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55" r:id="rId4"/>
    <p:sldId id="311" r:id="rId5"/>
    <p:sldId id="350" r:id="rId6"/>
    <p:sldId id="298" r:id="rId7"/>
    <p:sldId id="342" r:id="rId8"/>
    <p:sldId id="322" r:id="rId9"/>
    <p:sldId id="351" r:id="rId10"/>
    <p:sldId id="352" r:id="rId11"/>
    <p:sldId id="343" r:id="rId12"/>
    <p:sldId id="312" r:id="rId13"/>
    <p:sldId id="308" r:id="rId14"/>
    <p:sldId id="327" r:id="rId15"/>
    <p:sldId id="348"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FFFF"/>
    <a:srgbClr val="86B9A0"/>
    <a:srgbClr val="660066"/>
    <a:srgbClr val="B29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660" autoAdjust="0"/>
  </p:normalViewPr>
  <p:slideViewPr>
    <p:cSldViewPr snapToGrid="0" showGuides="1">
      <p:cViewPr varScale="1">
        <p:scale>
          <a:sx n="44" d="100"/>
          <a:sy n="44" d="100"/>
        </p:scale>
        <p:origin x="54" y="678"/>
      </p:cViewPr>
      <p:guideLst>
        <p:guide orient="horz" pos="220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92463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8470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1991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950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91" r:id="rId9"/>
    <p:sldLayoutId id="2147483682" r:id="rId10"/>
    <p:sldLayoutId id="2147483684" r:id="rId11"/>
    <p:sldLayoutId id="2147483687" r:id="rId12"/>
    <p:sldLayoutId id="2147483688"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9656E3D0-C1AF-4E7D-9BF1-676B3E07CE8C}"/>
              </a:ext>
            </a:extLst>
          </p:cNvPr>
          <p:cNvSpPr/>
          <p:nvPr/>
        </p:nvSpPr>
        <p:spPr>
          <a:xfrm>
            <a:off x="1853453" y="3079022"/>
            <a:ext cx="8377518" cy="1021977"/>
          </a:xfrm>
          <a:prstGeom prst="roundRect">
            <a:avLst/>
          </a:prstGeom>
          <a:solidFill>
            <a:srgbClr val="99FFCC"/>
          </a:solidFill>
          <a:ln w="1905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noFill/>
            </a:endParaRPr>
          </a:p>
        </p:txBody>
      </p:sp>
      <p:sp>
        <p:nvSpPr>
          <p:cNvPr id="13" name="ZoneTexte 12">
            <a:extLst>
              <a:ext uri="{FF2B5EF4-FFF2-40B4-BE49-F238E27FC236}">
                <a16:creationId xmlns:a16="http://schemas.microsoft.com/office/drawing/2014/main" id="{F61CA595-DD83-4FB7-9FCD-C501EB554A98}"/>
              </a:ext>
            </a:extLst>
          </p:cNvPr>
          <p:cNvSpPr txBox="1"/>
          <p:nvPr/>
        </p:nvSpPr>
        <p:spPr>
          <a:xfrm>
            <a:off x="53008" y="247792"/>
            <a:ext cx="12084424" cy="7753661"/>
          </a:xfrm>
          <a:prstGeom prst="rect">
            <a:avLst/>
          </a:prstGeom>
          <a:noFill/>
        </p:spPr>
        <p:txBody>
          <a:bodyPr wrap="square">
            <a:spAutoFit/>
          </a:bodyPr>
          <a:lstStyle/>
          <a:p>
            <a:pPr marL="228600" marR="0" lvl="0" indent="-228600" algn="ctr" defTabSz="914400" rtl="1" eaLnBrk="1" fontAlgn="auto" latinLnBrk="0" hangingPunct="1">
              <a:lnSpc>
                <a:spcPct val="90000"/>
              </a:lnSpc>
              <a:spcBef>
                <a:spcPts val="1000"/>
              </a:spcBef>
              <a:spcAft>
                <a:spcPts val="0"/>
              </a:spcAft>
              <a:buClrTx/>
              <a:buSzTx/>
              <a:tabLst/>
              <a:defRPr/>
            </a:pPr>
            <a:r>
              <a:rPr kumimoji="0" lang="ar-DZ" sz="3500" b="1" i="0" u="none" strike="noStrike" kern="1200" cap="none" spc="0" normalizeH="0" baseline="0" noProof="0" dirty="0">
                <a:ln>
                  <a:noFill/>
                </a:ln>
                <a:effectLst/>
                <a:uLnTx/>
                <a:uFillTx/>
                <a:latin typeface="Arabic Typesetting" pitchFamily="66" charset="-78"/>
                <a:ea typeface="+mn-ea"/>
                <a:cs typeface="Arabic Typesetting" pitchFamily="66" charset="-78"/>
              </a:rPr>
              <a:t>الجمهورية الجزائرية الديمقراطية الشعبية</a:t>
            </a:r>
          </a:p>
          <a:p>
            <a:pPr marL="228600" marR="0" lvl="0" indent="-228600" algn="ctr" defTabSz="914400" rtl="1" eaLnBrk="1" fontAlgn="auto" latinLnBrk="0" hangingPunct="1">
              <a:lnSpc>
                <a:spcPct val="90000"/>
              </a:lnSpc>
              <a:spcBef>
                <a:spcPts val="1000"/>
              </a:spcBef>
              <a:spcAft>
                <a:spcPts val="0"/>
              </a:spcAft>
              <a:buClrTx/>
              <a:buSzTx/>
              <a:tabLst/>
              <a:defRPr/>
            </a:pPr>
            <a:r>
              <a:rPr lang="ar-DZ" sz="3500" b="1" dirty="0">
                <a:latin typeface="Arabic Typesetting" pitchFamily="66" charset="-78"/>
                <a:cs typeface="Arabic Typesetting" pitchFamily="66" charset="-78"/>
              </a:rPr>
              <a:t>وزارة التعليم العالي والبحث العلمي</a:t>
            </a:r>
          </a:p>
          <a:p>
            <a:pPr marL="228600" indent="-228600" algn="ctr" rtl="1">
              <a:lnSpc>
                <a:spcPct val="90000"/>
              </a:lnSpc>
              <a:spcBef>
                <a:spcPts val="1000"/>
              </a:spcBef>
              <a:defRPr/>
            </a:pPr>
            <a:r>
              <a:rPr kumimoji="0" lang="ar-DZ" sz="3500" b="1" i="0" u="none" strike="noStrike" kern="1200" cap="none" spc="0" normalizeH="0" baseline="0" noProof="0" dirty="0">
                <a:ln>
                  <a:noFill/>
                </a:ln>
                <a:effectLst/>
                <a:uLnTx/>
                <a:uFillTx/>
                <a:latin typeface="Arabic Typesetting" pitchFamily="66" charset="-78"/>
                <a:ea typeface="+mn-ea"/>
                <a:cs typeface="Arabic Typesetting" pitchFamily="66" charset="-78"/>
              </a:rPr>
              <a:t>جامعة مستغانم عبد الحميد بن باديس</a:t>
            </a:r>
          </a:p>
          <a:p>
            <a:pPr marL="228600" indent="-228600" algn="ctr" rtl="1">
              <a:lnSpc>
                <a:spcPct val="90000"/>
              </a:lnSpc>
              <a:spcBef>
                <a:spcPts val="1000"/>
              </a:spcBef>
              <a:defRPr/>
            </a:pPr>
            <a:endParaRPr lang="ar-DZ" sz="1000" b="1" dirty="0">
              <a:latin typeface="Arabic Typesetting" pitchFamily="66" charset="-78"/>
              <a:cs typeface="Arabic Typesetting" pitchFamily="66" charset="-78"/>
            </a:endParaRPr>
          </a:p>
          <a:p>
            <a:pPr marL="228600" indent="-228600" algn="ctr" rtl="1">
              <a:lnSpc>
                <a:spcPct val="90000"/>
              </a:lnSpc>
              <a:spcBef>
                <a:spcPts val="1000"/>
              </a:spcBef>
              <a:defRPr/>
            </a:pPr>
            <a:r>
              <a:rPr kumimoji="0" lang="ar-DZ" sz="3500" b="1" i="0" u="none" strike="noStrike" kern="1200" cap="none" spc="0" normalizeH="0" baseline="0" noProof="0" dirty="0">
                <a:ln>
                  <a:noFill/>
                </a:ln>
                <a:solidFill>
                  <a:srgbClr val="FF0000"/>
                </a:solidFill>
                <a:effectLst/>
                <a:uLnTx/>
                <a:uFillTx/>
                <a:latin typeface="Arabic Typesetting" pitchFamily="66" charset="-78"/>
                <a:ea typeface="+mn-ea"/>
                <a:cs typeface="Arabic Typesetting" pitchFamily="66" charset="-78"/>
              </a:rPr>
              <a:t>درس افتتاحي للسنة الجامعية، تحت عنوان:</a:t>
            </a:r>
            <a:endParaRPr kumimoji="0" lang="fr-FR" sz="3500" b="1" i="0" u="none" strike="noStrike" kern="1200" cap="none" spc="0" normalizeH="0" baseline="0" noProof="0" dirty="0">
              <a:ln>
                <a:noFill/>
              </a:ln>
              <a:solidFill>
                <a:srgbClr val="FF0000"/>
              </a:solidFill>
              <a:effectLst/>
              <a:uLnTx/>
              <a:uFillTx/>
              <a:latin typeface="Arabic Typesetting" pitchFamily="66" charset="-78"/>
              <a:ea typeface="+mn-ea"/>
              <a:cs typeface="Arabic Typesetting" pitchFamily="66" charset="-78"/>
            </a:endParaRPr>
          </a:p>
          <a:p>
            <a:pPr marL="228600" indent="-228600" algn="ctr" rtl="1">
              <a:lnSpc>
                <a:spcPct val="90000"/>
              </a:lnSpc>
              <a:spcBef>
                <a:spcPts val="1000"/>
              </a:spcBef>
              <a:defRPr/>
            </a:pPr>
            <a:endParaRPr lang="fr-FR" sz="1000" b="1" dirty="0">
              <a:latin typeface="Arabic Typesetting" pitchFamily="66" charset="-78"/>
              <a:cs typeface="Arabic Typesetting" pitchFamily="66" charset="-78"/>
            </a:endParaRPr>
          </a:p>
          <a:p>
            <a:pPr marL="228600" indent="-228600" algn="ctr" rtl="1">
              <a:lnSpc>
                <a:spcPct val="90000"/>
              </a:lnSpc>
              <a:spcBef>
                <a:spcPts val="1000"/>
              </a:spcBef>
              <a:defRPr/>
            </a:pPr>
            <a:r>
              <a:rPr lang="ar-DZ" sz="4500" b="1" dirty="0">
                <a:ln w="18415" cmpd="sng">
                  <a:solidFill>
                    <a:schemeClr val="bg1"/>
                  </a:solidFill>
                  <a:prstDash val="solid"/>
                </a:ln>
                <a:solidFill>
                  <a:srgbClr val="002060"/>
                </a:solidFill>
                <a:latin typeface="Sakkal Majalla" panose="02000000000000000000" pitchFamily="2" charset="-78"/>
                <a:cs typeface="Sakkal Majalla" panose="02000000000000000000" pitchFamily="2" charset="-78"/>
              </a:rPr>
              <a:t>"</a:t>
            </a:r>
            <a:r>
              <a:rPr lang="ar-SA" sz="4500" b="1" dirty="0">
                <a:ln w="18415" cmpd="sng">
                  <a:solidFill>
                    <a:schemeClr val="bg1"/>
                  </a:solidFill>
                  <a:prstDash val="solid"/>
                </a:ln>
                <a:solidFill>
                  <a:srgbClr val="002060"/>
                </a:solidFill>
                <a:latin typeface="Sakkal Majalla" panose="02000000000000000000" pitchFamily="2" charset="-78"/>
                <a:cs typeface="Sakkal Majalla" panose="02000000000000000000" pitchFamily="2" charset="-78"/>
              </a:rPr>
              <a:t>المتطلبات الأساسية لمؤسسة جامعية عصرية</a:t>
            </a:r>
            <a:r>
              <a:rPr lang="ar-DZ" sz="4500" b="1" dirty="0">
                <a:ln w="18415" cmpd="sng">
                  <a:solidFill>
                    <a:schemeClr val="bg1"/>
                  </a:solidFill>
                  <a:prstDash val="solid"/>
                </a:ln>
                <a:solidFill>
                  <a:srgbClr val="002060"/>
                </a:solidFill>
                <a:latin typeface="Sakkal Majalla" panose="02000000000000000000" pitchFamily="2" charset="-78"/>
                <a:cs typeface="Sakkal Majalla" panose="02000000000000000000" pitchFamily="2" charset="-78"/>
              </a:rPr>
              <a:t>"</a:t>
            </a:r>
            <a:endParaRPr lang="fr-FR" sz="4500" b="1" dirty="0">
              <a:ln w="18415" cmpd="sng">
                <a:solidFill>
                  <a:schemeClr val="bg1"/>
                </a:solidFill>
                <a:prstDash val="solid"/>
              </a:ln>
              <a:solidFill>
                <a:srgbClr val="002060"/>
              </a:solidFill>
              <a:latin typeface="Sakkal Majalla" panose="02000000000000000000" pitchFamily="2" charset="-78"/>
              <a:cs typeface="Sakkal Majalla" panose="02000000000000000000" pitchFamily="2" charset="-78"/>
            </a:endParaRPr>
          </a:p>
          <a:p>
            <a:pPr marL="228600" indent="-228600" algn="ctr" rtl="1">
              <a:lnSpc>
                <a:spcPct val="90000"/>
              </a:lnSpc>
              <a:spcBef>
                <a:spcPts val="1000"/>
              </a:spcBef>
              <a:defRPr/>
            </a:pPr>
            <a:endParaRPr kumimoji="0" lang="fr-FR" sz="3500" b="1" i="0" u="none" strike="noStrike" kern="1200" cap="none" spc="0" normalizeH="0" baseline="0" noProof="0" dirty="0">
              <a:ln w="18415" cmpd="sng">
                <a:solidFill>
                  <a:schemeClr val="bg1"/>
                </a:solidFill>
                <a:prstDash val="solid"/>
              </a:ln>
              <a:effectLst/>
              <a:uLnTx/>
              <a:uFillTx/>
              <a:latin typeface="Sakkal Majalla" panose="02000000000000000000" pitchFamily="2" charset="-78"/>
              <a:ea typeface="+mn-ea"/>
              <a:cs typeface="Sakkal Majalla" panose="02000000000000000000" pitchFamily="2" charset="-78"/>
            </a:endParaRPr>
          </a:p>
          <a:p>
            <a:pPr lvl="0" algn="ctr" rtl="1">
              <a:spcBef>
                <a:spcPct val="0"/>
              </a:spcBef>
            </a:pPr>
            <a:r>
              <a:rPr lang="ar-DZ" sz="3500" b="1" dirty="0">
                <a:ln w="18415" cmpd="sng">
                  <a:solidFill>
                    <a:schemeClr val="bg1"/>
                  </a:solidFill>
                  <a:prstDash val="solid"/>
                </a:ln>
                <a:solidFill>
                  <a:srgbClr val="FF0000"/>
                </a:solidFill>
                <a:latin typeface="Sakkal Majalla" panose="02000000000000000000" pitchFamily="2" charset="-78"/>
                <a:cs typeface="Sakkal Majalla" panose="02000000000000000000" pitchFamily="2" charset="-78"/>
              </a:rPr>
              <a:t>إعداد وتقديم: </a:t>
            </a:r>
            <a:r>
              <a:rPr lang="ar-DZ" sz="3500" b="1" dirty="0">
                <a:ln w="18415" cmpd="sng">
                  <a:solidFill>
                    <a:schemeClr val="bg1"/>
                  </a:solidFill>
                  <a:prstDash val="solid"/>
                </a:ln>
                <a:latin typeface="Sakkal Majalla" panose="02000000000000000000" pitchFamily="2" charset="-78"/>
                <a:cs typeface="Sakkal Majalla" panose="02000000000000000000" pitchFamily="2" charset="-78"/>
              </a:rPr>
              <a:t>أ.د عدالة العجال</a:t>
            </a:r>
          </a:p>
          <a:p>
            <a:pPr lvl="0" algn="ctr" rtl="1">
              <a:spcBef>
                <a:spcPct val="0"/>
              </a:spcBef>
            </a:pPr>
            <a:r>
              <a:rPr lang="ar-DZ" sz="3200" b="1" dirty="0">
                <a:ln w="18415" cmpd="sng">
                  <a:solidFill>
                    <a:schemeClr val="bg1"/>
                  </a:solidFill>
                  <a:prstDash val="solid"/>
                </a:ln>
                <a:latin typeface="Sakkal Majalla" panose="02000000000000000000" pitchFamily="2" charset="-78"/>
                <a:cs typeface="Sakkal Majalla" panose="02000000000000000000" pitchFamily="2" charset="-78"/>
              </a:rPr>
              <a:t>مدير مخبر بحث استراتيجية التحول إلى اقتصاد أخضر </a:t>
            </a:r>
            <a:r>
              <a:rPr lang="fr-FR" sz="3200" b="1" dirty="0">
                <a:ln w="18415" cmpd="sng">
                  <a:solidFill>
                    <a:schemeClr val="bg1"/>
                  </a:solidFill>
                  <a:prstDash val="solid"/>
                </a:ln>
                <a:latin typeface="Sakkal Majalla" panose="02000000000000000000" pitchFamily="2" charset="-78"/>
                <a:cs typeface="Sakkal Majalla" panose="02000000000000000000" pitchFamily="2" charset="-78"/>
              </a:rPr>
              <a:t>STRATEV</a:t>
            </a:r>
          </a:p>
          <a:p>
            <a:pPr algn="ctr" rtl="1">
              <a:spcBef>
                <a:spcPct val="0"/>
              </a:spcBef>
            </a:pPr>
            <a:r>
              <a:rPr lang="ar-DZ" sz="3200" b="1" dirty="0">
                <a:ln w="18415" cmpd="sng">
                  <a:solidFill>
                    <a:schemeClr val="bg1"/>
                  </a:solidFill>
                  <a:prstDash val="solid"/>
                </a:ln>
                <a:latin typeface="Sakkal Majalla" panose="02000000000000000000" pitchFamily="2" charset="-78"/>
                <a:cs typeface="Sakkal Majalla" panose="02000000000000000000" pitchFamily="2" charset="-78"/>
              </a:rPr>
              <a:t>مسؤول خلية الجودة بجامعة مستغانم </a:t>
            </a:r>
            <a:r>
              <a:rPr lang="fr-FR" sz="3200" b="1" dirty="0">
                <a:ln w="18415" cmpd="sng">
                  <a:solidFill>
                    <a:schemeClr val="bg1"/>
                  </a:solidFill>
                  <a:prstDash val="solid"/>
                </a:ln>
                <a:latin typeface="Sakkal Majalla" panose="02000000000000000000" pitchFamily="2" charset="-78"/>
                <a:cs typeface="Sakkal Majalla" panose="02000000000000000000" pitchFamily="2" charset="-78"/>
              </a:rPr>
              <a:t>/ </a:t>
            </a:r>
            <a:r>
              <a:rPr lang="ar-DZ" sz="3200" b="1" dirty="0">
                <a:ln w="18415" cmpd="sng">
                  <a:solidFill>
                    <a:schemeClr val="bg1"/>
                  </a:solidFill>
                  <a:prstDash val="solid"/>
                </a:ln>
                <a:latin typeface="Sakkal Majalla" panose="02000000000000000000" pitchFamily="2" charset="-78"/>
                <a:cs typeface="Sakkal Majalla" panose="02000000000000000000" pitchFamily="2" charset="-78"/>
              </a:rPr>
              <a:t>   مسؤول تسيير شؤون المجلات العلمية بجامعة مستغانم</a:t>
            </a:r>
          </a:p>
          <a:p>
            <a:pPr lvl="0" algn="ctr" rtl="1">
              <a:spcBef>
                <a:spcPct val="0"/>
              </a:spcBef>
            </a:pPr>
            <a:endParaRPr lang="fr-FR" sz="500" b="1" dirty="0">
              <a:solidFill>
                <a:srgbClr val="FF0000"/>
              </a:solidFill>
              <a:latin typeface="Arabic Typesetting" pitchFamily="66" charset="-78"/>
              <a:cs typeface="Arabic Typesetting" pitchFamily="66" charset="-78"/>
            </a:endParaRPr>
          </a:p>
          <a:p>
            <a:pPr lvl="0" algn="ctr" rtl="1">
              <a:spcBef>
                <a:spcPct val="0"/>
              </a:spcBef>
            </a:pPr>
            <a:endParaRPr lang="ar-DZ" sz="2000" b="1" dirty="0">
              <a:solidFill>
                <a:srgbClr val="FF0000"/>
              </a:solidFill>
              <a:latin typeface="Arabic Typesetting" pitchFamily="66" charset="-78"/>
              <a:cs typeface="Arabic Typesetting" pitchFamily="66" charset="-78"/>
            </a:endParaRPr>
          </a:p>
          <a:p>
            <a:pPr lvl="0" algn="ctr" rtl="1">
              <a:spcBef>
                <a:spcPct val="0"/>
              </a:spcBef>
            </a:pPr>
            <a:r>
              <a:rPr lang="ar-DZ" sz="3500" b="1" dirty="0">
                <a:solidFill>
                  <a:srgbClr val="FF0000"/>
                </a:solidFill>
                <a:latin typeface="Arabic Typesetting" pitchFamily="66" charset="-78"/>
                <a:cs typeface="Arabic Typesetting" pitchFamily="66" charset="-78"/>
              </a:rPr>
              <a:t>السنة الجامعية: 2022/2021</a:t>
            </a:r>
          </a:p>
          <a:p>
            <a:pPr marL="228600" indent="-228600" algn="ctr" rtl="1">
              <a:lnSpc>
                <a:spcPct val="90000"/>
              </a:lnSpc>
              <a:spcBef>
                <a:spcPts val="1000"/>
              </a:spcBef>
              <a:defRPr/>
            </a:pPr>
            <a:endParaRPr lang="fr-FR" sz="1800" b="1" dirty="0">
              <a:ln w="18415" cmpd="sng">
                <a:solidFill>
                  <a:schemeClr val="bg1"/>
                </a:solidFill>
                <a:prstDash val="solid"/>
              </a:ln>
              <a:latin typeface="Sakkal Majalla" panose="02000000000000000000" pitchFamily="2" charset="-78"/>
              <a:cs typeface="Sakkal Majalla" panose="02000000000000000000" pitchFamily="2" charset="-78"/>
            </a:endParaRPr>
          </a:p>
          <a:p>
            <a:pPr marL="228600" indent="-228600" algn="ctr" rtl="1">
              <a:lnSpc>
                <a:spcPct val="90000"/>
              </a:lnSpc>
              <a:spcBef>
                <a:spcPts val="1000"/>
              </a:spcBef>
              <a:defRPr/>
            </a:pPr>
            <a:endParaRPr kumimoji="0" lang="ar-DZ" sz="1800" b="1" i="0" u="none" strike="noStrike" kern="1200" cap="none" spc="0" normalizeH="0" baseline="0" noProof="0" dirty="0">
              <a:ln>
                <a:noFill/>
              </a:ln>
              <a:effectLst/>
              <a:uLnTx/>
              <a:uFillTx/>
              <a:latin typeface="Arabic Typesetting" pitchFamily="66" charset="-78"/>
              <a:ea typeface="+mn-ea"/>
              <a:cs typeface="Arabic Typesetting" pitchFamily="66" charset="-78"/>
            </a:endParaRPr>
          </a:p>
        </p:txBody>
      </p:sp>
      <p:pic>
        <p:nvPicPr>
          <p:cNvPr id="14" name="image1.jpg">
            <a:extLst>
              <a:ext uri="{FF2B5EF4-FFF2-40B4-BE49-F238E27FC236}">
                <a16:creationId xmlns:a16="http://schemas.microsoft.com/office/drawing/2014/main" id="{3F9F07E6-46EA-46DB-84A7-560A9C2BEA44}"/>
              </a:ext>
            </a:extLst>
          </p:cNvPr>
          <p:cNvPicPr/>
          <p:nvPr/>
        </p:nvPicPr>
        <p:blipFill>
          <a:blip r:embed="rId2" cstate="print"/>
          <a:srcRect/>
          <a:stretch>
            <a:fillRect/>
          </a:stretch>
        </p:blipFill>
        <p:spPr>
          <a:xfrm>
            <a:off x="1126547" y="457200"/>
            <a:ext cx="1240135" cy="1304365"/>
          </a:xfrm>
          <a:prstGeom prst="rect">
            <a:avLst/>
          </a:prstGeom>
          <a:ln/>
        </p:spPr>
      </p:pic>
      <p:pic>
        <p:nvPicPr>
          <p:cNvPr id="15" name="image1.jpg">
            <a:extLst>
              <a:ext uri="{FF2B5EF4-FFF2-40B4-BE49-F238E27FC236}">
                <a16:creationId xmlns:a16="http://schemas.microsoft.com/office/drawing/2014/main" id="{687A2876-AE63-407E-97F5-B7E90202C098}"/>
              </a:ext>
            </a:extLst>
          </p:cNvPr>
          <p:cNvPicPr/>
          <p:nvPr/>
        </p:nvPicPr>
        <p:blipFill>
          <a:blip r:embed="rId2" cstate="print"/>
          <a:srcRect/>
          <a:stretch>
            <a:fillRect/>
          </a:stretch>
        </p:blipFill>
        <p:spPr>
          <a:xfrm>
            <a:off x="9825318" y="457199"/>
            <a:ext cx="1240135" cy="1304365"/>
          </a:xfrm>
          <a:prstGeom prst="rect">
            <a:avLst/>
          </a:prstGeom>
          <a:ln/>
        </p:spPr>
      </p:pic>
    </p:spTree>
    <p:extLst>
      <p:ext uri="{BB962C8B-B14F-4D97-AF65-F5344CB8AC3E}">
        <p14:creationId xmlns:p14="http://schemas.microsoft.com/office/powerpoint/2010/main" val="2456521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E06874-5BF4-42C0-9585-4D92B033E71B}"/>
              </a:ext>
            </a:extLst>
          </p:cNvPr>
          <p:cNvGrpSpPr/>
          <p:nvPr/>
        </p:nvGrpSpPr>
        <p:grpSpPr>
          <a:xfrm>
            <a:off x="5950205" y="4135125"/>
            <a:ext cx="1952636" cy="1951635"/>
            <a:chOff x="4574848" y="1897856"/>
            <a:chExt cx="3028217" cy="3026664"/>
          </a:xfrm>
        </p:grpSpPr>
        <p:sp>
          <p:nvSpPr>
            <p:cNvPr id="4" name="Freeform: Shape 3">
              <a:extLst>
                <a:ext uri="{FF2B5EF4-FFF2-40B4-BE49-F238E27FC236}">
                  <a16:creationId xmlns:a16="http://schemas.microsoft.com/office/drawing/2014/main" id="{6D67BF62-A8A4-4841-BFB0-AF9D616162BD}"/>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5" name="Freeform: Shape 4">
              <a:extLst>
                <a:ext uri="{FF2B5EF4-FFF2-40B4-BE49-F238E27FC236}">
                  <a16:creationId xmlns:a16="http://schemas.microsoft.com/office/drawing/2014/main" id="{184C2095-99E3-4871-ADB7-E32129C7C2DB}"/>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40000"/>
                <a:lumOff val="60000"/>
              </a:schemeClr>
            </a:solidFill>
            <a:ln w="9525" cap="flat">
              <a:noFill/>
              <a:prstDash val="solid"/>
              <a:miter/>
            </a:ln>
          </p:spPr>
          <p:txBody>
            <a:bodyPr rtlCol="0" anchor="ctr"/>
            <a:lstStyle/>
            <a:p>
              <a:endParaRPr lang="en-US" dirty="0"/>
            </a:p>
          </p:txBody>
        </p:sp>
      </p:grpSp>
      <p:grpSp>
        <p:nvGrpSpPr>
          <p:cNvPr id="31" name="Group 30">
            <a:extLst>
              <a:ext uri="{FF2B5EF4-FFF2-40B4-BE49-F238E27FC236}">
                <a16:creationId xmlns:a16="http://schemas.microsoft.com/office/drawing/2014/main" id="{A7AA5E64-02E2-4AA1-B902-9E988F77BC13}"/>
              </a:ext>
            </a:extLst>
          </p:cNvPr>
          <p:cNvGrpSpPr/>
          <p:nvPr/>
        </p:nvGrpSpPr>
        <p:grpSpPr>
          <a:xfrm>
            <a:off x="5993758" y="5195649"/>
            <a:ext cx="1183662" cy="1040677"/>
            <a:chOff x="3983887" y="4061275"/>
            <a:chExt cx="2122406" cy="1866023"/>
          </a:xfrm>
        </p:grpSpPr>
        <p:grpSp>
          <p:nvGrpSpPr>
            <p:cNvPr id="32" name="Group 31">
              <a:extLst>
                <a:ext uri="{FF2B5EF4-FFF2-40B4-BE49-F238E27FC236}">
                  <a16:creationId xmlns:a16="http://schemas.microsoft.com/office/drawing/2014/main" id="{E1DCE355-5649-42D3-BFF3-D0F1E088744C}"/>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5" name="Freeform 15">
                <a:extLst>
                  <a:ext uri="{FF2B5EF4-FFF2-40B4-BE49-F238E27FC236}">
                    <a16:creationId xmlns:a16="http://schemas.microsoft.com/office/drawing/2014/main" id="{1BEDB18F-DDF7-4B9A-8445-979C9B5F9A12}"/>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6" name="Rectangle 22">
                <a:extLst>
                  <a:ext uri="{FF2B5EF4-FFF2-40B4-BE49-F238E27FC236}">
                    <a16:creationId xmlns:a16="http://schemas.microsoft.com/office/drawing/2014/main" id="{E8AF515F-0B06-4EB6-A018-9552EC766A80}"/>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 name="Group 32">
              <a:extLst>
                <a:ext uri="{FF2B5EF4-FFF2-40B4-BE49-F238E27FC236}">
                  <a16:creationId xmlns:a16="http://schemas.microsoft.com/office/drawing/2014/main" id="{96BB20D4-E943-4DC8-93A3-2A63630AD0E8}"/>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3" name="Freeform 18">
                <a:extLst>
                  <a:ext uri="{FF2B5EF4-FFF2-40B4-BE49-F238E27FC236}">
                    <a16:creationId xmlns:a16="http://schemas.microsoft.com/office/drawing/2014/main" id="{0729A277-C157-4CDE-AB35-79AEA895D62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Freeform 19">
                <a:extLst>
                  <a:ext uri="{FF2B5EF4-FFF2-40B4-BE49-F238E27FC236}">
                    <a16:creationId xmlns:a16="http://schemas.microsoft.com/office/drawing/2014/main" id="{4570ECAC-6998-440B-A0AF-3B4FD2D2663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34" name="Group 33">
              <a:extLst>
                <a:ext uri="{FF2B5EF4-FFF2-40B4-BE49-F238E27FC236}">
                  <a16:creationId xmlns:a16="http://schemas.microsoft.com/office/drawing/2014/main" id="{BA4673FE-67FB-44C3-B947-EAFC5A074079}"/>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1" name="Freeform 21">
                <a:extLst>
                  <a:ext uri="{FF2B5EF4-FFF2-40B4-BE49-F238E27FC236}">
                    <a16:creationId xmlns:a16="http://schemas.microsoft.com/office/drawing/2014/main" id="{C89734AB-754E-487F-8F26-66531529906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2" name="Rectangle 22">
                <a:extLst>
                  <a:ext uri="{FF2B5EF4-FFF2-40B4-BE49-F238E27FC236}">
                    <a16:creationId xmlns:a16="http://schemas.microsoft.com/office/drawing/2014/main" id="{DE4C46FB-6130-4BA1-A012-21EA2F77E17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5" name="Group 34">
              <a:extLst>
                <a:ext uri="{FF2B5EF4-FFF2-40B4-BE49-F238E27FC236}">
                  <a16:creationId xmlns:a16="http://schemas.microsoft.com/office/drawing/2014/main" id="{6C55CF94-609E-46D9-8671-FB61DC312F48}"/>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9" name="Freeform 24">
                <a:extLst>
                  <a:ext uri="{FF2B5EF4-FFF2-40B4-BE49-F238E27FC236}">
                    <a16:creationId xmlns:a16="http://schemas.microsoft.com/office/drawing/2014/main" id="{22E8AFE3-AFB3-4B3D-A743-59B1C4875B2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0" name="Rectangle 22">
                <a:extLst>
                  <a:ext uri="{FF2B5EF4-FFF2-40B4-BE49-F238E27FC236}">
                    <a16:creationId xmlns:a16="http://schemas.microsoft.com/office/drawing/2014/main" id="{5B0811FE-4805-4A5A-AD04-4503AB50EB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6" name="Group 35">
              <a:extLst>
                <a:ext uri="{FF2B5EF4-FFF2-40B4-BE49-F238E27FC236}">
                  <a16:creationId xmlns:a16="http://schemas.microsoft.com/office/drawing/2014/main" id="{734E0143-7A24-458C-8DE3-31D4E06A5A7B}"/>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7" name="Freeform 27">
                <a:extLst>
                  <a:ext uri="{FF2B5EF4-FFF2-40B4-BE49-F238E27FC236}">
                    <a16:creationId xmlns:a16="http://schemas.microsoft.com/office/drawing/2014/main" id="{738508CA-62D3-4692-A200-946D4D7BC72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8" name="Freeform 28">
                <a:extLst>
                  <a:ext uri="{FF2B5EF4-FFF2-40B4-BE49-F238E27FC236}">
                    <a16:creationId xmlns:a16="http://schemas.microsoft.com/office/drawing/2014/main" id="{04ABB0DD-5650-4FF8-A533-5B6E9B9070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68" name="Graphic 29">
            <a:extLst>
              <a:ext uri="{FF2B5EF4-FFF2-40B4-BE49-F238E27FC236}">
                <a16:creationId xmlns:a16="http://schemas.microsoft.com/office/drawing/2014/main" id="{20AA5538-38A7-4712-B484-A872F250C80B}"/>
              </a:ext>
            </a:extLst>
          </p:cNvPr>
          <p:cNvGrpSpPr/>
          <p:nvPr/>
        </p:nvGrpSpPr>
        <p:grpSpPr>
          <a:xfrm>
            <a:off x="4596371" y="2889247"/>
            <a:ext cx="4608138" cy="2206654"/>
            <a:chOff x="3496565" y="2353154"/>
            <a:chExt cx="5206119" cy="2493004"/>
          </a:xfrm>
        </p:grpSpPr>
        <p:sp>
          <p:nvSpPr>
            <p:cNvPr id="69" name="Freeform: Shape 68">
              <a:extLst>
                <a:ext uri="{FF2B5EF4-FFF2-40B4-BE49-F238E27FC236}">
                  <a16:creationId xmlns:a16="http://schemas.microsoft.com/office/drawing/2014/main" id="{BCC85C12-5B30-432A-888D-6C286BD23C80}"/>
                </a:ext>
              </a:extLst>
            </p:cNvPr>
            <p:cNvSpPr/>
            <p:nvPr/>
          </p:nvSpPr>
          <p:spPr>
            <a:xfrm>
              <a:off x="4342675" y="2353632"/>
              <a:ext cx="1649799" cy="1468918"/>
            </a:xfrm>
            <a:custGeom>
              <a:avLst/>
              <a:gdLst>
                <a:gd name="connsiteX0" fmla="*/ 1399506 w 1649799"/>
                <a:gd name="connsiteY0" fmla="*/ 17705 h 1468918"/>
                <a:gd name="connsiteX1" fmla="*/ 1545929 w 1649799"/>
                <a:gd name="connsiteY1" fmla="*/ 3350 h 1468918"/>
                <a:gd name="connsiteX2" fmla="*/ 1638758 w 1649799"/>
                <a:gd name="connsiteY2" fmla="*/ 0 h 1468918"/>
                <a:gd name="connsiteX3" fmla="*/ 1649764 w 1649799"/>
                <a:gd name="connsiteY3" fmla="*/ 12441 h 1468918"/>
                <a:gd name="connsiteX4" fmla="*/ 1649764 w 1649799"/>
                <a:gd name="connsiteY4" fmla="*/ 38759 h 1468918"/>
                <a:gd name="connsiteX5" fmla="*/ 1649764 w 1649799"/>
                <a:gd name="connsiteY5" fmla="*/ 1083811 h 1468918"/>
                <a:gd name="connsiteX6" fmla="*/ 1615312 w 1649799"/>
                <a:gd name="connsiteY6" fmla="*/ 1120177 h 1468918"/>
                <a:gd name="connsiteX7" fmla="*/ 1452620 w 1649799"/>
                <a:gd name="connsiteY7" fmla="*/ 1145538 h 1468918"/>
                <a:gd name="connsiteX8" fmla="*/ 1325338 w 1649799"/>
                <a:gd name="connsiteY8" fmla="*/ 1177119 h 1468918"/>
                <a:gd name="connsiteX9" fmla="*/ 1183223 w 1649799"/>
                <a:gd name="connsiteY9" fmla="*/ 1227362 h 1468918"/>
                <a:gd name="connsiteX10" fmla="*/ 953541 w 1649799"/>
                <a:gd name="connsiteY10" fmla="*/ 1348902 h 1468918"/>
                <a:gd name="connsiteX11" fmla="*/ 801855 w 1649799"/>
                <a:gd name="connsiteY11" fmla="*/ 1460872 h 1468918"/>
                <a:gd name="connsiteX12" fmla="*/ 768360 w 1649799"/>
                <a:gd name="connsiteY12" fmla="*/ 1458958 h 1468918"/>
                <a:gd name="connsiteX13" fmla="*/ 273109 w 1649799"/>
                <a:gd name="connsiteY13" fmla="*/ 963706 h 1468918"/>
                <a:gd name="connsiteX14" fmla="*/ 9932 w 1649799"/>
                <a:gd name="connsiteY14" fmla="*/ 700529 h 1468918"/>
                <a:gd name="connsiteX15" fmla="*/ 10889 w 1649799"/>
                <a:gd name="connsiteY15" fmla="*/ 667991 h 1468918"/>
                <a:gd name="connsiteX16" fmla="*/ 128601 w 1649799"/>
                <a:gd name="connsiteY16" fmla="*/ 568941 h 1468918"/>
                <a:gd name="connsiteX17" fmla="*/ 141999 w 1649799"/>
                <a:gd name="connsiteY17" fmla="*/ 553150 h 1468918"/>
                <a:gd name="connsiteX18" fmla="*/ 174537 w 1649799"/>
                <a:gd name="connsiteY18" fmla="*/ 522047 h 1468918"/>
                <a:gd name="connsiteX19" fmla="*/ 497527 w 1649799"/>
                <a:gd name="connsiteY19" fmla="*/ 311506 h 1468918"/>
                <a:gd name="connsiteX20" fmla="*/ 620981 w 1649799"/>
                <a:gd name="connsiteY20" fmla="*/ 249779 h 1468918"/>
                <a:gd name="connsiteX21" fmla="*/ 797070 w 1649799"/>
                <a:gd name="connsiteY21" fmla="*/ 170347 h 1468918"/>
                <a:gd name="connsiteX22" fmla="*/ 829130 w 1649799"/>
                <a:gd name="connsiteY22" fmla="*/ 158863 h 1468918"/>
                <a:gd name="connsiteX23" fmla="*/ 1016704 w 1649799"/>
                <a:gd name="connsiteY23" fmla="*/ 94744 h 1468918"/>
                <a:gd name="connsiteX24" fmla="*/ 1367447 w 1649799"/>
                <a:gd name="connsiteY24" fmla="*/ 17226 h 1468918"/>
                <a:gd name="connsiteX25" fmla="*/ 1399506 w 1649799"/>
                <a:gd name="connsiteY25" fmla="*/ 17705 h 14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9799" h="1468918">
                  <a:moveTo>
                    <a:pt x="1399506" y="17705"/>
                  </a:moveTo>
                  <a:cubicBezTo>
                    <a:pt x="1448314" y="12920"/>
                    <a:pt x="1497121" y="7178"/>
                    <a:pt x="1545929" y="3350"/>
                  </a:cubicBezTo>
                  <a:cubicBezTo>
                    <a:pt x="1577031" y="957"/>
                    <a:pt x="1608134" y="479"/>
                    <a:pt x="1638758" y="0"/>
                  </a:cubicBezTo>
                  <a:cubicBezTo>
                    <a:pt x="1645936" y="0"/>
                    <a:pt x="1650242" y="4307"/>
                    <a:pt x="1649764" y="12441"/>
                  </a:cubicBezTo>
                  <a:cubicBezTo>
                    <a:pt x="1649285" y="21054"/>
                    <a:pt x="1649764" y="30146"/>
                    <a:pt x="1649764" y="38759"/>
                  </a:cubicBezTo>
                  <a:cubicBezTo>
                    <a:pt x="1649764" y="387109"/>
                    <a:pt x="1649764" y="735460"/>
                    <a:pt x="1649764" y="1083811"/>
                  </a:cubicBezTo>
                  <a:cubicBezTo>
                    <a:pt x="1649764" y="1117785"/>
                    <a:pt x="1648807" y="1117306"/>
                    <a:pt x="1615312" y="1120177"/>
                  </a:cubicBezTo>
                  <a:cubicBezTo>
                    <a:pt x="1560762" y="1124962"/>
                    <a:pt x="1506213" y="1134054"/>
                    <a:pt x="1452620" y="1145538"/>
                  </a:cubicBezTo>
                  <a:cubicBezTo>
                    <a:pt x="1409555" y="1154629"/>
                    <a:pt x="1367447" y="1165156"/>
                    <a:pt x="1325338" y="1177119"/>
                  </a:cubicBezTo>
                  <a:cubicBezTo>
                    <a:pt x="1277010" y="1190996"/>
                    <a:pt x="1229159" y="1207743"/>
                    <a:pt x="1183223" y="1227362"/>
                  </a:cubicBezTo>
                  <a:cubicBezTo>
                    <a:pt x="1103313" y="1261814"/>
                    <a:pt x="1026274" y="1301530"/>
                    <a:pt x="953541" y="1348902"/>
                  </a:cubicBezTo>
                  <a:cubicBezTo>
                    <a:pt x="900427" y="1382876"/>
                    <a:pt x="850663" y="1421156"/>
                    <a:pt x="801855" y="1460872"/>
                  </a:cubicBezTo>
                  <a:cubicBezTo>
                    <a:pt x="787979" y="1472356"/>
                    <a:pt x="780801" y="1471399"/>
                    <a:pt x="768360" y="1458958"/>
                  </a:cubicBezTo>
                  <a:cubicBezTo>
                    <a:pt x="603755" y="1293395"/>
                    <a:pt x="438193" y="1128790"/>
                    <a:pt x="273109" y="963706"/>
                  </a:cubicBezTo>
                  <a:cubicBezTo>
                    <a:pt x="185543" y="876140"/>
                    <a:pt x="97977" y="787617"/>
                    <a:pt x="9932" y="700529"/>
                  </a:cubicBezTo>
                  <a:cubicBezTo>
                    <a:pt x="-3466" y="687610"/>
                    <a:pt x="-3466" y="681389"/>
                    <a:pt x="10889" y="667991"/>
                  </a:cubicBezTo>
                  <a:cubicBezTo>
                    <a:pt x="48691" y="633060"/>
                    <a:pt x="86971" y="599565"/>
                    <a:pt x="128601" y="568941"/>
                  </a:cubicBezTo>
                  <a:cubicBezTo>
                    <a:pt x="133864" y="565113"/>
                    <a:pt x="140563" y="560806"/>
                    <a:pt x="141999" y="553150"/>
                  </a:cubicBezTo>
                  <a:cubicBezTo>
                    <a:pt x="150612" y="540709"/>
                    <a:pt x="162575" y="531139"/>
                    <a:pt x="174537" y="522047"/>
                  </a:cubicBezTo>
                  <a:cubicBezTo>
                    <a:pt x="277416" y="444530"/>
                    <a:pt x="384600" y="373711"/>
                    <a:pt x="497527" y="311506"/>
                  </a:cubicBezTo>
                  <a:cubicBezTo>
                    <a:pt x="538200" y="289973"/>
                    <a:pt x="577916" y="266527"/>
                    <a:pt x="620981" y="249779"/>
                  </a:cubicBezTo>
                  <a:cubicBezTo>
                    <a:pt x="678402" y="220112"/>
                    <a:pt x="735822" y="190923"/>
                    <a:pt x="797070" y="170347"/>
                  </a:cubicBezTo>
                  <a:cubicBezTo>
                    <a:pt x="807598" y="166519"/>
                    <a:pt x="821953" y="171783"/>
                    <a:pt x="829130" y="158863"/>
                  </a:cubicBezTo>
                  <a:cubicBezTo>
                    <a:pt x="890379" y="133981"/>
                    <a:pt x="953541" y="113884"/>
                    <a:pt x="1016704" y="94744"/>
                  </a:cubicBezTo>
                  <a:cubicBezTo>
                    <a:pt x="1132023" y="61248"/>
                    <a:pt x="1248778" y="34931"/>
                    <a:pt x="1367447" y="17226"/>
                  </a:cubicBezTo>
                  <a:cubicBezTo>
                    <a:pt x="1377974" y="14834"/>
                    <a:pt x="1388979" y="11484"/>
                    <a:pt x="1399506" y="17705"/>
                  </a:cubicBezTo>
                  <a:close/>
                </a:path>
              </a:pathLst>
            </a:custGeom>
            <a:solidFill>
              <a:schemeClr val="accent2"/>
            </a:solidFill>
            <a:ln w="478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D330C05-BE98-4B4C-AA05-3336FD9D3943}"/>
                </a:ext>
              </a:extLst>
            </p:cNvPr>
            <p:cNvSpPr/>
            <p:nvPr/>
          </p:nvSpPr>
          <p:spPr>
            <a:xfrm>
              <a:off x="6205373" y="2353600"/>
              <a:ext cx="1647498" cy="1471438"/>
            </a:xfrm>
            <a:custGeom>
              <a:avLst/>
              <a:gdLst>
                <a:gd name="connsiteX0" fmla="*/ 1511593 w 1647498"/>
                <a:gd name="connsiteY0" fmla="*/ 560838 h 1471438"/>
                <a:gd name="connsiteX1" fmla="*/ 1635047 w 1647498"/>
                <a:gd name="connsiteY1" fmla="*/ 666109 h 1471438"/>
                <a:gd name="connsiteX2" fmla="*/ 1635526 w 1647498"/>
                <a:gd name="connsiteY2" fmla="*/ 705825 h 1471438"/>
                <a:gd name="connsiteX3" fmla="*/ 961792 w 1647498"/>
                <a:gd name="connsiteY3" fmla="*/ 1378601 h 1471438"/>
                <a:gd name="connsiteX4" fmla="*/ 880447 w 1647498"/>
                <a:gd name="connsiteY4" fmla="*/ 1460904 h 1471438"/>
                <a:gd name="connsiteX5" fmla="*/ 847430 w 1647498"/>
                <a:gd name="connsiteY5" fmla="*/ 1463775 h 1471438"/>
                <a:gd name="connsiteX6" fmla="*/ 589995 w 1647498"/>
                <a:gd name="connsiteY6" fmla="*/ 1287685 h 1471438"/>
                <a:gd name="connsiteX7" fmla="*/ 373711 w 1647498"/>
                <a:gd name="connsiteY7" fmla="*/ 1194377 h 1471438"/>
                <a:gd name="connsiteX8" fmla="*/ 180396 w 1647498"/>
                <a:gd name="connsiteY8" fmla="*/ 1141263 h 1471438"/>
                <a:gd name="connsiteX9" fmla="*/ 24882 w 1647498"/>
                <a:gd name="connsiteY9" fmla="*/ 1120209 h 1471438"/>
                <a:gd name="connsiteX10" fmla="*/ 0 w 1647498"/>
                <a:gd name="connsiteY10" fmla="*/ 1093891 h 1471438"/>
                <a:gd name="connsiteX11" fmla="*/ 479 w 1647498"/>
                <a:gd name="connsiteY11" fmla="*/ 261773 h 1471438"/>
                <a:gd name="connsiteX12" fmla="*/ 0 w 1647498"/>
                <a:gd name="connsiteY12" fmla="*/ 22522 h 1471438"/>
                <a:gd name="connsiteX13" fmla="*/ 22968 w 1647498"/>
                <a:gd name="connsiteY13" fmla="*/ 32 h 1471438"/>
                <a:gd name="connsiteX14" fmla="*/ 267005 w 1647498"/>
                <a:gd name="connsiteY14" fmla="*/ 22522 h 1471438"/>
                <a:gd name="connsiteX15" fmla="*/ 344044 w 1647498"/>
                <a:gd name="connsiteY15" fmla="*/ 34484 h 1471438"/>
                <a:gd name="connsiteX16" fmla="*/ 427782 w 1647498"/>
                <a:gd name="connsiteY16" fmla="*/ 44054 h 1471438"/>
                <a:gd name="connsiteX17" fmla="*/ 690959 w 1647498"/>
                <a:gd name="connsiteY17" fmla="*/ 113437 h 1471438"/>
                <a:gd name="connsiteX18" fmla="*/ 1119698 w 1647498"/>
                <a:gd name="connsiteY18" fmla="*/ 295269 h 1471438"/>
                <a:gd name="connsiteX19" fmla="*/ 1492453 w 1647498"/>
                <a:gd name="connsiteY19" fmla="*/ 536913 h 1471438"/>
                <a:gd name="connsiteX20" fmla="*/ 1511593 w 1647498"/>
                <a:gd name="connsiteY20" fmla="*/ 560838 h 14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7498" h="1471438">
                  <a:moveTo>
                    <a:pt x="1511593" y="560838"/>
                  </a:moveTo>
                  <a:cubicBezTo>
                    <a:pt x="1552744" y="595769"/>
                    <a:pt x="1593417" y="631657"/>
                    <a:pt x="1635047" y="666109"/>
                  </a:cubicBezTo>
                  <a:cubicBezTo>
                    <a:pt x="1652752" y="680464"/>
                    <a:pt x="1650359" y="690991"/>
                    <a:pt x="1635526" y="705825"/>
                  </a:cubicBezTo>
                  <a:cubicBezTo>
                    <a:pt x="1410629" y="929764"/>
                    <a:pt x="1186211" y="1154183"/>
                    <a:pt x="961792" y="1378601"/>
                  </a:cubicBezTo>
                  <a:cubicBezTo>
                    <a:pt x="934518" y="1405876"/>
                    <a:pt x="906764" y="1432672"/>
                    <a:pt x="880447" y="1460904"/>
                  </a:cubicBezTo>
                  <a:cubicBezTo>
                    <a:pt x="869441" y="1472866"/>
                    <a:pt x="860828" y="1475737"/>
                    <a:pt x="847430" y="1463775"/>
                  </a:cubicBezTo>
                  <a:cubicBezTo>
                    <a:pt x="768955" y="1393913"/>
                    <a:pt x="682346" y="1336493"/>
                    <a:pt x="589995" y="1287685"/>
                  </a:cubicBezTo>
                  <a:cubicBezTo>
                    <a:pt x="520612" y="1250840"/>
                    <a:pt x="448837" y="1219259"/>
                    <a:pt x="373711" y="1194377"/>
                  </a:cubicBezTo>
                  <a:cubicBezTo>
                    <a:pt x="310071" y="1173323"/>
                    <a:pt x="245951" y="1154661"/>
                    <a:pt x="180396" y="1141263"/>
                  </a:cubicBezTo>
                  <a:cubicBezTo>
                    <a:pt x="129196" y="1131215"/>
                    <a:pt x="77518" y="1121645"/>
                    <a:pt x="24882" y="1120209"/>
                  </a:cubicBezTo>
                  <a:cubicBezTo>
                    <a:pt x="4785" y="1119731"/>
                    <a:pt x="0" y="1113031"/>
                    <a:pt x="0" y="1093891"/>
                  </a:cubicBezTo>
                  <a:cubicBezTo>
                    <a:pt x="479" y="816359"/>
                    <a:pt x="479" y="538827"/>
                    <a:pt x="479" y="261773"/>
                  </a:cubicBezTo>
                  <a:cubicBezTo>
                    <a:pt x="479" y="181863"/>
                    <a:pt x="957" y="102432"/>
                    <a:pt x="0" y="22522"/>
                  </a:cubicBezTo>
                  <a:cubicBezTo>
                    <a:pt x="0" y="4338"/>
                    <a:pt x="5742" y="-447"/>
                    <a:pt x="22968" y="32"/>
                  </a:cubicBezTo>
                  <a:cubicBezTo>
                    <a:pt x="104792" y="989"/>
                    <a:pt x="186138" y="12951"/>
                    <a:pt x="267005" y="22522"/>
                  </a:cubicBezTo>
                  <a:cubicBezTo>
                    <a:pt x="292366" y="25393"/>
                    <a:pt x="319162" y="26828"/>
                    <a:pt x="344044" y="34484"/>
                  </a:cubicBezTo>
                  <a:cubicBezTo>
                    <a:pt x="373233" y="23479"/>
                    <a:pt x="400508" y="38791"/>
                    <a:pt x="427782" y="44054"/>
                  </a:cubicBezTo>
                  <a:cubicBezTo>
                    <a:pt x="516784" y="61280"/>
                    <a:pt x="604829" y="85684"/>
                    <a:pt x="690959" y="113437"/>
                  </a:cubicBezTo>
                  <a:cubicBezTo>
                    <a:pt x="839295" y="161288"/>
                    <a:pt x="982368" y="221579"/>
                    <a:pt x="1119698" y="295269"/>
                  </a:cubicBezTo>
                  <a:cubicBezTo>
                    <a:pt x="1250809" y="365130"/>
                    <a:pt x="1375219" y="445519"/>
                    <a:pt x="1492453" y="536913"/>
                  </a:cubicBezTo>
                  <a:cubicBezTo>
                    <a:pt x="1501545" y="543612"/>
                    <a:pt x="1507286" y="551268"/>
                    <a:pt x="1511593" y="560838"/>
                  </a:cubicBezTo>
                  <a:close/>
                </a:path>
              </a:pathLst>
            </a:custGeom>
            <a:solidFill>
              <a:schemeClr val="accent3"/>
            </a:solidFill>
            <a:ln w="478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096667A-546D-41E3-B5E2-BFB15EB8354F}"/>
                </a:ext>
              </a:extLst>
            </p:cNvPr>
            <p:cNvSpPr/>
            <p:nvPr/>
          </p:nvSpPr>
          <p:spPr>
            <a:xfrm>
              <a:off x="3496316" y="3196558"/>
              <a:ext cx="1473807" cy="1646427"/>
            </a:xfrm>
            <a:custGeom>
              <a:avLst/>
              <a:gdLst>
                <a:gd name="connsiteX0" fmla="*/ 477795 w 1473807"/>
                <a:gd name="connsiteY0" fmla="*/ 210261 h 1646427"/>
                <a:gd name="connsiteX1" fmla="*/ 526602 w 1473807"/>
                <a:gd name="connsiteY1" fmla="*/ 184900 h 1646427"/>
                <a:gd name="connsiteX2" fmla="*/ 669675 w 1473807"/>
                <a:gd name="connsiteY2" fmla="*/ 11682 h 1646427"/>
                <a:gd name="connsiteX3" fmla="*/ 706041 w 1473807"/>
                <a:gd name="connsiteY3" fmla="*/ 10246 h 1646427"/>
                <a:gd name="connsiteX4" fmla="*/ 1455856 w 1473807"/>
                <a:gd name="connsiteY4" fmla="*/ 760540 h 1646427"/>
                <a:gd name="connsiteX5" fmla="*/ 1457292 w 1473807"/>
                <a:gd name="connsiteY5" fmla="*/ 811740 h 1646427"/>
                <a:gd name="connsiteX6" fmla="*/ 1348671 w 1473807"/>
                <a:gd name="connsiteY6" fmla="*/ 960555 h 1646427"/>
                <a:gd name="connsiteX7" fmla="*/ 1219954 w 1473807"/>
                <a:gd name="connsiteY7" fmla="*/ 1209855 h 1646427"/>
                <a:gd name="connsiteX8" fmla="*/ 1166840 w 1473807"/>
                <a:gd name="connsiteY8" fmla="*/ 1375417 h 1646427"/>
                <a:gd name="connsiteX9" fmla="*/ 1121382 w 1473807"/>
                <a:gd name="connsiteY9" fmla="*/ 1631417 h 1646427"/>
                <a:gd name="connsiteX10" fmla="*/ 1104634 w 1473807"/>
                <a:gd name="connsiteY10" fmla="*/ 1646250 h 1646427"/>
                <a:gd name="connsiteX11" fmla="*/ 1056784 w 1473807"/>
                <a:gd name="connsiteY11" fmla="*/ 1646250 h 1646427"/>
                <a:gd name="connsiteX12" fmla="*/ 40442 w 1473807"/>
                <a:gd name="connsiteY12" fmla="*/ 1646250 h 1646427"/>
                <a:gd name="connsiteX13" fmla="*/ 1684 w 1473807"/>
                <a:gd name="connsiteY13" fmla="*/ 1604621 h 1646427"/>
                <a:gd name="connsiteX14" fmla="*/ 19388 w 1473807"/>
                <a:gd name="connsiteY14" fmla="*/ 1415133 h 1646427"/>
                <a:gd name="connsiteX15" fmla="*/ 16517 w 1473807"/>
                <a:gd name="connsiteY15" fmla="*/ 1392165 h 1646427"/>
                <a:gd name="connsiteX16" fmla="*/ 156240 w 1473807"/>
                <a:gd name="connsiteY16" fmla="*/ 839493 h 1646427"/>
                <a:gd name="connsiteX17" fmla="*/ 367260 w 1473807"/>
                <a:gd name="connsiteY17" fmla="*/ 403098 h 1646427"/>
                <a:gd name="connsiteX18" fmla="*/ 471574 w 1473807"/>
                <a:gd name="connsiteY18" fmla="*/ 245670 h 1646427"/>
                <a:gd name="connsiteX19" fmla="*/ 477795 w 1473807"/>
                <a:gd name="connsiteY19" fmla="*/ 210261 h 16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3807" h="1646427">
                  <a:moveTo>
                    <a:pt x="477795" y="210261"/>
                  </a:moveTo>
                  <a:cubicBezTo>
                    <a:pt x="500284" y="214089"/>
                    <a:pt x="514161" y="201648"/>
                    <a:pt x="526602" y="184900"/>
                  </a:cubicBezTo>
                  <a:cubicBezTo>
                    <a:pt x="571103" y="124609"/>
                    <a:pt x="618953" y="67188"/>
                    <a:pt x="669675" y="11682"/>
                  </a:cubicBezTo>
                  <a:cubicBezTo>
                    <a:pt x="683073" y="-3152"/>
                    <a:pt x="691686" y="-4109"/>
                    <a:pt x="706041" y="10246"/>
                  </a:cubicBezTo>
                  <a:cubicBezTo>
                    <a:pt x="955820" y="260504"/>
                    <a:pt x="1206077" y="510283"/>
                    <a:pt x="1455856" y="760540"/>
                  </a:cubicBezTo>
                  <a:cubicBezTo>
                    <a:pt x="1479303" y="783987"/>
                    <a:pt x="1479781" y="784465"/>
                    <a:pt x="1457292" y="811740"/>
                  </a:cubicBezTo>
                  <a:cubicBezTo>
                    <a:pt x="1418533" y="859112"/>
                    <a:pt x="1382645" y="908876"/>
                    <a:pt x="1348671" y="960555"/>
                  </a:cubicBezTo>
                  <a:cubicBezTo>
                    <a:pt x="1296993" y="1039508"/>
                    <a:pt x="1255842" y="1123724"/>
                    <a:pt x="1219954" y="1209855"/>
                  </a:cubicBezTo>
                  <a:cubicBezTo>
                    <a:pt x="1197943" y="1262969"/>
                    <a:pt x="1182631" y="1319432"/>
                    <a:pt x="1166840" y="1375417"/>
                  </a:cubicBezTo>
                  <a:cubicBezTo>
                    <a:pt x="1143872" y="1459634"/>
                    <a:pt x="1133345" y="1545765"/>
                    <a:pt x="1121382" y="1631417"/>
                  </a:cubicBezTo>
                  <a:cubicBezTo>
                    <a:pt x="1119947" y="1642901"/>
                    <a:pt x="1115161" y="1646250"/>
                    <a:pt x="1104634" y="1646250"/>
                  </a:cubicBezTo>
                  <a:cubicBezTo>
                    <a:pt x="1088844" y="1645772"/>
                    <a:pt x="1072575" y="1646250"/>
                    <a:pt x="1056784" y="1646250"/>
                  </a:cubicBezTo>
                  <a:cubicBezTo>
                    <a:pt x="718003" y="1646250"/>
                    <a:pt x="379223" y="1646250"/>
                    <a:pt x="40442" y="1646250"/>
                  </a:cubicBezTo>
                  <a:cubicBezTo>
                    <a:pt x="-4537" y="1646250"/>
                    <a:pt x="-1666" y="1651514"/>
                    <a:pt x="1684" y="1604621"/>
                  </a:cubicBezTo>
                  <a:cubicBezTo>
                    <a:pt x="5990" y="1541458"/>
                    <a:pt x="13646" y="1478296"/>
                    <a:pt x="19388" y="1415133"/>
                  </a:cubicBezTo>
                  <a:cubicBezTo>
                    <a:pt x="13168" y="1407956"/>
                    <a:pt x="15560" y="1399821"/>
                    <a:pt x="16517" y="1392165"/>
                  </a:cubicBezTo>
                  <a:cubicBezTo>
                    <a:pt x="41399" y="1202678"/>
                    <a:pt x="89728" y="1018932"/>
                    <a:pt x="156240" y="839493"/>
                  </a:cubicBezTo>
                  <a:cubicBezTo>
                    <a:pt x="212704" y="687329"/>
                    <a:pt x="284001" y="542343"/>
                    <a:pt x="367260" y="403098"/>
                  </a:cubicBezTo>
                  <a:cubicBezTo>
                    <a:pt x="399320" y="349027"/>
                    <a:pt x="435686" y="297349"/>
                    <a:pt x="471574" y="245670"/>
                  </a:cubicBezTo>
                  <a:cubicBezTo>
                    <a:pt x="479709" y="234665"/>
                    <a:pt x="483058" y="223659"/>
                    <a:pt x="477795" y="210261"/>
                  </a:cubicBezTo>
                  <a:close/>
                </a:path>
              </a:pathLst>
            </a:custGeom>
            <a:solidFill>
              <a:schemeClr val="accent1"/>
            </a:solidFill>
            <a:ln w="478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7F111DB-0E4F-41BF-A742-A7113FF8B2FF}"/>
                </a:ext>
              </a:extLst>
            </p:cNvPr>
            <p:cNvSpPr/>
            <p:nvPr/>
          </p:nvSpPr>
          <p:spPr>
            <a:xfrm>
              <a:off x="7229488" y="3197036"/>
              <a:ext cx="1472874" cy="1646250"/>
            </a:xfrm>
            <a:custGeom>
              <a:avLst/>
              <a:gdLst>
                <a:gd name="connsiteX0" fmla="*/ 344884 w 1472874"/>
                <a:gd name="connsiteY0" fmla="*/ 1586916 h 1646250"/>
                <a:gd name="connsiteX1" fmla="*/ 324787 w 1472874"/>
                <a:gd name="connsiteY1" fmla="*/ 1453413 h 1646250"/>
                <a:gd name="connsiteX2" fmla="*/ 315695 w 1472874"/>
                <a:gd name="connsiteY2" fmla="*/ 1414655 h 1646250"/>
                <a:gd name="connsiteX3" fmla="*/ 264974 w 1472874"/>
                <a:gd name="connsiteY3" fmla="*/ 1243829 h 1646250"/>
                <a:gd name="connsiteX4" fmla="*/ 134343 w 1472874"/>
                <a:gd name="connsiteY4" fmla="*/ 976824 h 1646250"/>
                <a:gd name="connsiteX5" fmla="*/ 11845 w 1472874"/>
                <a:gd name="connsiteY5" fmla="*/ 808869 h 1646250"/>
                <a:gd name="connsiteX6" fmla="*/ 13281 w 1472874"/>
                <a:gd name="connsiteY6" fmla="*/ 762454 h 1646250"/>
                <a:gd name="connsiteX7" fmla="*/ 766446 w 1472874"/>
                <a:gd name="connsiteY7" fmla="*/ 10246 h 1646250"/>
                <a:gd name="connsiteX8" fmla="*/ 803769 w 1472874"/>
                <a:gd name="connsiteY8" fmla="*/ 11682 h 1646250"/>
                <a:gd name="connsiteX9" fmla="*/ 965982 w 1472874"/>
                <a:gd name="connsiteY9" fmla="*/ 208825 h 1646250"/>
                <a:gd name="connsiteX10" fmla="*/ 990385 w 1472874"/>
                <a:gd name="connsiteY10" fmla="*/ 230837 h 1646250"/>
                <a:gd name="connsiteX11" fmla="*/ 1222460 w 1472874"/>
                <a:gd name="connsiteY11" fmla="*/ 621774 h 1646250"/>
                <a:gd name="connsiteX12" fmla="*/ 1283708 w 1472874"/>
                <a:gd name="connsiteY12" fmla="*/ 761497 h 1646250"/>
                <a:gd name="connsiteX13" fmla="*/ 1304284 w 1472874"/>
                <a:gd name="connsiteY13" fmla="*/ 807912 h 1646250"/>
                <a:gd name="connsiteX14" fmla="*/ 1435872 w 1472874"/>
                <a:gd name="connsiteY14" fmla="*/ 1269190 h 1646250"/>
                <a:gd name="connsiteX15" fmla="*/ 1460276 w 1472874"/>
                <a:gd name="connsiteY15" fmla="*/ 1412741 h 1646250"/>
                <a:gd name="connsiteX16" fmla="*/ 1461711 w 1472874"/>
                <a:gd name="connsiteY16" fmla="*/ 1453413 h 1646250"/>
                <a:gd name="connsiteX17" fmla="*/ 1463147 w 1472874"/>
                <a:gd name="connsiteY17" fmla="*/ 1529017 h 1646250"/>
                <a:gd name="connsiteX18" fmla="*/ 1470803 w 1472874"/>
                <a:gd name="connsiteY18" fmla="*/ 1616583 h 1646250"/>
                <a:gd name="connsiteX19" fmla="*/ 1444007 w 1472874"/>
                <a:gd name="connsiteY19" fmla="*/ 1646251 h 1646250"/>
                <a:gd name="connsiteX20" fmla="*/ 975073 w 1472874"/>
                <a:gd name="connsiteY20" fmla="*/ 1646251 h 1646250"/>
                <a:gd name="connsiteX21" fmla="*/ 379336 w 1472874"/>
                <a:gd name="connsiteY21" fmla="*/ 1646251 h 1646250"/>
                <a:gd name="connsiteX22" fmla="*/ 353497 w 1472874"/>
                <a:gd name="connsiteY22" fmla="*/ 1644336 h 1646250"/>
                <a:gd name="connsiteX23" fmla="*/ 344884 w 1472874"/>
                <a:gd name="connsiteY23" fmla="*/ 1586916 h 16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874" h="1646250">
                  <a:moveTo>
                    <a:pt x="344884" y="1586916"/>
                  </a:moveTo>
                  <a:cubicBezTo>
                    <a:pt x="343927" y="1541458"/>
                    <a:pt x="331007" y="1497914"/>
                    <a:pt x="324787" y="1453413"/>
                  </a:cubicBezTo>
                  <a:cubicBezTo>
                    <a:pt x="316652" y="1441929"/>
                    <a:pt x="323351" y="1426617"/>
                    <a:pt x="315695" y="1414655"/>
                  </a:cubicBezTo>
                  <a:cubicBezTo>
                    <a:pt x="302297" y="1356756"/>
                    <a:pt x="286028" y="1299814"/>
                    <a:pt x="264974" y="1243829"/>
                  </a:cubicBezTo>
                  <a:cubicBezTo>
                    <a:pt x="230043" y="1150999"/>
                    <a:pt x="186978" y="1061519"/>
                    <a:pt x="134343" y="976824"/>
                  </a:cubicBezTo>
                  <a:cubicBezTo>
                    <a:pt x="97498" y="917968"/>
                    <a:pt x="58739" y="860069"/>
                    <a:pt x="11845" y="808869"/>
                  </a:cubicBezTo>
                  <a:cubicBezTo>
                    <a:pt x="-3945" y="791643"/>
                    <a:pt x="-4424" y="780637"/>
                    <a:pt x="13281" y="762454"/>
                  </a:cubicBezTo>
                  <a:cubicBezTo>
                    <a:pt x="265452" y="512675"/>
                    <a:pt x="516188" y="261461"/>
                    <a:pt x="766446" y="10246"/>
                  </a:cubicBezTo>
                  <a:cubicBezTo>
                    <a:pt x="780801" y="-4109"/>
                    <a:pt x="790371" y="-3152"/>
                    <a:pt x="803769" y="11682"/>
                  </a:cubicBezTo>
                  <a:cubicBezTo>
                    <a:pt x="860233" y="75323"/>
                    <a:pt x="913346" y="141835"/>
                    <a:pt x="965982" y="208825"/>
                  </a:cubicBezTo>
                  <a:cubicBezTo>
                    <a:pt x="975073" y="215046"/>
                    <a:pt x="984165" y="221267"/>
                    <a:pt x="990385" y="230837"/>
                  </a:cubicBezTo>
                  <a:cubicBezTo>
                    <a:pt x="1077952" y="355248"/>
                    <a:pt x="1156426" y="484922"/>
                    <a:pt x="1222460" y="621774"/>
                  </a:cubicBezTo>
                  <a:cubicBezTo>
                    <a:pt x="1244471" y="667710"/>
                    <a:pt x="1266003" y="713647"/>
                    <a:pt x="1283708" y="761497"/>
                  </a:cubicBezTo>
                  <a:cubicBezTo>
                    <a:pt x="1290886" y="776809"/>
                    <a:pt x="1296149" y="793078"/>
                    <a:pt x="1304284" y="807912"/>
                  </a:cubicBezTo>
                  <a:cubicBezTo>
                    <a:pt x="1360747" y="958162"/>
                    <a:pt x="1408119" y="1110805"/>
                    <a:pt x="1435872" y="1269190"/>
                  </a:cubicBezTo>
                  <a:cubicBezTo>
                    <a:pt x="1444485" y="1317040"/>
                    <a:pt x="1450227" y="1365369"/>
                    <a:pt x="1460276" y="1412741"/>
                  </a:cubicBezTo>
                  <a:cubicBezTo>
                    <a:pt x="1463147" y="1426139"/>
                    <a:pt x="1464104" y="1440015"/>
                    <a:pt x="1461711" y="1453413"/>
                  </a:cubicBezTo>
                  <a:cubicBezTo>
                    <a:pt x="1457405" y="1478774"/>
                    <a:pt x="1458362" y="1504135"/>
                    <a:pt x="1463147" y="1529017"/>
                  </a:cubicBezTo>
                  <a:cubicBezTo>
                    <a:pt x="1466018" y="1558206"/>
                    <a:pt x="1465061" y="1587395"/>
                    <a:pt x="1470803" y="1616583"/>
                  </a:cubicBezTo>
                  <a:cubicBezTo>
                    <a:pt x="1476066" y="1644336"/>
                    <a:pt x="1472717" y="1646251"/>
                    <a:pt x="1444007" y="1646251"/>
                  </a:cubicBezTo>
                  <a:cubicBezTo>
                    <a:pt x="1287536" y="1646251"/>
                    <a:pt x="1131544" y="1646251"/>
                    <a:pt x="975073" y="1646251"/>
                  </a:cubicBezTo>
                  <a:cubicBezTo>
                    <a:pt x="776494" y="1646251"/>
                    <a:pt x="577915" y="1646251"/>
                    <a:pt x="379336" y="1646251"/>
                  </a:cubicBezTo>
                  <a:cubicBezTo>
                    <a:pt x="370723" y="1646251"/>
                    <a:pt x="362110" y="1644815"/>
                    <a:pt x="353497" y="1644336"/>
                  </a:cubicBezTo>
                  <a:cubicBezTo>
                    <a:pt x="342970" y="1626632"/>
                    <a:pt x="354454" y="1605099"/>
                    <a:pt x="344884" y="1586916"/>
                  </a:cubicBezTo>
                  <a:close/>
                </a:path>
              </a:pathLst>
            </a:custGeom>
            <a:solidFill>
              <a:schemeClr val="accent4"/>
            </a:solidFill>
            <a:ln w="4780" cap="flat">
              <a:noFill/>
              <a:prstDash val="solid"/>
              <a:miter/>
            </a:ln>
          </p:spPr>
          <p:txBody>
            <a:bodyPr rtlCol="0" anchor="ctr"/>
            <a:lstStyle/>
            <a:p>
              <a:endParaRPr lang="en-US"/>
            </a:p>
          </p:txBody>
        </p:sp>
      </p:grpSp>
      <p:sp>
        <p:nvSpPr>
          <p:cNvPr id="73" name="Trapezoid 24">
            <a:extLst>
              <a:ext uri="{FF2B5EF4-FFF2-40B4-BE49-F238E27FC236}">
                <a16:creationId xmlns:a16="http://schemas.microsoft.com/office/drawing/2014/main" id="{4D1F2B70-3483-43EB-A5B9-48B6586978F0}"/>
              </a:ext>
            </a:extLst>
          </p:cNvPr>
          <p:cNvSpPr>
            <a:spLocks noChangeAspect="1"/>
          </p:cNvSpPr>
          <p:nvPr/>
        </p:nvSpPr>
        <p:spPr>
          <a:xfrm rot="8369018">
            <a:off x="4215200" y="4240285"/>
            <a:ext cx="410470" cy="414380"/>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Oval 21">
            <a:extLst>
              <a:ext uri="{FF2B5EF4-FFF2-40B4-BE49-F238E27FC236}">
                <a16:creationId xmlns:a16="http://schemas.microsoft.com/office/drawing/2014/main" id="{7A53E0E9-E754-4A2A-8AC6-60E1EBD722C2}"/>
              </a:ext>
            </a:extLst>
          </p:cNvPr>
          <p:cNvSpPr>
            <a:spLocks noChangeAspect="1"/>
          </p:cNvSpPr>
          <p:nvPr/>
        </p:nvSpPr>
        <p:spPr>
          <a:xfrm>
            <a:off x="4943300" y="4206337"/>
            <a:ext cx="425281" cy="37272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 name="Freeform: Shape 74">
            <a:extLst>
              <a:ext uri="{FF2B5EF4-FFF2-40B4-BE49-F238E27FC236}">
                <a16:creationId xmlns:a16="http://schemas.microsoft.com/office/drawing/2014/main" id="{2B102FE8-BA0E-4EB0-A64D-84549CB4AF46}"/>
              </a:ext>
            </a:extLst>
          </p:cNvPr>
          <p:cNvSpPr/>
          <p:nvPr/>
        </p:nvSpPr>
        <p:spPr>
          <a:xfrm rot="5400000">
            <a:off x="7642674" y="4398956"/>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6" name="Frame 1">
            <a:extLst>
              <a:ext uri="{FF2B5EF4-FFF2-40B4-BE49-F238E27FC236}">
                <a16:creationId xmlns:a16="http://schemas.microsoft.com/office/drawing/2014/main" id="{2873BB4A-2BC0-4838-933B-88BDAD00D332}"/>
              </a:ext>
            </a:extLst>
          </p:cNvPr>
          <p:cNvSpPr/>
          <p:nvPr/>
        </p:nvSpPr>
        <p:spPr>
          <a:xfrm>
            <a:off x="6036839" y="3310564"/>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grpSp>
        <p:nvGrpSpPr>
          <p:cNvPr id="92" name="Graphic 3">
            <a:extLst>
              <a:ext uri="{FF2B5EF4-FFF2-40B4-BE49-F238E27FC236}">
                <a16:creationId xmlns:a16="http://schemas.microsoft.com/office/drawing/2014/main" id="{178D6B85-C916-4CA7-B4A3-B6528BEBD1E3}"/>
              </a:ext>
            </a:extLst>
          </p:cNvPr>
          <p:cNvGrpSpPr/>
          <p:nvPr/>
        </p:nvGrpSpPr>
        <p:grpSpPr>
          <a:xfrm rot="294171">
            <a:off x="6069348" y="5285235"/>
            <a:ext cx="3319894" cy="1207409"/>
            <a:chOff x="0" y="1211951"/>
            <a:chExt cx="12192000" cy="4434097"/>
          </a:xfrm>
        </p:grpSpPr>
        <p:sp>
          <p:nvSpPr>
            <p:cNvPr id="93" name="Freeform: Shape 92">
              <a:extLst>
                <a:ext uri="{FF2B5EF4-FFF2-40B4-BE49-F238E27FC236}">
                  <a16:creationId xmlns:a16="http://schemas.microsoft.com/office/drawing/2014/main" id="{55576BDC-37CD-4B71-9695-794ADA5BC520}"/>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7323300-603A-4FD9-A576-8486FE8C532B}"/>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AEC57D-0A48-4033-996F-1270FD50CFFA}"/>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D792BF-842B-4507-A63A-79FE9C95ABB4}"/>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B97A44D-873A-4497-BA0F-F5C06A19A9D4}"/>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7CC6A37-9EBD-4049-B3DF-E5147DFA4BE4}"/>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674A1B26-E37E-4694-AB5E-441DECF625FC}"/>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505D092-209C-4DA3-9979-DC5576F5D12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A1E32-00B2-4B20-934A-273F4EFCB731}"/>
                </a:ext>
              </a:extLst>
            </p:cNvPr>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9A4037C-AF9A-4191-846E-AF05B36E2A31}"/>
                </a:ext>
              </a:extLst>
            </p:cNvPr>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9B1DEA87-5A5F-4FFA-8934-9C26E8902D12}"/>
              </a:ext>
            </a:extLst>
          </p:cNvPr>
          <p:cNvGrpSpPr/>
          <p:nvPr/>
        </p:nvGrpSpPr>
        <p:grpSpPr>
          <a:xfrm flipH="1">
            <a:off x="4602712" y="5195649"/>
            <a:ext cx="1183662" cy="1040677"/>
            <a:chOff x="3983887" y="4061275"/>
            <a:chExt cx="2122406" cy="1866023"/>
          </a:xfrm>
        </p:grpSpPr>
        <p:grpSp>
          <p:nvGrpSpPr>
            <p:cNvPr id="48" name="Group 47">
              <a:extLst>
                <a:ext uri="{FF2B5EF4-FFF2-40B4-BE49-F238E27FC236}">
                  <a16:creationId xmlns:a16="http://schemas.microsoft.com/office/drawing/2014/main" id="{7782A974-77A5-4765-BF6E-FFE22E7B5C6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1" name="Freeform 15">
                <a:extLst>
                  <a:ext uri="{FF2B5EF4-FFF2-40B4-BE49-F238E27FC236}">
                    <a16:creationId xmlns:a16="http://schemas.microsoft.com/office/drawing/2014/main" id="{9E81A0D9-3256-4ECD-BCB8-63635DE1C27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2" name="Rectangle 22">
                <a:extLst>
                  <a:ext uri="{FF2B5EF4-FFF2-40B4-BE49-F238E27FC236}">
                    <a16:creationId xmlns:a16="http://schemas.microsoft.com/office/drawing/2014/main" id="{169C667E-41BB-4D4C-B430-4DB878F4F2ED}"/>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9" name="Group 48">
              <a:extLst>
                <a:ext uri="{FF2B5EF4-FFF2-40B4-BE49-F238E27FC236}">
                  <a16:creationId xmlns:a16="http://schemas.microsoft.com/office/drawing/2014/main" id="{E281F405-2EE9-40BC-95BD-D8D982D4C430}"/>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9" name="Freeform 18">
                <a:extLst>
                  <a:ext uri="{FF2B5EF4-FFF2-40B4-BE49-F238E27FC236}">
                    <a16:creationId xmlns:a16="http://schemas.microsoft.com/office/drawing/2014/main" id="{E730ABE9-6B4A-4770-9A61-36F22B8B0D6E}"/>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Freeform 19">
                <a:extLst>
                  <a:ext uri="{FF2B5EF4-FFF2-40B4-BE49-F238E27FC236}">
                    <a16:creationId xmlns:a16="http://schemas.microsoft.com/office/drawing/2014/main" id="{A332EC7E-8242-416D-8522-3C9AD4C2D4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0" name="Group 49">
              <a:extLst>
                <a:ext uri="{FF2B5EF4-FFF2-40B4-BE49-F238E27FC236}">
                  <a16:creationId xmlns:a16="http://schemas.microsoft.com/office/drawing/2014/main" id="{2B752409-3C27-4488-AD82-C7ED806590F8}"/>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57" name="Freeform 21">
                <a:extLst>
                  <a:ext uri="{FF2B5EF4-FFF2-40B4-BE49-F238E27FC236}">
                    <a16:creationId xmlns:a16="http://schemas.microsoft.com/office/drawing/2014/main" id="{6BC3A07B-F63D-47E8-8101-204CBC6D9DD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ectangle 22">
                <a:extLst>
                  <a:ext uri="{FF2B5EF4-FFF2-40B4-BE49-F238E27FC236}">
                    <a16:creationId xmlns:a16="http://schemas.microsoft.com/office/drawing/2014/main" id="{53FC7B13-8F9F-43F2-814D-9ADB346D520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1" name="Group 50">
              <a:extLst>
                <a:ext uri="{FF2B5EF4-FFF2-40B4-BE49-F238E27FC236}">
                  <a16:creationId xmlns:a16="http://schemas.microsoft.com/office/drawing/2014/main" id="{31279CA7-84B3-40DB-A053-5C1E531FA5B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55" name="Freeform 24">
                <a:extLst>
                  <a:ext uri="{FF2B5EF4-FFF2-40B4-BE49-F238E27FC236}">
                    <a16:creationId xmlns:a16="http://schemas.microsoft.com/office/drawing/2014/main" id="{9DB16EC4-24F4-4589-A48C-48A293E99769}"/>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ectangle 22">
                <a:extLst>
                  <a:ext uri="{FF2B5EF4-FFF2-40B4-BE49-F238E27FC236}">
                    <a16:creationId xmlns:a16="http://schemas.microsoft.com/office/drawing/2014/main" id="{42C56BDA-E2FE-4836-BFCA-6CADB1BF969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2" name="Group 51">
              <a:extLst>
                <a:ext uri="{FF2B5EF4-FFF2-40B4-BE49-F238E27FC236}">
                  <a16:creationId xmlns:a16="http://schemas.microsoft.com/office/drawing/2014/main" id="{A806BAE6-2B82-4A65-A0B3-98FC9E9941D8}"/>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3" name="Freeform 27">
                <a:extLst>
                  <a:ext uri="{FF2B5EF4-FFF2-40B4-BE49-F238E27FC236}">
                    <a16:creationId xmlns:a16="http://schemas.microsoft.com/office/drawing/2014/main" id="{EEBF2CB3-984E-427D-B525-F685ED29344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4" name="Freeform 28">
                <a:extLst>
                  <a:ext uri="{FF2B5EF4-FFF2-40B4-BE49-F238E27FC236}">
                    <a16:creationId xmlns:a16="http://schemas.microsoft.com/office/drawing/2014/main" id="{2BAA341A-C14F-416E-9AC9-8B9F7362616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107" name="Rectangle 106"/>
          <p:cNvSpPr/>
          <p:nvPr/>
        </p:nvSpPr>
        <p:spPr>
          <a:xfrm>
            <a:off x="712278" y="1441516"/>
            <a:ext cx="4463975" cy="169277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600" dirty="0">
                <a:latin typeface="Traditional Arabic" pitchFamily="18" charset="-78"/>
                <a:cs typeface="Traditional Arabic" pitchFamily="18" charset="-78"/>
              </a:rPr>
              <a:t>أن يخصص لعضو هيئة التدريس حجم ساعي للمشاركة في التنمية المجتمعية، أو بعبارة أخرى خدمة المجتمع التي تعتبر ضرورية لتقريب الجامعة من النشاط الاقتصادي والاجتماعي. </a:t>
            </a:r>
            <a:endParaRPr lang="fr-FR" sz="2600" dirty="0">
              <a:latin typeface="Traditional Arabic" pitchFamily="18" charset="-78"/>
              <a:cs typeface="Traditional Arabic" pitchFamily="18" charset="-78"/>
            </a:endParaRPr>
          </a:p>
        </p:txBody>
      </p:sp>
      <p:sp>
        <p:nvSpPr>
          <p:cNvPr id="108" name="Rectangle 107"/>
          <p:cNvSpPr/>
          <p:nvPr/>
        </p:nvSpPr>
        <p:spPr>
          <a:xfrm>
            <a:off x="464621" y="3794889"/>
            <a:ext cx="3626491" cy="8925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600" dirty="0">
                <a:latin typeface="Traditional Arabic" pitchFamily="18" charset="-78"/>
                <a:cs typeface="Traditional Arabic" pitchFamily="18" charset="-78"/>
              </a:rPr>
              <a:t>الخدمة المجتمعية هي ضمن الحجم الساعي للأستاذ,</a:t>
            </a:r>
            <a:endParaRPr lang="fr-FR" sz="2600" dirty="0">
              <a:latin typeface="Traditional Arabic" pitchFamily="18" charset="-78"/>
              <a:cs typeface="Traditional Arabic" pitchFamily="18" charset="-78"/>
            </a:endParaRPr>
          </a:p>
        </p:txBody>
      </p:sp>
      <p:sp>
        <p:nvSpPr>
          <p:cNvPr id="109" name="Rectangle 108"/>
          <p:cNvSpPr/>
          <p:nvPr/>
        </p:nvSpPr>
        <p:spPr>
          <a:xfrm>
            <a:off x="7642462" y="1551848"/>
            <a:ext cx="4082055" cy="1384995"/>
          </a:xfrm>
          <a:prstGeom prst="rect">
            <a:avLst/>
          </a:prstGeom>
        </p:spPr>
        <p:txBody>
          <a:bodyPr wrap="square">
            <a:spAutoFit/>
          </a:bodyPr>
          <a:lstStyle/>
          <a:p>
            <a:pPr algn="ctr" rtl="1"/>
            <a:r>
              <a:rPr lang="ar-DZ" sz="2800" b="1" dirty="0">
                <a:latin typeface="Traditional Arabic" pitchFamily="18" charset="-78"/>
                <a:cs typeface="Traditional Arabic" pitchFamily="18" charset="-78"/>
              </a:rPr>
              <a:t>بنك الشراكة والتنمية المجتمعية: </a:t>
            </a:r>
          </a:p>
          <a:p>
            <a:pPr algn="ctr" rtl="1"/>
            <a:r>
              <a:rPr lang="ar-DZ" sz="2800" b="1" dirty="0">
                <a:latin typeface="Traditional Arabic" pitchFamily="18" charset="-78"/>
                <a:cs typeface="Traditional Arabic" pitchFamily="18" charset="-78"/>
              </a:rPr>
              <a:t>ويمثل</a:t>
            </a:r>
            <a:r>
              <a:rPr lang="ar-DZ" sz="2800" dirty="0">
                <a:latin typeface="Traditional Arabic" pitchFamily="18" charset="-78"/>
                <a:cs typeface="Traditional Arabic" pitchFamily="18" charset="-78"/>
              </a:rPr>
              <a:t> دور وآثار الجامعة على المجتمع، حيث يمكن أن نمثلها بهيئة تابعة للوزارة الوصية</a:t>
            </a:r>
            <a:endParaRPr lang="fr-FR" sz="2800" dirty="0">
              <a:latin typeface="Traditional Arabic" pitchFamily="18" charset="-78"/>
              <a:cs typeface="Traditional Arabic" pitchFamily="18" charset="-78"/>
            </a:endParaRPr>
          </a:p>
        </p:txBody>
      </p:sp>
      <p:sp>
        <p:nvSpPr>
          <p:cNvPr id="110" name="Rectangle 109"/>
          <p:cNvSpPr/>
          <p:nvPr/>
        </p:nvSpPr>
        <p:spPr>
          <a:xfrm>
            <a:off x="314871" y="5431518"/>
            <a:ext cx="3788229" cy="12926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600" dirty="0">
                <a:latin typeface="Traditional Arabic" pitchFamily="18" charset="-78"/>
                <a:cs typeface="Traditional Arabic" pitchFamily="18" charset="-78"/>
              </a:rPr>
              <a:t>خلق جو تنافسي علمي بين الباحثين في سعيهم لإيجاد أنجع وأفضل الحلول والمقترحات في هذا الإطار. </a:t>
            </a:r>
            <a:endParaRPr lang="fr-FR" sz="2600" dirty="0">
              <a:latin typeface="Traditional Arabic" pitchFamily="18" charset="-78"/>
              <a:cs typeface="Traditional Arabic" pitchFamily="18" charset="-78"/>
            </a:endParaRPr>
          </a:p>
        </p:txBody>
      </p:sp>
      <p:sp>
        <p:nvSpPr>
          <p:cNvPr id="111" name="Text Placeholder 1">
            <a:extLst>
              <a:ext uri="{FF2B5EF4-FFF2-40B4-BE49-F238E27FC236}">
                <a16:creationId xmlns:a16="http://schemas.microsoft.com/office/drawing/2014/main" id="{D735F7F3-C1B5-4B60-A00A-4EB618DDFB5A}"/>
              </a:ext>
            </a:extLst>
          </p:cNvPr>
          <p:cNvSpPr txBox="1">
            <a:spLocks/>
          </p:cNvSpPr>
          <p:nvPr/>
        </p:nvSpPr>
        <p:spPr>
          <a:xfrm>
            <a:off x="475929" y="491909"/>
            <a:ext cx="11573197" cy="724247"/>
          </a:xfrm>
          <a:prstGeom prst="rect">
            <a:avLst/>
          </a:prstGeom>
        </p:spPr>
        <p:txBody>
          <a:bodyPr/>
          <a:lstStyle/>
          <a:p>
            <a:pPr marL="228600" lvl="0" indent="-228600" algn="ctr" rtl="1">
              <a:lnSpc>
                <a:spcPct val="90000"/>
              </a:lnSpc>
              <a:spcBef>
                <a:spcPts val="1000"/>
              </a:spcBef>
              <a:defRPr/>
            </a:pPr>
            <a:r>
              <a:rPr kumimoji="0" lang="ar-DZ" sz="4200" b="1" i="0" u="none" strike="noStrike" kern="1200" cap="none" spc="0" normalizeH="0" baseline="0" noProof="0" dirty="0">
                <a:ln>
                  <a:noFill/>
                </a:ln>
                <a:solidFill>
                  <a:schemeClr val="tx1"/>
                </a:solidFill>
                <a:effectLst/>
                <a:uLnTx/>
                <a:uFillTx/>
                <a:latin typeface="Traditional Arabic" pitchFamily="18" charset="-78"/>
                <a:ea typeface="+mn-ea"/>
                <a:cs typeface="Traditional Arabic" pitchFamily="18" charset="-78"/>
              </a:rPr>
              <a:t>مقترحات في</a:t>
            </a:r>
            <a:r>
              <a:rPr kumimoji="0" lang="ar-DZ" sz="4200" b="1" i="0" u="none" strike="noStrike" kern="1200" cap="none" spc="0" normalizeH="0" noProof="0" dirty="0">
                <a:ln>
                  <a:noFill/>
                </a:ln>
                <a:solidFill>
                  <a:schemeClr val="tx1"/>
                </a:solidFill>
                <a:effectLst/>
                <a:uLnTx/>
                <a:uFillTx/>
                <a:latin typeface="Traditional Arabic" pitchFamily="18" charset="-78"/>
                <a:ea typeface="+mn-ea"/>
                <a:cs typeface="Traditional Arabic" pitchFamily="18" charset="-78"/>
              </a:rPr>
              <a:t> مجال </a:t>
            </a:r>
            <a:r>
              <a:rPr lang="ar-DZ" sz="4200" b="1" dirty="0">
                <a:latin typeface="Traditional Arabic" pitchFamily="18" charset="-78"/>
                <a:cs typeface="Traditional Arabic" pitchFamily="18" charset="-78"/>
              </a:rPr>
              <a:t>خدمة المجتمع والتنمية المجتمعية</a:t>
            </a:r>
            <a:endParaRPr kumimoji="0" lang="en-US" sz="4200" b="1" i="0" u="none" strike="noStrike" kern="1200" cap="none" spc="0" normalizeH="0" baseline="0" noProof="0" dirty="0">
              <a:ln>
                <a:noFill/>
              </a:ln>
              <a:solidFill>
                <a:schemeClr val="tx1"/>
              </a:solidFill>
              <a:effectLst/>
              <a:uLnTx/>
              <a:uFillTx/>
              <a:latin typeface="Traditional Arabic" pitchFamily="18" charset="-78"/>
              <a:ea typeface="+mn-ea"/>
              <a:cs typeface="Traditional Arabic" pitchFamily="18" charset="-78"/>
            </a:endParaRPr>
          </a:p>
        </p:txBody>
      </p:sp>
      <p:sp>
        <p:nvSpPr>
          <p:cNvPr id="63" name="ZoneTexte 62">
            <a:extLst>
              <a:ext uri="{FF2B5EF4-FFF2-40B4-BE49-F238E27FC236}">
                <a16:creationId xmlns:a16="http://schemas.microsoft.com/office/drawing/2014/main" id="{AB30F0B5-640B-4C87-ADFE-D617ECEC54A9}"/>
              </a:ext>
            </a:extLst>
          </p:cNvPr>
          <p:cNvSpPr txBox="1"/>
          <p:nvPr/>
        </p:nvSpPr>
        <p:spPr>
          <a:xfrm>
            <a:off x="104034" y="127002"/>
            <a:ext cx="850123"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ar-DZ" dirty="0"/>
              <a:t>10</a:t>
            </a:r>
            <a:r>
              <a:rPr lang="fr-FR" dirty="0"/>
              <a:t>/1</a:t>
            </a:r>
            <a:r>
              <a:rPr lang="ar-DZ" dirty="0"/>
              <a:t>4</a:t>
            </a:r>
            <a:endParaRPr lang="fr-FR" dirty="0"/>
          </a:p>
        </p:txBody>
      </p:sp>
    </p:spTree>
    <p:extLst>
      <p:ext uri="{BB962C8B-B14F-4D97-AF65-F5344CB8AC3E}">
        <p14:creationId xmlns:p14="http://schemas.microsoft.com/office/powerpoint/2010/main" val="127922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56168-ABA9-4CA8-BFA4-75D55D3B4628}"/>
              </a:ext>
            </a:extLst>
          </p:cNvPr>
          <p:cNvSpPr>
            <a:spLocks noGrp="1"/>
          </p:cNvSpPr>
          <p:nvPr>
            <p:ph type="body" sz="quarter" idx="10"/>
          </p:nvPr>
        </p:nvSpPr>
        <p:spPr/>
        <p:txBody>
          <a:bodyPr/>
          <a:lstStyle/>
          <a:p>
            <a:r>
              <a:rPr lang="ar-DZ" sz="4200" b="1" dirty="0">
                <a:solidFill>
                  <a:schemeClr val="tx1"/>
                </a:solidFill>
                <a:latin typeface="Traditional Arabic" pitchFamily="18" charset="-78"/>
                <a:ea typeface="Calibri" pitchFamily="34" charset="0"/>
                <a:cs typeface="Traditional Arabic" pitchFamily="18" charset="-78"/>
              </a:rPr>
              <a:t>مظاهر التنمية المجتمعية للجامعة</a:t>
            </a:r>
            <a:endParaRPr lang="en-US" sz="4200" b="1" dirty="0"/>
          </a:p>
        </p:txBody>
      </p:sp>
      <p:sp>
        <p:nvSpPr>
          <p:cNvPr id="6" name="Rectangle 5">
            <a:extLst>
              <a:ext uri="{FF2B5EF4-FFF2-40B4-BE49-F238E27FC236}">
                <a16:creationId xmlns:a16="http://schemas.microsoft.com/office/drawing/2014/main" id="{F13F4CDB-1D72-4C20-8F6D-BDF5E630EF6D}"/>
              </a:ext>
            </a:extLst>
          </p:cNvPr>
          <p:cNvSpPr/>
          <p:nvPr/>
        </p:nvSpPr>
        <p:spPr>
          <a:xfrm>
            <a:off x="0" y="3588989"/>
            <a:ext cx="3617843"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Freeform 25">
            <a:extLst>
              <a:ext uri="{FF2B5EF4-FFF2-40B4-BE49-F238E27FC236}">
                <a16:creationId xmlns:a16="http://schemas.microsoft.com/office/drawing/2014/main" id="{A2905E5C-5D74-4E1D-AB2D-DCA8167F6EDF}"/>
              </a:ext>
            </a:extLst>
          </p:cNvPr>
          <p:cNvSpPr/>
          <p:nvPr/>
        </p:nvSpPr>
        <p:spPr>
          <a:xfrm rot="310011">
            <a:off x="10443946" y="1697940"/>
            <a:ext cx="1048706" cy="787438"/>
          </a:xfrm>
          <a:custGeom>
            <a:avLst/>
            <a:gdLst/>
            <a:ahLst/>
            <a:cxnLst/>
            <a:rect l="l" t="t" r="r" b="b"/>
            <a:pathLst>
              <a:path w="3379769" h="3383677">
                <a:moveTo>
                  <a:pt x="1566674" y="8617"/>
                </a:moveTo>
                <a:cubicBezTo>
                  <a:pt x="2497447" y="-75547"/>
                  <a:pt x="3307150" y="466278"/>
                  <a:pt x="3375197" y="1218817"/>
                </a:cubicBezTo>
                <a:cubicBezTo>
                  <a:pt x="3414663" y="1655275"/>
                  <a:pt x="3195986" y="2066754"/>
                  <a:pt x="2822915" y="2350758"/>
                </a:cubicBezTo>
                <a:lnTo>
                  <a:pt x="2415824" y="3383677"/>
                </a:lnTo>
                <a:lnTo>
                  <a:pt x="2346481" y="2612235"/>
                </a:lnTo>
                <a:cubicBezTo>
                  <a:pt x="2181509" y="2675136"/>
                  <a:pt x="2002072" y="2716714"/>
                  <a:pt x="1813096" y="2733802"/>
                </a:cubicBezTo>
                <a:cubicBezTo>
                  <a:pt x="882323" y="2817966"/>
                  <a:pt x="72620" y="2276141"/>
                  <a:pt x="4573" y="1523602"/>
                </a:cubicBezTo>
                <a:cubicBezTo>
                  <a:pt x="-63475" y="771063"/>
                  <a:pt x="635901" y="92781"/>
                  <a:pt x="1566674" y="8617"/>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15">
            <a:extLst>
              <a:ext uri="{FF2B5EF4-FFF2-40B4-BE49-F238E27FC236}">
                <a16:creationId xmlns:a16="http://schemas.microsoft.com/office/drawing/2014/main" id="{143EFE5D-2221-45F1-BC2F-F9CD01EAE8E0}"/>
              </a:ext>
            </a:extLst>
          </p:cNvPr>
          <p:cNvSpPr/>
          <p:nvPr/>
        </p:nvSpPr>
        <p:spPr>
          <a:xfrm rot="1114331">
            <a:off x="10900004" y="2665722"/>
            <a:ext cx="889974" cy="823654"/>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a:p>
        </p:txBody>
      </p:sp>
      <p:grpSp>
        <p:nvGrpSpPr>
          <p:cNvPr id="12" name="Group 11">
            <a:extLst>
              <a:ext uri="{FF2B5EF4-FFF2-40B4-BE49-F238E27FC236}">
                <a16:creationId xmlns:a16="http://schemas.microsoft.com/office/drawing/2014/main" id="{0E64B9A6-F8A6-4F13-8219-03039BD924BB}"/>
              </a:ext>
            </a:extLst>
          </p:cNvPr>
          <p:cNvGrpSpPr/>
          <p:nvPr/>
        </p:nvGrpSpPr>
        <p:grpSpPr>
          <a:xfrm rot="19508924">
            <a:off x="9405398" y="1446728"/>
            <a:ext cx="1051344" cy="715676"/>
            <a:chOff x="6936205" y="2105936"/>
            <a:chExt cx="1051344" cy="715676"/>
          </a:xfrm>
          <a:solidFill>
            <a:schemeClr val="accent4"/>
          </a:solidFill>
        </p:grpSpPr>
        <p:sp>
          <p:nvSpPr>
            <p:cNvPr id="13" name="Oval 17">
              <a:extLst>
                <a:ext uri="{FF2B5EF4-FFF2-40B4-BE49-F238E27FC236}">
                  <a16:creationId xmlns:a16="http://schemas.microsoft.com/office/drawing/2014/main" id="{3B4AB0DB-5549-4153-B8F8-A20C74CE2AC1}"/>
                </a:ext>
              </a:extLst>
            </p:cNvPr>
            <p:cNvSpPr/>
            <p:nvPr/>
          </p:nvSpPr>
          <p:spPr>
            <a:xfrm rot="1802267">
              <a:off x="6936205" y="2105936"/>
              <a:ext cx="1051344" cy="534013"/>
            </a:xfrm>
            <a:custGeom>
              <a:avLst/>
              <a:gdLst/>
              <a:ahLst/>
              <a:cxnLst/>
              <a:rect l="l" t="t" r="r" b="b"/>
              <a:pathLst>
                <a:path w="1642560" h="1112415">
                  <a:moveTo>
                    <a:pt x="785832" y="0"/>
                  </a:moveTo>
                  <a:cubicBezTo>
                    <a:pt x="889284" y="0"/>
                    <a:pt x="978919" y="59154"/>
                    <a:pt x="1021736" y="146002"/>
                  </a:cubicBezTo>
                  <a:cubicBezTo>
                    <a:pt x="1051604" y="124976"/>
                    <a:pt x="1088165" y="114656"/>
                    <a:pt x="1127136" y="114656"/>
                  </a:cubicBezTo>
                  <a:cubicBezTo>
                    <a:pt x="1241918" y="114656"/>
                    <a:pt x="1335792" y="204176"/>
                    <a:pt x="1341808" y="317265"/>
                  </a:cubicBezTo>
                  <a:cubicBezTo>
                    <a:pt x="1367781" y="306011"/>
                    <a:pt x="1396440" y="299856"/>
                    <a:pt x="1426536" y="299856"/>
                  </a:cubicBezTo>
                  <a:cubicBezTo>
                    <a:pt x="1545843" y="299856"/>
                    <a:pt x="1642560" y="396573"/>
                    <a:pt x="1642560" y="515880"/>
                  </a:cubicBezTo>
                  <a:cubicBezTo>
                    <a:pt x="1642560" y="635187"/>
                    <a:pt x="1545843" y="731904"/>
                    <a:pt x="1426536" y="731904"/>
                  </a:cubicBezTo>
                  <a:cubicBezTo>
                    <a:pt x="1410361" y="731904"/>
                    <a:pt x="1394601" y="730126"/>
                    <a:pt x="1379539" y="726326"/>
                  </a:cubicBezTo>
                  <a:cubicBezTo>
                    <a:pt x="1382751" y="740807"/>
                    <a:pt x="1384368" y="755855"/>
                    <a:pt x="1384368" y="771280"/>
                  </a:cubicBezTo>
                  <a:cubicBezTo>
                    <a:pt x="1384368" y="890587"/>
                    <a:pt x="1287651" y="987304"/>
                    <a:pt x="1168344" y="987304"/>
                  </a:cubicBezTo>
                  <a:cubicBezTo>
                    <a:pt x="1116932" y="987304"/>
                    <a:pt x="1069714" y="969344"/>
                    <a:pt x="1034633" y="936870"/>
                  </a:cubicBezTo>
                  <a:cubicBezTo>
                    <a:pt x="998570" y="1039401"/>
                    <a:pt x="900661" y="1112415"/>
                    <a:pt x="785697" y="1112415"/>
                  </a:cubicBezTo>
                  <a:cubicBezTo>
                    <a:pt x="664714" y="1112415"/>
                    <a:pt x="562616" y="1031553"/>
                    <a:pt x="531704" y="920578"/>
                  </a:cubicBezTo>
                  <a:cubicBezTo>
                    <a:pt x="504162" y="935791"/>
                    <a:pt x="472429" y="943424"/>
                    <a:pt x="438912" y="943424"/>
                  </a:cubicBezTo>
                  <a:cubicBezTo>
                    <a:pt x="328998" y="943424"/>
                    <a:pt x="238256" y="861336"/>
                    <a:pt x="225670" y="754991"/>
                  </a:cubicBezTo>
                  <a:cubicBezTo>
                    <a:pt x="222493" y="755833"/>
                    <a:pt x="219267" y="755904"/>
                    <a:pt x="216024" y="755904"/>
                  </a:cubicBezTo>
                  <a:cubicBezTo>
                    <a:pt x="96717" y="755904"/>
                    <a:pt x="0" y="659187"/>
                    <a:pt x="0" y="539880"/>
                  </a:cubicBezTo>
                  <a:cubicBezTo>
                    <a:pt x="0" y="429577"/>
                    <a:pt x="82669" y="338583"/>
                    <a:pt x="189559" y="326524"/>
                  </a:cubicBezTo>
                  <a:cubicBezTo>
                    <a:pt x="199739" y="217704"/>
                    <a:pt x="291631" y="132944"/>
                    <a:pt x="403320" y="132944"/>
                  </a:cubicBezTo>
                  <a:cubicBezTo>
                    <a:pt x="453838" y="132944"/>
                    <a:pt x="500306" y="150285"/>
                    <a:pt x="534992" y="182003"/>
                  </a:cubicBezTo>
                  <a:cubicBezTo>
                    <a:pt x="568948" y="76087"/>
                    <a:pt x="668505" y="0"/>
                    <a:pt x="785832" y="0"/>
                  </a:cubicBezTo>
                  <a:close/>
                </a:path>
              </a:pathLst>
            </a:cu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id="{C241CDFA-63EF-4168-88E7-9B7DA07AA458}"/>
                </a:ext>
              </a:extLst>
            </p:cNvPr>
            <p:cNvSpPr/>
            <p:nvPr/>
          </p:nvSpPr>
          <p:spPr>
            <a:xfrm rot="1802267">
              <a:off x="7415754" y="2668663"/>
              <a:ext cx="138270" cy="82883"/>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1C63EF7A-057D-4423-8767-F4C6D4E4139D}"/>
                </a:ext>
              </a:extLst>
            </p:cNvPr>
            <p:cNvSpPr/>
            <p:nvPr/>
          </p:nvSpPr>
          <p:spPr>
            <a:xfrm rot="1802267">
              <a:off x="7328019" y="2747505"/>
              <a:ext cx="99123" cy="59418"/>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id="{FBE8AF05-123C-4FFF-B826-E4F691DDD2D2}"/>
                </a:ext>
              </a:extLst>
            </p:cNvPr>
            <p:cNvSpPr/>
            <p:nvPr/>
          </p:nvSpPr>
          <p:spPr>
            <a:xfrm rot="1802267">
              <a:off x="7223281" y="2780130"/>
              <a:ext cx="69202" cy="41482"/>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5" name="Teardrop 6">
            <a:extLst>
              <a:ext uri="{FF2B5EF4-FFF2-40B4-BE49-F238E27FC236}">
                <a16:creationId xmlns:a16="http://schemas.microsoft.com/office/drawing/2014/main" id="{B1EF141C-2096-4E93-98F2-C74441BE5E47}"/>
              </a:ext>
            </a:extLst>
          </p:cNvPr>
          <p:cNvSpPr/>
          <p:nvPr/>
        </p:nvSpPr>
        <p:spPr>
          <a:xfrm rot="8100000">
            <a:off x="9763500" y="1606073"/>
            <a:ext cx="245027" cy="245028"/>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ectangle 16">
            <a:extLst>
              <a:ext uri="{FF2B5EF4-FFF2-40B4-BE49-F238E27FC236}">
                <a16:creationId xmlns:a16="http://schemas.microsoft.com/office/drawing/2014/main" id="{CCF5A071-3150-4D14-8AF6-50BB103C8415}"/>
              </a:ext>
            </a:extLst>
          </p:cNvPr>
          <p:cNvSpPr/>
          <p:nvPr/>
        </p:nvSpPr>
        <p:spPr>
          <a:xfrm rot="2700000">
            <a:off x="11293389" y="2706066"/>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9">
            <a:extLst>
              <a:ext uri="{FF2B5EF4-FFF2-40B4-BE49-F238E27FC236}">
                <a16:creationId xmlns:a16="http://schemas.microsoft.com/office/drawing/2014/main" id="{E48A4C2B-18B2-4376-9489-12E153A9D20B}"/>
              </a:ext>
            </a:extLst>
          </p:cNvPr>
          <p:cNvSpPr/>
          <p:nvPr/>
        </p:nvSpPr>
        <p:spPr>
          <a:xfrm>
            <a:off x="10826653" y="1856729"/>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9" name="Espace réservé pour une image  28" descr="933066-Blog-PartnersYouCanCountOn-MeghanHaley-BLOG.jpg"/>
          <p:cNvPicPr>
            <a:picLocks noGrp="1" noChangeAspect="1"/>
          </p:cNvPicPr>
          <p:nvPr>
            <p:ph type="pic" idx="14"/>
          </p:nvPr>
        </p:nvPicPr>
        <p:blipFill>
          <a:blip r:embed="rId2"/>
          <a:srcRect l="30708" r="30708"/>
          <a:stretch>
            <a:fillRect/>
          </a:stretch>
        </p:blipFill>
        <p:spPr/>
      </p:pic>
      <p:sp>
        <p:nvSpPr>
          <p:cNvPr id="39937" name="Rectangle 1"/>
          <p:cNvSpPr>
            <a:spLocks noChangeArrowheads="1"/>
          </p:cNvSpPr>
          <p:nvPr/>
        </p:nvSpPr>
        <p:spPr bwMode="auto">
          <a:xfrm>
            <a:off x="0" y="1423851"/>
            <a:ext cx="858039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000" b="1" i="0" strike="noStrike" cap="none" normalizeH="0" baseline="0" dirty="0">
                <a:ln>
                  <a:noFill/>
                </a:ln>
                <a:solidFill>
                  <a:srgbClr val="FF0000"/>
                </a:solidFill>
                <a:effectLst/>
                <a:latin typeface="Traditional Arabic" pitchFamily="18" charset="-78"/>
                <a:ea typeface="Calibri" pitchFamily="34" charset="0"/>
                <a:cs typeface="Traditional Arabic" pitchFamily="18" charset="-78"/>
              </a:rPr>
              <a:t>تتمثل في:</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fr-FR" sz="1000" b="1" i="0" strike="noStrike" cap="none" normalizeH="0" baseline="0" dirty="0">
              <a:ln>
                <a:noFill/>
              </a:ln>
              <a:solidFill>
                <a:srgbClr val="FF0000"/>
              </a:solidFill>
              <a:effectLst/>
              <a:latin typeface="Traditional Arabic" pitchFamily="18" charset="-78"/>
              <a:cs typeface="Traditional Arabic" pitchFamily="18"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3000" b="0"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 مشاركة أعضاء هيئة التدريس والطلبة في المشاريع التنموية، ومتابعة تجسيدها على أرض الواقع، من الفكرة إلى المشروع؛</a:t>
            </a:r>
            <a:endParaRPr kumimoji="0" lang="fr-FR" sz="3000" b="0" i="0" u="none" strike="noStrike" cap="none" normalizeH="0" baseline="0" dirty="0">
              <a:ln>
                <a:noFill/>
              </a:ln>
              <a:solidFill>
                <a:schemeClr val="tx1"/>
              </a:solidFill>
              <a:effectLst/>
              <a:latin typeface="Traditional Arabic" pitchFamily="18" charset="-78"/>
              <a:cs typeface="Traditional Arabic" pitchFamily="18"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3000" b="0"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 طرح أفكار جديدة ومبتكرة؛</a:t>
            </a:r>
            <a:endParaRPr kumimoji="0" lang="fr-FR" sz="3000" b="0" i="0" u="none" strike="noStrike" cap="none" normalizeH="0" baseline="0" dirty="0">
              <a:ln>
                <a:noFill/>
              </a:ln>
              <a:solidFill>
                <a:schemeClr val="tx1"/>
              </a:solidFill>
              <a:effectLst/>
              <a:latin typeface="Traditional Arabic" pitchFamily="18" charset="-78"/>
              <a:cs typeface="Traditional Arabic" pitchFamily="18"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3000" b="0"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 إيجاد فرص للمؤسسات الناشئة (</a:t>
            </a:r>
            <a:r>
              <a:rPr kumimoji="0" lang="fr-FR" sz="3000" b="0"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startup</a:t>
            </a:r>
            <a:r>
              <a:rPr kumimoji="0" lang="ar-DZ" sz="3000" b="0"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a:t>
            </a:r>
            <a:endParaRPr kumimoji="0" lang="fr-FR" sz="3000" b="0" i="0" u="none" strike="noStrike" cap="none" normalizeH="0" baseline="0" dirty="0">
              <a:ln>
                <a:noFill/>
              </a:ln>
              <a:solidFill>
                <a:schemeClr val="tx1"/>
              </a:solidFill>
              <a:effectLst/>
              <a:latin typeface="Traditional Arabic" pitchFamily="18" charset="-78"/>
              <a:cs typeface="Traditional Arabic" pitchFamily="18"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3000" b="0"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 الأبحاث العلمية والتكنولوجية؛</a:t>
            </a:r>
            <a:endParaRPr kumimoji="0" lang="fr-FR" sz="3000" b="0" i="0" u="none" strike="noStrike" cap="none" normalizeH="0" baseline="0" dirty="0">
              <a:ln>
                <a:noFill/>
              </a:ln>
              <a:solidFill>
                <a:schemeClr val="tx1"/>
              </a:solidFill>
              <a:effectLst/>
              <a:latin typeface="Traditional Arabic" pitchFamily="18" charset="-78"/>
              <a:cs typeface="Traditional Arabic" pitchFamily="18"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3000" b="0"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 تقديم خدمات مجتمعية خالصة؛</a:t>
            </a:r>
            <a:endParaRPr lang="ar-DZ" sz="3000" dirty="0">
              <a:latin typeface="Traditional Arabic" pitchFamily="18" charset="-78"/>
              <a:ea typeface="Calibri" pitchFamily="34" charset="0"/>
              <a:cs typeface="Traditional Arabic" pitchFamily="18" charset="-78"/>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DZ" sz="3000" b="0"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 تحقيق ما يسمى بالمسؤولية المجتمعية، ويقصد بها تقديم المعرفة، المهارات والخبرات   لتكون منتجة في المجتمع، وبالتالي يصب هذا المفهوم في مجال التنمية والتنمية المستدامة.</a:t>
            </a:r>
            <a:r>
              <a:rPr kumimoji="0" lang="fr-FR" sz="3000" b="0" i="0" u="none" strike="noStrike" cap="none" normalizeH="0" baseline="0" dirty="0">
                <a:ln>
                  <a:noFill/>
                </a:ln>
                <a:solidFill>
                  <a:schemeClr val="tx1"/>
                </a:solidFill>
                <a:effectLst/>
                <a:latin typeface="Traditional Arabic" pitchFamily="18" charset="-78"/>
                <a:cs typeface="Traditional Arabic" pitchFamily="18" charset="-78"/>
              </a:rPr>
              <a:t> </a:t>
            </a:r>
          </a:p>
        </p:txBody>
      </p:sp>
      <p:cxnSp>
        <p:nvCxnSpPr>
          <p:cNvPr id="17" name="Straight Connector 2">
            <a:extLst>
              <a:ext uri="{FF2B5EF4-FFF2-40B4-BE49-F238E27FC236}">
                <a16:creationId xmlns:a16="http://schemas.microsoft.com/office/drawing/2014/main" id="{F2AF5C19-DFA1-4B58-AAC6-CFF1A7CC08D7}"/>
              </a:ext>
            </a:extLst>
          </p:cNvPr>
          <p:cNvCxnSpPr>
            <a:cxnSpLocks/>
          </p:cNvCxnSpPr>
          <p:nvPr/>
        </p:nvCxnSpPr>
        <p:spPr>
          <a:xfrm flipV="1">
            <a:off x="1916982" y="1058450"/>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E4128D18-1B2F-4C35-B029-415890213219}"/>
              </a:ext>
            </a:extLst>
          </p:cNvPr>
          <p:cNvSpPr txBox="1"/>
          <p:nvPr/>
        </p:nvSpPr>
        <p:spPr>
          <a:xfrm>
            <a:off x="104034" y="127002"/>
            <a:ext cx="850123"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ar-DZ" dirty="0"/>
              <a:t>11</a:t>
            </a:r>
            <a:r>
              <a:rPr lang="fr-FR" dirty="0"/>
              <a:t>/1</a:t>
            </a:r>
            <a:r>
              <a:rPr lang="ar-DZ" dirty="0"/>
              <a:t>4</a:t>
            </a:r>
            <a:endParaRPr lang="fr-FR" dirty="0"/>
          </a:p>
        </p:txBody>
      </p:sp>
    </p:spTree>
    <p:extLst>
      <p:ext uri="{BB962C8B-B14F-4D97-AF65-F5344CB8AC3E}">
        <p14:creationId xmlns:p14="http://schemas.microsoft.com/office/powerpoint/2010/main" val="234562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sz="4500" b="1" dirty="0">
                <a:latin typeface="Traditional Arabic" pitchFamily="18" charset="-78"/>
                <a:cs typeface="Traditional Arabic" pitchFamily="18" charset="-78"/>
              </a:rPr>
              <a:t>بنك الشراكة والتنمية المجتمعية</a:t>
            </a:r>
            <a:endParaRPr lang="en-US" sz="4500" dirty="0">
              <a:latin typeface="Traditional Arabic" pitchFamily="18" charset="-78"/>
              <a:cs typeface="Traditional Arabic" pitchFamily="18" charset="-78"/>
            </a:endParaRPr>
          </a:p>
        </p:txBody>
      </p:sp>
      <p:grpSp>
        <p:nvGrpSpPr>
          <p:cNvPr id="3" name="그룹 76">
            <a:extLst>
              <a:ext uri="{FF2B5EF4-FFF2-40B4-BE49-F238E27FC236}">
                <a16:creationId xmlns:a16="http://schemas.microsoft.com/office/drawing/2014/main" id="{D1E0C3EA-9803-4F48-A395-D76194C72CAE}"/>
              </a:ext>
            </a:extLst>
          </p:cNvPr>
          <p:cNvGrpSpPr/>
          <p:nvPr/>
        </p:nvGrpSpPr>
        <p:grpSpPr>
          <a:xfrm flipH="1">
            <a:off x="8290814" y="1806373"/>
            <a:ext cx="1211932" cy="2707164"/>
            <a:chOff x="4748872" y="1806373"/>
            <a:chExt cx="1211932" cy="2707164"/>
          </a:xfrm>
        </p:grpSpPr>
        <p:cxnSp>
          <p:nvCxnSpPr>
            <p:cNvPr id="4" name="Elbow Connector 49">
              <a:extLst>
                <a:ext uri="{FF2B5EF4-FFF2-40B4-BE49-F238E27FC236}">
                  <a16:creationId xmlns:a16="http://schemas.microsoft.com/office/drawing/2014/main" id="{09C0C09A-B2BF-464B-A9BF-1B5E00B47BF9}"/>
                </a:ext>
              </a:extLst>
            </p:cNvPr>
            <p:cNvCxnSpPr>
              <a:cxnSpLocks/>
            </p:cNvCxnSpPr>
            <p:nvPr/>
          </p:nvCxnSpPr>
          <p:spPr>
            <a:xfrm rot="16200000" flipV="1">
              <a:off x="4716625" y="3874095"/>
              <a:ext cx="671689" cy="607195"/>
            </a:xfrm>
            <a:prstGeom prst="bentConnector3">
              <a:avLst>
                <a:gd name="adj1" fmla="val 101050"/>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Elbow Connector 50">
              <a:extLst>
                <a:ext uri="{FF2B5EF4-FFF2-40B4-BE49-F238E27FC236}">
                  <a16:creationId xmlns:a16="http://schemas.microsoft.com/office/drawing/2014/main" id="{A448AEBC-246A-43B5-97B3-01C73F6F67F6}"/>
                </a:ext>
              </a:extLst>
            </p:cNvPr>
            <p:cNvCxnSpPr>
              <a:cxnSpLocks/>
            </p:cNvCxnSpPr>
            <p:nvPr/>
          </p:nvCxnSpPr>
          <p:spPr>
            <a:xfrm rot="16200000" flipV="1">
              <a:off x="4068193" y="2620926"/>
              <a:ext cx="2707163" cy="1078058"/>
            </a:xfrm>
            <a:prstGeom prst="bentConnector3">
              <a:avLst>
                <a:gd name="adj1" fmla="val 9996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Elbow Connector 51">
              <a:extLst>
                <a:ext uri="{FF2B5EF4-FFF2-40B4-BE49-F238E27FC236}">
                  <a16:creationId xmlns:a16="http://schemas.microsoft.com/office/drawing/2014/main" id="{979B3077-4B93-4EC8-9404-BAFB7569E71A}"/>
                </a:ext>
              </a:extLst>
            </p:cNvPr>
            <p:cNvCxnSpPr>
              <a:cxnSpLocks/>
            </p:cNvCxnSpPr>
            <p:nvPr/>
          </p:nvCxnSpPr>
          <p:spPr>
            <a:xfrm rot="16200000" flipV="1">
              <a:off x="4404557" y="3260679"/>
              <a:ext cx="1677348" cy="828368"/>
            </a:xfrm>
            <a:prstGeom prst="bentConnector3">
              <a:avLst>
                <a:gd name="adj1" fmla="val 9997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AAEC5CC-F028-40CF-AC8E-2CF8EF250B9A}"/>
              </a:ext>
            </a:extLst>
          </p:cNvPr>
          <p:cNvGrpSpPr/>
          <p:nvPr/>
        </p:nvGrpSpPr>
        <p:grpSpPr>
          <a:xfrm>
            <a:off x="6808422" y="4644688"/>
            <a:ext cx="3220608" cy="1548961"/>
            <a:chOff x="2591472" y="4529905"/>
            <a:chExt cx="2892231" cy="1391027"/>
          </a:xfrm>
        </p:grpSpPr>
        <p:grpSp>
          <p:nvGrpSpPr>
            <p:cNvPr id="9" name="Group 8">
              <a:extLst>
                <a:ext uri="{FF2B5EF4-FFF2-40B4-BE49-F238E27FC236}">
                  <a16:creationId xmlns:a16="http://schemas.microsoft.com/office/drawing/2014/main" id="{24D9FF23-0EBF-482B-8162-E9AE8D465818}"/>
                </a:ext>
              </a:extLst>
            </p:cNvPr>
            <p:cNvGrpSpPr/>
            <p:nvPr/>
          </p:nvGrpSpPr>
          <p:grpSpPr>
            <a:xfrm>
              <a:off x="2591472" y="4529905"/>
              <a:ext cx="2513902" cy="1391026"/>
              <a:chOff x="1618104" y="4774278"/>
              <a:chExt cx="2513902" cy="1391026"/>
            </a:xfrm>
          </p:grpSpPr>
          <p:sp>
            <p:nvSpPr>
              <p:cNvPr id="21" name="Rectangle 20">
                <a:extLst>
                  <a:ext uri="{FF2B5EF4-FFF2-40B4-BE49-F238E27FC236}">
                    <a16:creationId xmlns:a16="http://schemas.microsoft.com/office/drawing/2014/main" id="{1EF49879-6DA3-4EFB-8AC6-7D63A945A2AE}"/>
                  </a:ext>
                </a:extLst>
              </p:cNvPr>
              <p:cNvSpPr/>
              <p:nvPr/>
            </p:nvSpPr>
            <p:spPr>
              <a:xfrm>
                <a:off x="1919176" y="4818888"/>
                <a:ext cx="1881566" cy="1170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2" name="Group 21">
                <a:extLst>
                  <a:ext uri="{FF2B5EF4-FFF2-40B4-BE49-F238E27FC236}">
                    <a16:creationId xmlns:a16="http://schemas.microsoft.com/office/drawing/2014/main" id="{F4B947D5-6813-4CF5-8C8A-1898DF7B1284}"/>
                  </a:ext>
                </a:extLst>
              </p:cNvPr>
              <p:cNvGrpSpPr/>
              <p:nvPr/>
            </p:nvGrpSpPr>
            <p:grpSpPr>
              <a:xfrm>
                <a:off x="1618104" y="4774278"/>
                <a:ext cx="2513902" cy="1391026"/>
                <a:chOff x="395536" y="2564904"/>
                <a:chExt cx="4749925" cy="2628292"/>
              </a:xfrm>
              <a:solidFill>
                <a:schemeClr val="tx1"/>
              </a:solidFill>
            </p:grpSpPr>
            <p:grpSp>
              <p:nvGrpSpPr>
                <p:cNvPr id="23" name="Group 22">
                  <a:extLst>
                    <a:ext uri="{FF2B5EF4-FFF2-40B4-BE49-F238E27FC236}">
                      <a16:creationId xmlns:a16="http://schemas.microsoft.com/office/drawing/2014/main" id="{82159EDC-BA4D-4244-90E4-987D067E3A52}"/>
                    </a:ext>
                  </a:extLst>
                </p:cNvPr>
                <p:cNvGrpSpPr/>
                <p:nvPr/>
              </p:nvGrpSpPr>
              <p:grpSpPr>
                <a:xfrm>
                  <a:off x="395536" y="2564904"/>
                  <a:ext cx="4749925" cy="2628292"/>
                  <a:chOff x="395536" y="2204864"/>
                  <a:chExt cx="5400600" cy="2988332"/>
                </a:xfrm>
                <a:grpFill/>
              </p:grpSpPr>
              <p:sp>
                <p:nvSpPr>
                  <p:cNvPr id="25" name="Rounded Rectangle 3">
                    <a:extLst>
                      <a:ext uri="{FF2B5EF4-FFF2-40B4-BE49-F238E27FC236}">
                        <a16:creationId xmlns:a16="http://schemas.microsoft.com/office/drawing/2014/main" id="{AE51DDAF-65F3-44C8-AF89-4768C4DFA58D}"/>
                      </a:ext>
                    </a:extLst>
                  </p:cNvPr>
                  <p:cNvSpPr/>
                  <p:nvPr/>
                </p:nvSpPr>
                <p:spPr>
                  <a:xfrm>
                    <a:off x="971600" y="2204864"/>
                    <a:ext cx="4248472" cy="2736304"/>
                  </a:xfrm>
                  <a:custGeom>
                    <a:avLst/>
                    <a:gdLst/>
                    <a:ahLst/>
                    <a:cxnLst/>
                    <a:rect l="l" t="t" r="r" b="b"/>
                    <a:pathLst>
                      <a:path w="4248472" h="2736304">
                        <a:moveTo>
                          <a:pt x="144016" y="144016"/>
                        </a:moveTo>
                        <a:lnTo>
                          <a:pt x="144016" y="2520280"/>
                        </a:lnTo>
                        <a:lnTo>
                          <a:pt x="4104456" y="2520280"/>
                        </a:lnTo>
                        <a:lnTo>
                          <a:pt x="4104456" y="144016"/>
                        </a:lnTo>
                        <a:close/>
                        <a:moveTo>
                          <a:pt x="119332" y="0"/>
                        </a:moveTo>
                        <a:lnTo>
                          <a:pt x="4129140" y="0"/>
                        </a:lnTo>
                        <a:cubicBezTo>
                          <a:pt x="4195045" y="0"/>
                          <a:pt x="4248472" y="53427"/>
                          <a:pt x="4248472" y="119332"/>
                        </a:cubicBezTo>
                        <a:lnTo>
                          <a:pt x="4248472" y="2736304"/>
                        </a:lnTo>
                        <a:lnTo>
                          <a:pt x="0" y="2736304"/>
                        </a:lnTo>
                        <a:lnTo>
                          <a:pt x="0" y="119332"/>
                        </a:lnTo>
                        <a:cubicBezTo>
                          <a:pt x="0" y="53427"/>
                          <a:pt x="53427" y="0"/>
                          <a:pt x="119332" y="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6" name="Rectangle 25">
                    <a:extLst>
                      <a:ext uri="{FF2B5EF4-FFF2-40B4-BE49-F238E27FC236}">
                        <a16:creationId xmlns:a16="http://schemas.microsoft.com/office/drawing/2014/main" id="{D3729118-3A3A-4991-B80A-11625E2FE7A4}"/>
                      </a:ext>
                    </a:extLst>
                  </p:cNvPr>
                  <p:cNvSpPr/>
                  <p:nvPr/>
                </p:nvSpPr>
                <p:spPr>
                  <a:xfrm>
                    <a:off x="395536" y="4941168"/>
                    <a:ext cx="5400600" cy="144016"/>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7" name="Trapezoid 26">
                    <a:extLst>
                      <a:ext uri="{FF2B5EF4-FFF2-40B4-BE49-F238E27FC236}">
                        <a16:creationId xmlns:a16="http://schemas.microsoft.com/office/drawing/2014/main" id="{DAC987ED-A016-40A2-866D-31FB458626D9}"/>
                      </a:ext>
                    </a:extLst>
                  </p:cNvPr>
                  <p:cNvSpPr/>
                  <p:nvPr/>
                </p:nvSpPr>
                <p:spPr>
                  <a:xfrm rot="10800000">
                    <a:off x="395536" y="5085184"/>
                    <a:ext cx="5400600" cy="108012"/>
                  </a:xfrm>
                  <a:prstGeom prst="trapezoid">
                    <a:avLst>
                      <a:gd name="adj" fmla="val 129851"/>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grpSp>
            <p:sp>
              <p:nvSpPr>
                <p:cNvPr id="24" name="Rectangle 23">
                  <a:extLst>
                    <a:ext uri="{FF2B5EF4-FFF2-40B4-BE49-F238E27FC236}">
                      <a16:creationId xmlns:a16="http://schemas.microsoft.com/office/drawing/2014/main" id="{E5ACAF8C-C72A-4789-842B-A5396174E4E7}"/>
                    </a:ext>
                  </a:extLst>
                </p:cNvPr>
                <p:cNvSpPr/>
                <p:nvPr/>
              </p:nvSpPr>
              <p:spPr>
                <a:xfrm>
                  <a:off x="2518470" y="5009698"/>
                  <a:ext cx="504056" cy="45719"/>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grpSp>
        </p:grpSp>
        <p:grpSp>
          <p:nvGrpSpPr>
            <p:cNvPr id="10" name="Group 9">
              <a:extLst>
                <a:ext uri="{FF2B5EF4-FFF2-40B4-BE49-F238E27FC236}">
                  <a16:creationId xmlns:a16="http://schemas.microsoft.com/office/drawing/2014/main" id="{A5B8E710-24C3-4CAC-BA8F-D32680D2351E}"/>
                </a:ext>
              </a:extLst>
            </p:cNvPr>
            <p:cNvGrpSpPr/>
            <p:nvPr/>
          </p:nvGrpSpPr>
          <p:grpSpPr>
            <a:xfrm>
              <a:off x="4346521" y="4706362"/>
              <a:ext cx="981407" cy="1214570"/>
              <a:chOff x="-1940789" y="4697306"/>
              <a:chExt cx="981407" cy="1214570"/>
            </a:xfrm>
          </p:grpSpPr>
          <p:sp>
            <p:nvSpPr>
              <p:cNvPr id="17" name="Rectangle 16">
                <a:extLst>
                  <a:ext uri="{FF2B5EF4-FFF2-40B4-BE49-F238E27FC236}">
                    <a16:creationId xmlns:a16="http://schemas.microsoft.com/office/drawing/2014/main" id="{EC4E760C-F2F6-4446-872B-A6375858807D}"/>
                  </a:ext>
                </a:extLst>
              </p:cNvPr>
              <p:cNvSpPr/>
              <p:nvPr/>
            </p:nvSpPr>
            <p:spPr>
              <a:xfrm>
                <a:off x="-1881566" y="4758350"/>
                <a:ext cx="866582" cy="1124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8" name="Group 17">
                <a:extLst>
                  <a:ext uri="{FF2B5EF4-FFF2-40B4-BE49-F238E27FC236}">
                    <a16:creationId xmlns:a16="http://schemas.microsoft.com/office/drawing/2014/main" id="{D42E5662-6310-4BB4-A47F-FAC5372C4ABA}"/>
                  </a:ext>
                </a:extLst>
              </p:cNvPr>
              <p:cNvGrpSpPr/>
              <p:nvPr/>
            </p:nvGrpSpPr>
            <p:grpSpPr>
              <a:xfrm>
                <a:off x="-1940789" y="4697306"/>
                <a:ext cx="981407" cy="1214570"/>
                <a:chOff x="7452320" y="1988840"/>
                <a:chExt cx="1512168" cy="2088232"/>
              </a:xfrm>
            </p:grpSpPr>
            <p:sp>
              <p:nvSpPr>
                <p:cNvPr id="19" name="Rounded Rectangle 1">
                  <a:extLst>
                    <a:ext uri="{FF2B5EF4-FFF2-40B4-BE49-F238E27FC236}">
                      <a16:creationId xmlns:a16="http://schemas.microsoft.com/office/drawing/2014/main" id="{7C2CD549-F4EB-4621-ABCA-C321C5DFD6B1}"/>
                    </a:ext>
                  </a:extLst>
                </p:cNvPr>
                <p:cNvSpPr/>
                <p:nvPr/>
              </p:nvSpPr>
              <p:spPr>
                <a:xfrm>
                  <a:off x="7452320" y="1988840"/>
                  <a:ext cx="1512168" cy="2088232"/>
                </a:xfrm>
                <a:custGeom>
                  <a:avLst/>
                  <a:gdLst/>
                  <a:ahLst/>
                  <a:cxnLst/>
                  <a:rect l="l" t="t" r="r" b="b"/>
                  <a:pathLst>
                    <a:path w="1512168" h="2088232">
                      <a:moveTo>
                        <a:pt x="167516" y="181585"/>
                      </a:moveTo>
                      <a:lnTo>
                        <a:pt x="167516" y="1906647"/>
                      </a:lnTo>
                      <a:lnTo>
                        <a:pt x="1344652" y="1906647"/>
                      </a:lnTo>
                      <a:lnTo>
                        <a:pt x="1344652" y="181585"/>
                      </a:lnTo>
                      <a:close/>
                      <a:moveTo>
                        <a:pt x="90110" y="0"/>
                      </a:moveTo>
                      <a:lnTo>
                        <a:pt x="1422058" y="0"/>
                      </a:lnTo>
                      <a:cubicBezTo>
                        <a:pt x="1471824" y="0"/>
                        <a:pt x="1512168" y="40344"/>
                        <a:pt x="1512168" y="90110"/>
                      </a:cubicBezTo>
                      <a:lnTo>
                        <a:pt x="1512168" y="1998122"/>
                      </a:lnTo>
                      <a:cubicBezTo>
                        <a:pt x="1512168" y="2047888"/>
                        <a:pt x="1471824" y="2088232"/>
                        <a:pt x="1422058" y="2088232"/>
                      </a:cubicBezTo>
                      <a:lnTo>
                        <a:pt x="90110" y="2088232"/>
                      </a:lnTo>
                      <a:cubicBezTo>
                        <a:pt x="40344" y="2088232"/>
                        <a:pt x="0" y="2047888"/>
                        <a:pt x="0" y="1998122"/>
                      </a:cubicBezTo>
                      <a:lnTo>
                        <a:pt x="0" y="90110"/>
                      </a:lnTo>
                      <a:cubicBezTo>
                        <a:pt x="0" y="40344"/>
                        <a:pt x="40344" y="0"/>
                        <a:pt x="901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Oval 19">
                  <a:extLst>
                    <a:ext uri="{FF2B5EF4-FFF2-40B4-BE49-F238E27FC236}">
                      <a16:creationId xmlns:a16="http://schemas.microsoft.com/office/drawing/2014/main" id="{E33D80C6-ED12-4A7F-B9D7-F43E98715C73}"/>
                    </a:ext>
                  </a:extLst>
                </p:cNvPr>
                <p:cNvSpPr/>
                <p:nvPr/>
              </p:nvSpPr>
              <p:spPr>
                <a:xfrm>
                  <a:off x="8160965" y="3933056"/>
                  <a:ext cx="94878" cy="9487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grpSp>
          <p:nvGrpSpPr>
            <p:cNvPr id="11" name="Group 10">
              <a:extLst>
                <a:ext uri="{FF2B5EF4-FFF2-40B4-BE49-F238E27FC236}">
                  <a16:creationId xmlns:a16="http://schemas.microsoft.com/office/drawing/2014/main" id="{D976E215-6E7C-4D14-B39D-E3FB7FD7168A}"/>
                </a:ext>
              </a:extLst>
            </p:cNvPr>
            <p:cNvGrpSpPr/>
            <p:nvPr/>
          </p:nvGrpSpPr>
          <p:grpSpPr>
            <a:xfrm>
              <a:off x="5056500" y="5206313"/>
              <a:ext cx="427203" cy="711251"/>
              <a:chOff x="-684584" y="5278238"/>
              <a:chExt cx="427203" cy="711251"/>
            </a:xfrm>
          </p:grpSpPr>
          <p:sp>
            <p:nvSpPr>
              <p:cNvPr id="12" name="Rectangle 11">
                <a:extLst>
                  <a:ext uri="{FF2B5EF4-FFF2-40B4-BE49-F238E27FC236}">
                    <a16:creationId xmlns:a16="http://schemas.microsoft.com/office/drawing/2014/main" id="{03704405-2F8B-4D8C-B59D-A56AFE9302D7}"/>
                  </a:ext>
                </a:extLst>
              </p:cNvPr>
              <p:cNvSpPr/>
              <p:nvPr/>
            </p:nvSpPr>
            <p:spPr>
              <a:xfrm>
                <a:off x="-648007" y="5329968"/>
                <a:ext cx="360040" cy="5910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3" name="Group 12">
                <a:extLst>
                  <a:ext uri="{FF2B5EF4-FFF2-40B4-BE49-F238E27FC236}">
                    <a16:creationId xmlns:a16="http://schemas.microsoft.com/office/drawing/2014/main" id="{2696EE58-8645-4556-BEB0-98A8829F7858}"/>
                  </a:ext>
                </a:extLst>
              </p:cNvPr>
              <p:cNvGrpSpPr/>
              <p:nvPr/>
            </p:nvGrpSpPr>
            <p:grpSpPr>
              <a:xfrm>
                <a:off x="-684584" y="5278238"/>
                <a:ext cx="427203" cy="711251"/>
                <a:chOff x="701317" y="1844824"/>
                <a:chExt cx="2371375" cy="3948112"/>
              </a:xfrm>
            </p:grpSpPr>
            <p:sp>
              <p:nvSpPr>
                <p:cNvPr id="14" name="Freeform 6">
                  <a:extLst>
                    <a:ext uri="{FF2B5EF4-FFF2-40B4-BE49-F238E27FC236}">
                      <a16:creationId xmlns:a16="http://schemas.microsoft.com/office/drawing/2014/main" id="{FFF0C791-1946-4B6D-9275-68BE6D49BB91}"/>
                    </a:ext>
                  </a:extLst>
                </p:cNvPr>
                <p:cNvSpPr>
                  <a:spLocks noEditPoints="1"/>
                </p:cNvSpPr>
                <p:nvPr/>
              </p:nvSpPr>
              <p:spPr bwMode="auto">
                <a:xfrm>
                  <a:off x="701317" y="1844824"/>
                  <a:ext cx="2371375" cy="3948112"/>
                </a:xfrm>
                <a:custGeom>
                  <a:avLst/>
                  <a:gdLst>
                    <a:gd name="T0" fmla="*/ 530 w 566"/>
                    <a:gd name="T1" fmla="*/ 0 h 1053"/>
                    <a:gd name="T2" fmla="*/ 36 w 566"/>
                    <a:gd name="T3" fmla="*/ 0 h 1053"/>
                    <a:gd name="T4" fmla="*/ 0 w 566"/>
                    <a:gd name="T5" fmla="*/ 36 h 1053"/>
                    <a:gd name="T6" fmla="*/ 0 w 566"/>
                    <a:gd name="T7" fmla="*/ 1017 h 1053"/>
                    <a:gd name="T8" fmla="*/ 36 w 566"/>
                    <a:gd name="T9" fmla="*/ 1053 h 1053"/>
                    <a:gd name="T10" fmla="*/ 530 w 566"/>
                    <a:gd name="T11" fmla="*/ 1053 h 1053"/>
                    <a:gd name="T12" fmla="*/ 566 w 566"/>
                    <a:gd name="T13" fmla="*/ 1017 h 1053"/>
                    <a:gd name="T14" fmla="*/ 566 w 566"/>
                    <a:gd name="T15" fmla="*/ 36 h 1053"/>
                    <a:gd name="T16" fmla="*/ 530 w 566"/>
                    <a:gd name="T17" fmla="*/ 0 h 1053"/>
                    <a:gd name="T18" fmla="*/ 520 w 566"/>
                    <a:gd name="T19" fmla="*/ 911 h 1053"/>
                    <a:gd name="T20" fmla="*/ 48 w 566"/>
                    <a:gd name="T21" fmla="*/ 911 h 1053"/>
                    <a:gd name="T22" fmla="*/ 48 w 566"/>
                    <a:gd name="T23" fmla="*/ 108 h 1053"/>
                    <a:gd name="T24" fmla="*/ 520 w 566"/>
                    <a:gd name="T25" fmla="*/ 108 h 1053"/>
                    <a:gd name="T26" fmla="*/ 520 w 566"/>
                    <a:gd name="T27" fmla="*/ 9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1053">
                      <a:moveTo>
                        <a:pt x="530" y="0"/>
                      </a:moveTo>
                      <a:cubicBezTo>
                        <a:pt x="36" y="0"/>
                        <a:pt x="36" y="0"/>
                        <a:pt x="36" y="0"/>
                      </a:cubicBezTo>
                      <a:cubicBezTo>
                        <a:pt x="16" y="0"/>
                        <a:pt x="0" y="16"/>
                        <a:pt x="0" y="36"/>
                      </a:cubicBezTo>
                      <a:cubicBezTo>
                        <a:pt x="0" y="1017"/>
                        <a:pt x="0" y="1017"/>
                        <a:pt x="0" y="1017"/>
                      </a:cubicBezTo>
                      <a:cubicBezTo>
                        <a:pt x="0" y="1037"/>
                        <a:pt x="16" y="1053"/>
                        <a:pt x="36" y="1053"/>
                      </a:cubicBezTo>
                      <a:cubicBezTo>
                        <a:pt x="530" y="1053"/>
                        <a:pt x="530" y="1053"/>
                        <a:pt x="530" y="1053"/>
                      </a:cubicBezTo>
                      <a:cubicBezTo>
                        <a:pt x="550" y="1053"/>
                        <a:pt x="566" y="1037"/>
                        <a:pt x="566" y="1017"/>
                      </a:cubicBezTo>
                      <a:cubicBezTo>
                        <a:pt x="566" y="36"/>
                        <a:pt x="566" y="36"/>
                        <a:pt x="566" y="36"/>
                      </a:cubicBezTo>
                      <a:cubicBezTo>
                        <a:pt x="566" y="16"/>
                        <a:pt x="550" y="0"/>
                        <a:pt x="530" y="0"/>
                      </a:cubicBezTo>
                      <a:close/>
                      <a:moveTo>
                        <a:pt x="520" y="911"/>
                      </a:moveTo>
                      <a:cubicBezTo>
                        <a:pt x="48" y="911"/>
                        <a:pt x="48" y="911"/>
                        <a:pt x="48" y="911"/>
                      </a:cubicBezTo>
                      <a:cubicBezTo>
                        <a:pt x="48" y="108"/>
                        <a:pt x="48" y="108"/>
                        <a:pt x="48" y="108"/>
                      </a:cubicBezTo>
                      <a:cubicBezTo>
                        <a:pt x="520" y="108"/>
                        <a:pt x="520" y="108"/>
                        <a:pt x="520" y="108"/>
                      </a:cubicBezTo>
                      <a:lnTo>
                        <a:pt x="520" y="911"/>
                      </a:lnTo>
                      <a:close/>
                    </a:path>
                  </a:pathLst>
                </a:cu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15" name="Rounded Rectangle 60">
                  <a:extLst>
                    <a:ext uri="{FF2B5EF4-FFF2-40B4-BE49-F238E27FC236}">
                      <a16:creationId xmlns:a16="http://schemas.microsoft.com/office/drawing/2014/main" id="{E453ED4E-035E-4924-B16A-CDFDC69D7042}"/>
                    </a:ext>
                  </a:extLst>
                </p:cNvPr>
                <p:cNvSpPr/>
                <p:nvPr/>
              </p:nvSpPr>
              <p:spPr>
                <a:xfrm>
                  <a:off x="1707005" y="2042848"/>
                  <a:ext cx="360000" cy="36000"/>
                </a:xfrm>
                <a:prstGeom prst="roundRect">
                  <a:avLst>
                    <a:gd name="adj" fmla="val 50000"/>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Oval 15">
                  <a:extLst>
                    <a:ext uri="{FF2B5EF4-FFF2-40B4-BE49-F238E27FC236}">
                      <a16:creationId xmlns:a16="http://schemas.microsoft.com/office/drawing/2014/main" id="{C74A02C0-F041-4C96-B837-448BF062E8EB}"/>
                    </a:ext>
                  </a:extLst>
                </p:cNvPr>
                <p:cNvSpPr/>
                <p:nvPr/>
              </p:nvSpPr>
              <p:spPr>
                <a:xfrm>
                  <a:off x="1715855" y="5362110"/>
                  <a:ext cx="342299" cy="342299"/>
                </a:xfrm>
                <a:prstGeom prst="ellipse">
                  <a:avLst/>
                </a:prstGeom>
                <a:no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grpSp>
      <p:grpSp>
        <p:nvGrpSpPr>
          <p:cNvPr id="28" name="그룹 27">
            <a:extLst>
              <a:ext uri="{FF2B5EF4-FFF2-40B4-BE49-F238E27FC236}">
                <a16:creationId xmlns:a16="http://schemas.microsoft.com/office/drawing/2014/main" id="{0F0BEE4B-224C-4865-BA56-63DD3F81DEEA}"/>
              </a:ext>
            </a:extLst>
          </p:cNvPr>
          <p:cNvGrpSpPr/>
          <p:nvPr/>
        </p:nvGrpSpPr>
        <p:grpSpPr>
          <a:xfrm>
            <a:off x="6969559" y="1806373"/>
            <a:ext cx="1211932" cy="2707164"/>
            <a:chOff x="4748872" y="1806373"/>
            <a:chExt cx="1211932" cy="2707164"/>
          </a:xfrm>
        </p:grpSpPr>
        <p:cxnSp>
          <p:nvCxnSpPr>
            <p:cNvPr id="29" name="Elbow Connector 49">
              <a:extLst>
                <a:ext uri="{FF2B5EF4-FFF2-40B4-BE49-F238E27FC236}">
                  <a16:creationId xmlns:a16="http://schemas.microsoft.com/office/drawing/2014/main" id="{3C5A7F50-1B29-4C5C-8FB4-481FF5C812C5}"/>
                </a:ext>
              </a:extLst>
            </p:cNvPr>
            <p:cNvCxnSpPr>
              <a:cxnSpLocks/>
            </p:cNvCxnSpPr>
            <p:nvPr/>
          </p:nvCxnSpPr>
          <p:spPr>
            <a:xfrm rot="16200000" flipV="1">
              <a:off x="4716625" y="3874095"/>
              <a:ext cx="671689" cy="607195"/>
            </a:xfrm>
            <a:prstGeom prst="bentConnector3">
              <a:avLst>
                <a:gd name="adj1" fmla="val 101050"/>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50">
              <a:extLst>
                <a:ext uri="{FF2B5EF4-FFF2-40B4-BE49-F238E27FC236}">
                  <a16:creationId xmlns:a16="http://schemas.microsoft.com/office/drawing/2014/main" id="{3443B610-47ED-41B9-9449-54DB47DDE15C}"/>
                </a:ext>
              </a:extLst>
            </p:cNvPr>
            <p:cNvCxnSpPr>
              <a:cxnSpLocks/>
            </p:cNvCxnSpPr>
            <p:nvPr/>
          </p:nvCxnSpPr>
          <p:spPr>
            <a:xfrm rot="16200000" flipV="1">
              <a:off x="4068193" y="2620926"/>
              <a:ext cx="2707163" cy="1078058"/>
            </a:xfrm>
            <a:prstGeom prst="bentConnector3">
              <a:avLst>
                <a:gd name="adj1" fmla="val 9996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Elbow Connector 51">
              <a:extLst>
                <a:ext uri="{FF2B5EF4-FFF2-40B4-BE49-F238E27FC236}">
                  <a16:creationId xmlns:a16="http://schemas.microsoft.com/office/drawing/2014/main" id="{2881CEE5-7680-4B86-8A8D-9C16C5BE6649}"/>
                </a:ext>
              </a:extLst>
            </p:cNvPr>
            <p:cNvCxnSpPr>
              <a:cxnSpLocks/>
            </p:cNvCxnSpPr>
            <p:nvPr/>
          </p:nvCxnSpPr>
          <p:spPr>
            <a:xfrm rot="16200000" flipV="1">
              <a:off x="4404557" y="3260679"/>
              <a:ext cx="1677348" cy="828368"/>
            </a:xfrm>
            <a:prstGeom prst="bentConnector3">
              <a:avLst>
                <a:gd name="adj1" fmla="val 9997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D79B1F18-EBF5-4F6A-9EB1-5AAD08CCBE71}"/>
              </a:ext>
            </a:extLst>
          </p:cNvPr>
          <p:cNvSpPr/>
          <p:nvPr/>
        </p:nvSpPr>
        <p:spPr>
          <a:xfrm>
            <a:off x="6327397" y="1494699"/>
            <a:ext cx="671669" cy="671669"/>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id="{A2C3F605-5FED-4124-A150-FA30621C05E8}"/>
              </a:ext>
            </a:extLst>
          </p:cNvPr>
          <p:cNvSpPr/>
          <p:nvPr/>
        </p:nvSpPr>
        <p:spPr>
          <a:xfrm>
            <a:off x="9545558" y="2500356"/>
            <a:ext cx="708778" cy="700044"/>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Oval 35">
            <a:extLst>
              <a:ext uri="{FF2B5EF4-FFF2-40B4-BE49-F238E27FC236}">
                <a16:creationId xmlns:a16="http://schemas.microsoft.com/office/drawing/2014/main" id="{9260BB1C-A1B1-4D07-A4CC-FAF43C65AFCD}"/>
              </a:ext>
            </a:extLst>
          </p:cNvPr>
          <p:cNvSpPr/>
          <p:nvPr/>
        </p:nvSpPr>
        <p:spPr>
          <a:xfrm>
            <a:off x="9589119" y="3506035"/>
            <a:ext cx="682652" cy="700205"/>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37">
            <a:extLst>
              <a:ext uri="{FF2B5EF4-FFF2-40B4-BE49-F238E27FC236}">
                <a16:creationId xmlns:a16="http://schemas.microsoft.com/office/drawing/2014/main" id="{6BD6083C-1D63-418F-B3B5-370477CD9B48}"/>
              </a:ext>
            </a:extLst>
          </p:cNvPr>
          <p:cNvSpPr/>
          <p:nvPr/>
        </p:nvSpPr>
        <p:spPr>
          <a:xfrm>
            <a:off x="9523789" y="1494699"/>
            <a:ext cx="695715" cy="686798"/>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ko-KR" sz="2700" dirty="0"/>
              <a:t>\\</a:t>
            </a:r>
            <a:endParaRPr lang="ko-KR" altLang="en-US" sz="2700" dirty="0"/>
          </a:p>
        </p:txBody>
      </p:sp>
      <p:sp>
        <p:nvSpPr>
          <p:cNvPr id="39" name="TextBox 38">
            <a:extLst>
              <a:ext uri="{FF2B5EF4-FFF2-40B4-BE49-F238E27FC236}">
                <a16:creationId xmlns:a16="http://schemas.microsoft.com/office/drawing/2014/main" id="{544A6AE4-B588-458B-8402-87C71AFB86C7}"/>
              </a:ext>
            </a:extLst>
          </p:cNvPr>
          <p:cNvSpPr txBox="1"/>
          <p:nvPr/>
        </p:nvSpPr>
        <p:spPr>
          <a:xfrm>
            <a:off x="10441833" y="1616223"/>
            <a:ext cx="909791" cy="523220"/>
          </a:xfrm>
          <a:prstGeom prst="rect">
            <a:avLst/>
          </a:prstGeom>
          <a:noFill/>
        </p:spPr>
        <p:txBody>
          <a:bodyPr wrap="square" rtlCol="0">
            <a:spAutoFit/>
          </a:bodyPr>
          <a:lstStyle/>
          <a:p>
            <a:r>
              <a:rPr lang="ar-DZ" sz="2800" b="1" dirty="0" err="1">
                <a:latin typeface="Traditional Arabic" pitchFamily="18" charset="-78"/>
                <a:cs typeface="Traditional Arabic" pitchFamily="18" charset="-78"/>
              </a:rPr>
              <a:t>الرقمنة</a:t>
            </a:r>
            <a:endParaRPr lang="en-US" altLang="ko-KR" sz="2800" b="1" dirty="0">
              <a:solidFill>
                <a:schemeClr val="tx1">
                  <a:lumMod val="75000"/>
                  <a:lumOff val="25000"/>
                </a:schemeClr>
              </a:solidFill>
              <a:latin typeface="Traditional Arabic" pitchFamily="18" charset="-78"/>
              <a:cs typeface="Traditional Arabic" pitchFamily="18" charset="-78"/>
            </a:endParaRPr>
          </a:p>
        </p:txBody>
      </p:sp>
      <p:sp>
        <p:nvSpPr>
          <p:cNvPr id="40" name="Oval 39">
            <a:extLst>
              <a:ext uri="{FF2B5EF4-FFF2-40B4-BE49-F238E27FC236}">
                <a16:creationId xmlns:a16="http://schemas.microsoft.com/office/drawing/2014/main" id="{0503C814-5747-4F47-9D70-66932AD7C1CA}"/>
              </a:ext>
            </a:extLst>
          </p:cNvPr>
          <p:cNvSpPr/>
          <p:nvPr/>
        </p:nvSpPr>
        <p:spPr>
          <a:xfrm>
            <a:off x="6283850" y="2500356"/>
            <a:ext cx="671669" cy="67166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41">
            <a:extLst>
              <a:ext uri="{FF2B5EF4-FFF2-40B4-BE49-F238E27FC236}">
                <a16:creationId xmlns:a16="http://schemas.microsoft.com/office/drawing/2014/main" id="{31E96354-9E2E-4FC7-84F3-4974114C5A08}"/>
              </a:ext>
            </a:extLst>
          </p:cNvPr>
          <p:cNvSpPr/>
          <p:nvPr/>
        </p:nvSpPr>
        <p:spPr>
          <a:xfrm>
            <a:off x="6262078" y="3506035"/>
            <a:ext cx="671669" cy="671669"/>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7" name="Oval 1">
            <a:extLst>
              <a:ext uri="{FF2B5EF4-FFF2-40B4-BE49-F238E27FC236}">
                <a16:creationId xmlns:a16="http://schemas.microsoft.com/office/drawing/2014/main" id="{575C751B-3D07-4D70-B941-EB5F2053AA37}"/>
              </a:ext>
            </a:extLst>
          </p:cNvPr>
          <p:cNvSpPr/>
          <p:nvPr/>
        </p:nvSpPr>
        <p:spPr>
          <a:xfrm>
            <a:off x="7446270" y="4917820"/>
            <a:ext cx="996698" cy="803711"/>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TextBox 38">
            <a:extLst>
              <a:ext uri="{FF2B5EF4-FFF2-40B4-BE49-F238E27FC236}">
                <a16:creationId xmlns:a16="http://schemas.microsoft.com/office/drawing/2014/main" id="{544A6AE4-B588-458B-8402-87C71AFB86C7}"/>
              </a:ext>
            </a:extLst>
          </p:cNvPr>
          <p:cNvSpPr txBox="1"/>
          <p:nvPr/>
        </p:nvSpPr>
        <p:spPr>
          <a:xfrm>
            <a:off x="10354751" y="2595938"/>
            <a:ext cx="1078059" cy="523220"/>
          </a:xfrm>
          <a:prstGeom prst="rect">
            <a:avLst/>
          </a:prstGeom>
          <a:noFill/>
        </p:spPr>
        <p:txBody>
          <a:bodyPr wrap="square" rtlCol="0">
            <a:spAutoFit/>
          </a:bodyPr>
          <a:lstStyle/>
          <a:p>
            <a:r>
              <a:rPr lang="ar-DZ" sz="2800" b="1" dirty="0">
                <a:latin typeface="Traditional Arabic" pitchFamily="18" charset="-78"/>
                <a:cs typeface="Traditional Arabic" pitchFamily="18" charset="-78"/>
              </a:rPr>
              <a:t>الإحصاء</a:t>
            </a:r>
            <a:endParaRPr lang="en-US" altLang="ko-KR" sz="2800" b="1" dirty="0">
              <a:solidFill>
                <a:schemeClr val="tx1">
                  <a:lumMod val="75000"/>
                  <a:lumOff val="25000"/>
                </a:schemeClr>
              </a:solidFill>
              <a:latin typeface="Traditional Arabic" pitchFamily="18" charset="-78"/>
              <a:cs typeface="Traditional Arabic" pitchFamily="18" charset="-78"/>
            </a:endParaRPr>
          </a:p>
        </p:txBody>
      </p:sp>
      <p:sp>
        <p:nvSpPr>
          <p:cNvPr id="51" name="TextBox 38">
            <a:extLst>
              <a:ext uri="{FF2B5EF4-FFF2-40B4-BE49-F238E27FC236}">
                <a16:creationId xmlns:a16="http://schemas.microsoft.com/office/drawing/2014/main" id="{544A6AE4-B588-458B-8402-87C71AFB86C7}"/>
              </a:ext>
            </a:extLst>
          </p:cNvPr>
          <p:cNvSpPr txBox="1"/>
          <p:nvPr/>
        </p:nvSpPr>
        <p:spPr>
          <a:xfrm>
            <a:off x="10212259" y="3584361"/>
            <a:ext cx="1786609" cy="523220"/>
          </a:xfrm>
          <a:prstGeom prst="rect">
            <a:avLst/>
          </a:prstGeom>
          <a:noFill/>
        </p:spPr>
        <p:txBody>
          <a:bodyPr wrap="square" rtlCol="0">
            <a:spAutoFit/>
          </a:bodyPr>
          <a:lstStyle/>
          <a:p>
            <a:r>
              <a:rPr lang="ar-DZ" sz="2800" b="1" dirty="0" err="1">
                <a:latin typeface="Traditional Arabic" pitchFamily="18" charset="-78"/>
                <a:cs typeface="Traditional Arabic" pitchFamily="18" charset="-78"/>
              </a:rPr>
              <a:t>حوكمة</a:t>
            </a:r>
            <a:r>
              <a:rPr lang="ar-DZ" sz="2800" b="1" dirty="0">
                <a:latin typeface="Traditional Arabic" pitchFamily="18" charset="-78"/>
                <a:cs typeface="Traditional Arabic" pitchFamily="18" charset="-78"/>
              </a:rPr>
              <a:t> المبادرات</a:t>
            </a:r>
            <a:endParaRPr lang="en-US" altLang="ko-KR" sz="2800" b="1" dirty="0">
              <a:solidFill>
                <a:schemeClr val="tx1">
                  <a:lumMod val="75000"/>
                  <a:lumOff val="25000"/>
                </a:schemeClr>
              </a:solidFill>
              <a:latin typeface="Traditional Arabic" pitchFamily="18" charset="-78"/>
              <a:cs typeface="Traditional Arabic" pitchFamily="18" charset="-78"/>
            </a:endParaRPr>
          </a:p>
        </p:txBody>
      </p:sp>
      <p:sp>
        <p:nvSpPr>
          <p:cNvPr id="52" name="Rectangle 51"/>
          <p:cNvSpPr/>
          <p:nvPr/>
        </p:nvSpPr>
        <p:spPr>
          <a:xfrm>
            <a:off x="252549" y="1634081"/>
            <a:ext cx="5727912" cy="553998"/>
          </a:xfrm>
          <a:prstGeom prst="rect">
            <a:avLst/>
          </a:prstGeom>
        </p:spPr>
        <p:txBody>
          <a:bodyPr wrap="square">
            <a:spAutoFit/>
          </a:bodyPr>
          <a:lstStyle/>
          <a:p>
            <a:pPr algn="just" rtl="1"/>
            <a:r>
              <a:rPr lang="ar-DZ" sz="3000" dirty="0">
                <a:latin typeface="Traditional Arabic" pitchFamily="18" charset="-78"/>
                <a:cs typeface="Traditional Arabic" pitchFamily="18" charset="-78"/>
              </a:rPr>
              <a:t>عملية </a:t>
            </a:r>
            <a:r>
              <a:rPr lang="ar-DZ" sz="3000" dirty="0" err="1">
                <a:latin typeface="Traditional Arabic" pitchFamily="18" charset="-78"/>
                <a:cs typeface="Traditional Arabic" pitchFamily="18" charset="-78"/>
              </a:rPr>
              <a:t>رقمنة</a:t>
            </a:r>
            <a:r>
              <a:rPr lang="ar-DZ" sz="3000" dirty="0">
                <a:latin typeface="Traditional Arabic" pitchFamily="18" charset="-78"/>
                <a:cs typeface="Traditional Arabic" pitchFamily="18" charset="-78"/>
              </a:rPr>
              <a:t> كل مبادرات أعضاء هيئة التدريس؛</a:t>
            </a:r>
            <a:endParaRPr lang="fr-FR" sz="3000" dirty="0">
              <a:latin typeface="Traditional Arabic" pitchFamily="18" charset="-78"/>
              <a:cs typeface="Traditional Arabic" pitchFamily="18" charset="-78"/>
            </a:endParaRPr>
          </a:p>
        </p:txBody>
      </p:sp>
      <p:sp>
        <p:nvSpPr>
          <p:cNvPr id="53" name="Rectangle 52"/>
          <p:cNvSpPr/>
          <p:nvPr/>
        </p:nvSpPr>
        <p:spPr>
          <a:xfrm>
            <a:off x="396240" y="2523529"/>
            <a:ext cx="5584221" cy="553998"/>
          </a:xfrm>
          <a:prstGeom prst="rect">
            <a:avLst/>
          </a:prstGeom>
        </p:spPr>
        <p:txBody>
          <a:bodyPr wrap="square">
            <a:spAutoFit/>
          </a:bodyPr>
          <a:lstStyle/>
          <a:p>
            <a:pPr algn="just" rtl="1"/>
            <a:r>
              <a:rPr lang="ar-DZ" sz="3000" dirty="0">
                <a:latin typeface="Traditional Arabic" pitchFamily="18" charset="-78"/>
                <a:cs typeface="Traditional Arabic" pitchFamily="18" charset="-78"/>
              </a:rPr>
              <a:t>توفير إحصائيات حول الخدمة المجتمعية؛</a:t>
            </a:r>
            <a:endParaRPr lang="fr-FR" sz="3000" dirty="0">
              <a:latin typeface="Traditional Arabic" pitchFamily="18" charset="-78"/>
              <a:cs typeface="Traditional Arabic" pitchFamily="18" charset="-78"/>
            </a:endParaRPr>
          </a:p>
        </p:txBody>
      </p:sp>
      <p:sp>
        <p:nvSpPr>
          <p:cNvPr id="54" name="Rectangle 53"/>
          <p:cNvSpPr/>
          <p:nvPr/>
        </p:nvSpPr>
        <p:spPr>
          <a:xfrm>
            <a:off x="278424" y="3504582"/>
            <a:ext cx="5780593" cy="1477328"/>
          </a:xfrm>
          <a:prstGeom prst="rect">
            <a:avLst/>
          </a:prstGeom>
        </p:spPr>
        <p:txBody>
          <a:bodyPr wrap="square">
            <a:spAutoFit/>
          </a:bodyPr>
          <a:lstStyle/>
          <a:p>
            <a:pPr algn="just" rtl="1"/>
            <a:r>
              <a:rPr lang="ar-DZ" sz="3000" dirty="0">
                <a:latin typeface="Traditional Arabic" pitchFamily="18" charset="-78"/>
                <a:cs typeface="Traditional Arabic" pitchFamily="18" charset="-78"/>
              </a:rPr>
              <a:t>منصة "بنك المسؤولية المجتمعية"، تمكن من متابعة نمو وتطور المشاريع، وحوكمة مبادرات الجامعات في سياق التنمية المجتمعية بشكل فعلي وحقيقي.</a:t>
            </a:r>
            <a:endParaRPr lang="fr-FR" sz="3000" dirty="0">
              <a:latin typeface="Traditional Arabic" pitchFamily="18" charset="-78"/>
              <a:cs typeface="Traditional Arabic" pitchFamily="18" charset="-78"/>
            </a:endParaRPr>
          </a:p>
        </p:txBody>
      </p:sp>
      <p:sp>
        <p:nvSpPr>
          <p:cNvPr id="55" name="Pie 24">
            <a:extLst>
              <a:ext uri="{FF2B5EF4-FFF2-40B4-BE49-F238E27FC236}">
                <a16:creationId xmlns:a16="http://schemas.microsoft.com/office/drawing/2014/main" id="{DB38F196-AF37-4B00-AA3E-183F9372FBAD}"/>
              </a:ext>
            </a:extLst>
          </p:cNvPr>
          <p:cNvSpPr/>
          <p:nvPr/>
        </p:nvSpPr>
        <p:spPr>
          <a:xfrm>
            <a:off x="9622804" y="2589886"/>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6" name="Parallelogram 30">
            <a:extLst>
              <a:ext uri="{FF2B5EF4-FFF2-40B4-BE49-F238E27FC236}">
                <a16:creationId xmlns:a16="http://schemas.microsoft.com/office/drawing/2014/main" id="{07A9DF64-EAEC-4F98-A0C9-E2239CA0F425}"/>
              </a:ext>
            </a:extLst>
          </p:cNvPr>
          <p:cNvSpPr/>
          <p:nvPr/>
        </p:nvSpPr>
        <p:spPr>
          <a:xfrm flipH="1">
            <a:off x="9671219" y="3638109"/>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Rounded Rectangle 6">
            <a:extLst>
              <a:ext uri="{FF2B5EF4-FFF2-40B4-BE49-F238E27FC236}">
                <a16:creationId xmlns:a16="http://schemas.microsoft.com/office/drawing/2014/main" id="{11DB8BB9-D675-470D-AC1D-C9EF80405172}"/>
              </a:ext>
            </a:extLst>
          </p:cNvPr>
          <p:cNvSpPr/>
          <p:nvPr/>
        </p:nvSpPr>
        <p:spPr>
          <a:xfrm>
            <a:off x="9606028" y="1596424"/>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Rectangle 7">
            <a:extLst>
              <a:ext uri="{FF2B5EF4-FFF2-40B4-BE49-F238E27FC236}">
                <a16:creationId xmlns:a16="http://schemas.microsoft.com/office/drawing/2014/main" id="{A2454068-D6A0-42C7-BCE1-D03833DCF2E4}"/>
              </a:ext>
            </a:extLst>
          </p:cNvPr>
          <p:cNvSpPr/>
          <p:nvPr/>
        </p:nvSpPr>
        <p:spPr>
          <a:xfrm>
            <a:off x="6384766" y="2589870"/>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Block Arc 14">
            <a:extLst>
              <a:ext uri="{FF2B5EF4-FFF2-40B4-BE49-F238E27FC236}">
                <a16:creationId xmlns:a16="http://schemas.microsoft.com/office/drawing/2014/main" id="{F84CC100-88A8-4E3E-8091-D49E44C308ED}"/>
              </a:ext>
            </a:extLst>
          </p:cNvPr>
          <p:cNvSpPr/>
          <p:nvPr/>
        </p:nvSpPr>
        <p:spPr>
          <a:xfrm rot="16200000">
            <a:off x="6378704" y="1535926"/>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0" name="Freeform 108">
            <a:extLst>
              <a:ext uri="{FF2B5EF4-FFF2-40B4-BE49-F238E27FC236}">
                <a16:creationId xmlns:a16="http://schemas.microsoft.com/office/drawing/2014/main" id="{6A02011B-41CE-4E20-9214-001F7D847E12}"/>
              </a:ext>
            </a:extLst>
          </p:cNvPr>
          <p:cNvSpPr/>
          <p:nvPr/>
        </p:nvSpPr>
        <p:spPr>
          <a:xfrm>
            <a:off x="6343326" y="3566261"/>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ZoneTexte 60">
            <a:extLst>
              <a:ext uri="{FF2B5EF4-FFF2-40B4-BE49-F238E27FC236}">
                <a16:creationId xmlns:a16="http://schemas.microsoft.com/office/drawing/2014/main" id="{AF166454-5419-487A-9CCD-D6023A203D2C}"/>
              </a:ext>
            </a:extLst>
          </p:cNvPr>
          <p:cNvSpPr txBox="1"/>
          <p:nvPr/>
        </p:nvSpPr>
        <p:spPr>
          <a:xfrm>
            <a:off x="104034" y="127002"/>
            <a:ext cx="850123"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fr-FR" dirty="0"/>
              <a:t>1</a:t>
            </a:r>
            <a:r>
              <a:rPr lang="ar-DZ" dirty="0"/>
              <a:t>2</a:t>
            </a:r>
            <a:r>
              <a:rPr lang="fr-FR" dirty="0"/>
              <a:t>/1</a:t>
            </a:r>
            <a:r>
              <a:rPr lang="ar-DZ" dirty="0"/>
              <a:t>4</a:t>
            </a:r>
            <a:endParaRPr lang="fr-FR" dirty="0"/>
          </a:p>
        </p:txBody>
      </p:sp>
    </p:spTree>
    <p:extLst>
      <p:ext uri="{BB962C8B-B14F-4D97-AF65-F5344CB8AC3E}">
        <p14:creationId xmlns:p14="http://schemas.microsoft.com/office/powerpoint/2010/main" val="40188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DD088C-C363-4BC7-B5A2-DA6D3232600F}"/>
              </a:ext>
            </a:extLst>
          </p:cNvPr>
          <p:cNvSpPr txBox="1"/>
          <p:nvPr/>
        </p:nvSpPr>
        <p:spPr>
          <a:xfrm>
            <a:off x="742123" y="454682"/>
            <a:ext cx="10704910" cy="6001643"/>
          </a:xfrm>
          <a:prstGeom prst="rect">
            <a:avLst/>
          </a:prstGeom>
          <a:noFill/>
        </p:spPr>
        <p:txBody>
          <a:bodyPr wrap="square" lIns="108000" rIns="108000" rtlCol="0" anchor="ctr">
            <a:spAutoFit/>
          </a:bodyPr>
          <a:lstStyle/>
          <a:p>
            <a:pPr algn="ctr" rtl="1"/>
            <a:r>
              <a:rPr lang="ar-DZ" altLang="ko-KR" sz="4200" b="1" dirty="0">
                <a:latin typeface="Traditional Arabic" pitchFamily="18" charset="-78"/>
                <a:cs typeface="Traditional Arabic" pitchFamily="18" charset="-78"/>
              </a:rPr>
              <a:t>خاتـــــــمة</a:t>
            </a:r>
          </a:p>
          <a:p>
            <a:pPr algn="ctr" rtl="1"/>
            <a:endParaRPr lang="ar-DZ" altLang="ko-KR" sz="4000" b="1" dirty="0">
              <a:solidFill>
                <a:schemeClr val="accent3"/>
              </a:solidFill>
              <a:latin typeface="Traditional Arabic" pitchFamily="18" charset="-78"/>
              <a:cs typeface="Traditional Arabic" pitchFamily="18" charset="-78"/>
            </a:endParaRPr>
          </a:p>
          <a:p>
            <a:pPr algn="just" rtl="1"/>
            <a:r>
              <a:rPr lang="ar-DZ" sz="3500" b="1" dirty="0">
                <a:latin typeface="Traditional Arabic" pitchFamily="18" charset="-78"/>
                <a:cs typeface="Traditional Arabic" pitchFamily="18" charset="-78"/>
              </a:rPr>
              <a:t>أولا: إستراتيجية الاستقلالية المالية </a:t>
            </a:r>
          </a:p>
          <a:p>
            <a:pPr algn="just" rtl="1"/>
            <a:endParaRPr lang="ar-DZ" sz="500" b="1" strike="sngStrike" dirty="0">
              <a:latin typeface="Traditional Arabic" pitchFamily="18" charset="-78"/>
              <a:cs typeface="Traditional Arabic" pitchFamily="18" charset="-78"/>
            </a:endParaRPr>
          </a:p>
          <a:p>
            <a:pPr marL="1257300" lvl="2" indent="-342900" algn="r" rtl="1">
              <a:buFont typeface="Arial" panose="020B0604020202020204" pitchFamily="34" charset="0"/>
              <a:buChar char="•"/>
            </a:pPr>
            <a:r>
              <a:rPr lang="ar-DZ" sz="2500" b="1" dirty="0">
                <a:latin typeface="Traditional Arabic" pitchFamily="18" charset="-78"/>
                <a:cs typeface="Traditional Arabic" pitchFamily="18" charset="-78"/>
              </a:rPr>
              <a:t>جامعة منتجة للمداخيل؛</a:t>
            </a:r>
          </a:p>
          <a:p>
            <a:pPr marL="1257300" lvl="2" indent="-342900" algn="r" rtl="1">
              <a:buFont typeface="Arial" panose="020B0604020202020204" pitchFamily="34" charset="0"/>
              <a:buChar char="•"/>
            </a:pPr>
            <a:r>
              <a:rPr lang="ar-DZ" sz="2500" b="1" dirty="0">
                <a:latin typeface="Traditional Arabic" pitchFamily="18" charset="-78"/>
                <a:cs typeface="Traditional Arabic" pitchFamily="18" charset="-78"/>
              </a:rPr>
              <a:t>معيار مهم لمعرفة مدى إنشاء جامعة فعالة ونافعة للمجتمع؛</a:t>
            </a:r>
          </a:p>
          <a:p>
            <a:pPr marL="1257300" lvl="2" indent="-342900" algn="r" rtl="1">
              <a:buFont typeface="Arial" panose="020B0604020202020204" pitchFamily="34" charset="0"/>
              <a:buChar char="•"/>
            </a:pPr>
            <a:r>
              <a:rPr lang="ar-DZ" sz="2500" b="1" dirty="0">
                <a:latin typeface="Traditional Arabic" pitchFamily="18" charset="-78"/>
                <a:cs typeface="Traditional Arabic" pitchFamily="18" charset="-78"/>
              </a:rPr>
              <a:t>إنشاء مشاريع، ورشات، أدوات ومنصات رقمية؛</a:t>
            </a:r>
          </a:p>
          <a:p>
            <a:pPr marL="1257300" lvl="2" indent="-342900" algn="r" rtl="1">
              <a:buFont typeface="Arial" panose="020B0604020202020204" pitchFamily="34" charset="0"/>
              <a:buChar char="•"/>
            </a:pPr>
            <a:r>
              <a:rPr lang="ar-DZ" sz="2500" b="1" dirty="0">
                <a:latin typeface="Traditional Arabic" pitchFamily="18" charset="-78"/>
                <a:cs typeface="Traditional Arabic" pitchFamily="18" charset="-78"/>
              </a:rPr>
              <a:t>تفعيل دور الأستاذ في خلق الثروة في إطار الشراكة مع مؤسسته الجامعية؛</a:t>
            </a:r>
            <a:endParaRPr lang="fr-FR" sz="2500" b="1" dirty="0">
              <a:latin typeface="Traditional Arabic" pitchFamily="18" charset="-78"/>
              <a:cs typeface="Traditional Arabic" pitchFamily="18" charset="-78"/>
            </a:endParaRPr>
          </a:p>
          <a:p>
            <a:pPr marL="1257300" lvl="2" indent="-342900" algn="r" rtl="1">
              <a:buFont typeface="Arial" panose="020B0604020202020204" pitchFamily="34" charset="0"/>
              <a:buChar char="•"/>
            </a:pPr>
            <a:r>
              <a:rPr lang="ar-DZ" sz="2500" b="1" dirty="0">
                <a:latin typeface="Traditional Arabic" pitchFamily="18" charset="-78"/>
                <a:cs typeface="Traditional Arabic" pitchFamily="18" charset="-78"/>
              </a:rPr>
              <a:t>بعث مشاريع استثمارية تنموية.</a:t>
            </a:r>
          </a:p>
          <a:p>
            <a:pPr lvl="2" algn="r" rtl="1"/>
            <a:endParaRPr lang="ar-DZ" sz="1100" b="1" dirty="0">
              <a:latin typeface="Traditional Arabic" pitchFamily="18" charset="-78"/>
              <a:cs typeface="Traditional Arabic" pitchFamily="18" charset="-78"/>
            </a:endParaRPr>
          </a:p>
          <a:p>
            <a:pPr algn="just" rtl="1"/>
            <a:r>
              <a:rPr lang="ar-DZ" sz="3500" b="1" dirty="0">
                <a:latin typeface="Traditional Arabic" pitchFamily="18" charset="-78"/>
                <a:cs typeface="Traditional Arabic" pitchFamily="18" charset="-78"/>
              </a:rPr>
              <a:t>ثانيا: تطبيق المعايير العالمية للجودة في الجامعة:</a:t>
            </a:r>
          </a:p>
          <a:p>
            <a:pPr algn="just" rtl="1"/>
            <a:endParaRPr lang="ar-DZ" sz="500" b="1" dirty="0">
              <a:latin typeface="Traditional Arabic" pitchFamily="18" charset="-78"/>
              <a:cs typeface="Traditional Arabic" pitchFamily="18" charset="-78"/>
            </a:endParaRPr>
          </a:p>
          <a:p>
            <a:pPr marL="1257300" lvl="2" indent="-342900" algn="just" rtl="1" fontAlgn="base">
              <a:buFont typeface="Arial" panose="020B0604020202020204" pitchFamily="34" charset="0"/>
              <a:buChar char="•"/>
            </a:pPr>
            <a:r>
              <a:rPr lang="ar-DZ" sz="2500" b="1" dirty="0">
                <a:latin typeface="Traditional Arabic" pitchFamily="18" charset="-78"/>
                <a:cs typeface="Traditional Arabic" pitchFamily="18" charset="-78"/>
              </a:rPr>
              <a:t>التطوير الذي يشمل كل الأسرة الجامعية من إدارة وهيئة التدريس (التعليم، التأهيل والتدريب)؛</a:t>
            </a:r>
            <a:endParaRPr lang="fr-FR" sz="2500" b="1" dirty="0">
              <a:latin typeface="Traditional Arabic" pitchFamily="18" charset="-78"/>
              <a:cs typeface="Traditional Arabic" pitchFamily="18" charset="-78"/>
            </a:endParaRPr>
          </a:p>
          <a:p>
            <a:pPr marL="1257300" lvl="2" indent="-342900" algn="just" rtl="1" eaLnBrk="0" fontAlgn="base" hangingPunct="0">
              <a:buFont typeface="Arial" panose="020B0604020202020204" pitchFamily="34" charset="0"/>
              <a:buChar char="•"/>
            </a:pPr>
            <a:r>
              <a:rPr lang="ar-DZ" sz="2500" b="1" dirty="0">
                <a:latin typeface="Traditional Arabic" pitchFamily="18" charset="-78"/>
                <a:cs typeface="Traditional Arabic" pitchFamily="18" charset="-78"/>
              </a:rPr>
              <a:t>تحسين جودة المخرجات؛</a:t>
            </a:r>
          </a:p>
          <a:p>
            <a:pPr marL="1257300" lvl="2" indent="-342900" algn="just" rtl="1" eaLnBrk="0" fontAlgn="base" hangingPunct="0">
              <a:buFont typeface="Arial" panose="020B0604020202020204" pitchFamily="34" charset="0"/>
              <a:buChar char="•"/>
            </a:pPr>
            <a:r>
              <a:rPr lang="ar-DZ" sz="2500" b="1">
                <a:latin typeface="Traditional Arabic" pitchFamily="18" charset="-78"/>
                <a:cs typeface="Traditional Arabic" pitchFamily="18" charset="-78"/>
              </a:rPr>
              <a:t>التحول </a:t>
            </a:r>
            <a:r>
              <a:rPr lang="ar-DZ" sz="2500" b="1" dirty="0">
                <a:latin typeface="Traditional Arabic" pitchFamily="18" charset="-78"/>
                <a:cs typeface="Traditional Arabic" pitchFamily="18" charset="-78"/>
              </a:rPr>
              <a:t>من النظام الإداري التقليدي إلى نظام إدارة الجودة وفق منصات رقمية حديثة.</a:t>
            </a:r>
          </a:p>
          <a:p>
            <a:pPr lvl="2" algn="just" rtl="1" eaLnBrk="0" fontAlgn="base" hangingPunct="0"/>
            <a:endParaRPr lang="ar-DZ" sz="1100" b="1" dirty="0">
              <a:latin typeface="Traditional Arabic" pitchFamily="18" charset="-78"/>
              <a:cs typeface="Traditional Arabic" pitchFamily="18" charset="-78"/>
            </a:endParaRPr>
          </a:p>
        </p:txBody>
      </p:sp>
      <p:cxnSp>
        <p:nvCxnSpPr>
          <p:cNvPr id="3" name="Straight Connector 2">
            <a:extLst>
              <a:ext uri="{FF2B5EF4-FFF2-40B4-BE49-F238E27FC236}">
                <a16:creationId xmlns:a16="http://schemas.microsoft.com/office/drawing/2014/main" id="{093B9DA0-D59C-4979-B937-BB01E02E6CD3}"/>
              </a:ext>
            </a:extLst>
          </p:cNvPr>
          <p:cNvCxnSpPr>
            <a:cxnSpLocks/>
          </p:cNvCxnSpPr>
          <p:nvPr/>
        </p:nvCxnSpPr>
        <p:spPr>
          <a:xfrm flipV="1">
            <a:off x="1784461" y="1235007"/>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8861A50-B017-4584-B078-3E85A99BC9B4}"/>
              </a:ext>
            </a:extLst>
          </p:cNvPr>
          <p:cNvSpPr txBox="1"/>
          <p:nvPr/>
        </p:nvSpPr>
        <p:spPr>
          <a:xfrm>
            <a:off x="104034" y="127002"/>
            <a:ext cx="850123"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fr-FR" dirty="0"/>
              <a:t>1</a:t>
            </a:r>
            <a:r>
              <a:rPr lang="ar-DZ" dirty="0"/>
              <a:t>3/14</a:t>
            </a:r>
            <a:endParaRPr lang="fr-FR" dirty="0"/>
          </a:p>
        </p:txBody>
      </p:sp>
    </p:spTree>
    <p:extLst>
      <p:ext uri="{BB962C8B-B14F-4D97-AF65-F5344CB8AC3E}">
        <p14:creationId xmlns:p14="http://schemas.microsoft.com/office/powerpoint/2010/main" val="249816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B50BDA-9DD3-47E4-8852-4E61CF2A00B0}"/>
              </a:ext>
            </a:extLst>
          </p:cNvPr>
          <p:cNvSpPr/>
          <p:nvPr/>
        </p:nvSpPr>
        <p:spPr>
          <a:xfrm>
            <a:off x="795130" y="4638264"/>
            <a:ext cx="10747513" cy="1941444"/>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7BA87CF-5805-44E7-AD0E-BDE777081345}"/>
              </a:ext>
            </a:extLst>
          </p:cNvPr>
          <p:cNvSpPr/>
          <p:nvPr/>
        </p:nvSpPr>
        <p:spPr>
          <a:xfrm>
            <a:off x="6427304" y="-621"/>
            <a:ext cx="5757998" cy="1166557"/>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79A9243-91CB-437D-9D82-6D402B13F59A}"/>
              </a:ext>
            </a:extLst>
          </p:cNvPr>
          <p:cNvSpPr txBox="1"/>
          <p:nvPr/>
        </p:nvSpPr>
        <p:spPr>
          <a:xfrm>
            <a:off x="795130" y="4743940"/>
            <a:ext cx="10747513" cy="1754326"/>
          </a:xfrm>
          <a:prstGeom prst="rect">
            <a:avLst/>
          </a:prstGeom>
          <a:noFill/>
        </p:spPr>
        <p:txBody>
          <a:bodyPr wrap="square" rtlCol="0" anchor="ctr">
            <a:spAutoFit/>
          </a:bodyPr>
          <a:lstStyle/>
          <a:p>
            <a:pPr algn="ctr" rtl="1"/>
            <a:r>
              <a:rPr lang="ar-DZ" altLang="ko-KR" sz="3800" b="1" dirty="0">
                <a:latin typeface="Traditional Arabic" pitchFamily="18" charset="-78"/>
                <a:cs typeface="Traditional Arabic" pitchFamily="18" charset="-78"/>
              </a:rPr>
              <a:t>إعداد وتقديم: أ.د عدالة العجال</a:t>
            </a:r>
          </a:p>
          <a:p>
            <a:pPr algn="ctr" rtl="1"/>
            <a:r>
              <a:rPr lang="ar-DZ" altLang="ko-KR" sz="3500" b="1" dirty="0">
                <a:latin typeface="Traditional Arabic" pitchFamily="18" charset="-78"/>
                <a:cs typeface="Traditional Arabic" pitchFamily="18" charset="-78"/>
              </a:rPr>
              <a:t>مراجعة وتدقيق: د. الهاشمي حسين غربي /  د. </a:t>
            </a:r>
            <a:r>
              <a:rPr lang="ar-DZ" altLang="ko-KR" sz="3500" b="1" dirty="0" err="1">
                <a:latin typeface="Traditional Arabic" pitchFamily="18" charset="-78"/>
                <a:cs typeface="Traditional Arabic" pitchFamily="18" charset="-78"/>
              </a:rPr>
              <a:t>بوشرف</a:t>
            </a:r>
            <a:r>
              <a:rPr lang="ar-DZ" altLang="ko-KR" sz="3500" b="1" dirty="0">
                <a:latin typeface="Traditional Arabic" pitchFamily="18" charset="-78"/>
                <a:cs typeface="Traditional Arabic" pitchFamily="18" charset="-78"/>
              </a:rPr>
              <a:t> جيلالي</a:t>
            </a:r>
          </a:p>
          <a:p>
            <a:pPr algn="ctr" rtl="1"/>
            <a:r>
              <a:rPr lang="ar-DZ" altLang="ko-KR" sz="3500" b="1" dirty="0">
                <a:latin typeface="Traditional Arabic" pitchFamily="18" charset="-78"/>
                <a:cs typeface="Traditional Arabic" pitchFamily="18" charset="-78"/>
              </a:rPr>
              <a:t>إخراج: </a:t>
            </a:r>
            <a:r>
              <a:rPr lang="ar-DZ" altLang="ko-KR" sz="3500" b="1" dirty="0" err="1">
                <a:latin typeface="Traditional Arabic" pitchFamily="18" charset="-78"/>
                <a:cs typeface="Traditional Arabic" pitchFamily="18" charset="-78"/>
              </a:rPr>
              <a:t>ط.د</a:t>
            </a:r>
            <a:r>
              <a:rPr lang="ar-DZ" altLang="ko-KR" sz="3500" b="1" dirty="0">
                <a:latin typeface="Traditional Arabic" pitchFamily="18" charset="-78"/>
                <a:cs typeface="Traditional Arabic" pitchFamily="18" charset="-78"/>
              </a:rPr>
              <a:t>. </a:t>
            </a:r>
            <a:r>
              <a:rPr lang="ar-DZ" altLang="ko-KR" sz="3500" b="1" dirty="0" err="1">
                <a:latin typeface="Traditional Arabic" pitchFamily="18" charset="-78"/>
                <a:cs typeface="Traditional Arabic" pitchFamily="18" charset="-78"/>
              </a:rPr>
              <a:t>مزواغي</a:t>
            </a:r>
            <a:r>
              <a:rPr lang="ar-DZ" altLang="ko-KR" sz="3500" b="1" dirty="0">
                <a:latin typeface="Traditional Arabic" pitchFamily="18" charset="-78"/>
                <a:cs typeface="Traditional Arabic" pitchFamily="18" charset="-78"/>
              </a:rPr>
              <a:t> جيلالي</a:t>
            </a:r>
          </a:p>
        </p:txBody>
      </p:sp>
      <p:sp>
        <p:nvSpPr>
          <p:cNvPr id="7" name="Rectangle 6"/>
          <p:cNvSpPr/>
          <p:nvPr/>
        </p:nvSpPr>
        <p:spPr>
          <a:xfrm>
            <a:off x="6610171" y="120992"/>
            <a:ext cx="541205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ar-DZ"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Traditional Arabic" pitchFamily="18" charset="-78"/>
                <a:cs typeface="Traditional Arabic" pitchFamily="18" charset="-78"/>
              </a:rPr>
              <a:t>شكرا </a:t>
            </a:r>
            <a:r>
              <a:rPr lang="ar-DZ" sz="54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Traditional Arabic" pitchFamily="18" charset="-78"/>
                <a:cs typeface="Traditional Arabic" pitchFamily="18" charset="-78"/>
              </a:rPr>
              <a:t>لكم على كرم الإصغاء</a:t>
            </a: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A9DF7C2-1B05-443C-A2FD-26B9683E7C14}"/>
              </a:ext>
            </a:extLst>
          </p:cNvPr>
          <p:cNvSpPr>
            <a:spLocks noGrp="1"/>
          </p:cNvSpPr>
          <p:nvPr>
            <p:ph type="body" sz="quarter" idx="10"/>
          </p:nvPr>
        </p:nvSpPr>
        <p:spPr>
          <a:xfrm>
            <a:off x="309401" y="608450"/>
            <a:ext cx="11573197" cy="724247"/>
          </a:xfrm>
        </p:spPr>
        <p:txBody>
          <a:bodyPr/>
          <a:lstStyle/>
          <a:p>
            <a:r>
              <a:rPr lang="ar-DZ" sz="4200" b="1" dirty="0">
                <a:solidFill>
                  <a:schemeClr val="tx1"/>
                </a:solidFill>
                <a:latin typeface="Traditional Arabic" pitchFamily="18" charset="-78"/>
                <a:cs typeface="Traditional Arabic" pitchFamily="18" charset="-78"/>
              </a:rPr>
              <a:t>مقدمـــــــة</a:t>
            </a:r>
            <a:endParaRPr lang="fr-FR" sz="4200" b="1" dirty="0">
              <a:solidFill>
                <a:schemeClr val="tx1"/>
              </a:solidFill>
              <a:latin typeface="Traditional Arabic" pitchFamily="18" charset="-78"/>
              <a:cs typeface="Traditional Arabic" pitchFamily="18" charset="-78"/>
            </a:endParaRPr>
          </a:p>
        </p:txBody>
      </p:sp>
      <p:sp>
        <p:nvSpPr>
          <p:cNvPr id="7" name="Rectangle 1">
            <a:extLst>
              <a:ext uri="{FF2B5EF4-FFF2-40B4-BE49-F238E27FC236}">
                <a16:creationId xmlns:a16="http://schemas.microsoft.com/office/drawing/2014/main" id="{FFB426B6-AB95-4646-AD2A-472366C222E1}"/>
              </a:ext>
            </a:extLst>
          </p:cNvPr>
          <p:cNvSpPr>
            <a:spLocks noChangeArrowheads="1"/>
          </p:cNvSpPr>
          <p:nvPr/>
        </p:nvSpPr>
        <p:spPr bwMode="auto">
          <a:xfrm>
            <a:off x="828675" y="1914981"/>
            <a:ext cx="104013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indent="449263" algn="justLow" rtl="1" fontAlgn="base">
              <a:spcBef>
                <a:spcPct val="0"/>
              </a:spcBef>
              <a:spcAft>
                <a:spcPct val="0"/>
              </a:spcAft>
            </a:pPr>
            <a:r>
              <a:rPr lang="fr-FR" sz="3200" dirty="0">
                <a:latin typeface="Traditional Arabic" pitchFamily="18" charset="-78"/>
                <a:cs typeface="Traditional Arabic" pitchFamily="18" charset="-78"/>
              </a:rPr>
              <a:t>  </a:t>
            </a:r>
            <a:r>
              <a:rPr lang="ar-DZ" sz="3000" dirty="0">
                <a:latin typeface="Traditional Arabic" pitchFamily="18" charset="-78"/>
                <a:cs typeface="Traditional Arabic" pitchFamily="18" charset="-78"/>
              </a:rPr>
              <a:t>أضحى دور الجامعة في التعليم والتكوين، يشبه إلى حد بعيد حالة مؤسسات الإنتاج الصناعي، بل وباتت الجامعة أكثر محاكاة لخطوط الإنتاج التي تقوم بتحويل المواد الخام إلى مصنعات جاهزة للاستعمال، هذا ما جعل نظام المدخلات والمخرجات، ينطبق على مؤسسات التعليم والتكوين. وأصبحت مبررات الأخذ</a:t>
            </a:r>
            <a:r>
              <a:rPr lang="fr-FR" sz="3000" dirty="0">
                <a:latin typeface="Traditional Arabic" pitchFamily="18" charset="-78"/>
                <a:cs typeface="Traditional Arabic" pitchFamily="18" charset="-78"/>
              </a:rPr>
              <a:t> </a:t>
            </a:r>
            <a:r>
              <a:rPr lang="ar-DZ" sz="3000" dirty="0">
                <a:latin typeface="Traditional Arabic" pitchFamily="18" charset="-78"/>
                <a:cs typeface="Traditional Arabic" pitchFamily="18" charset="-78"/>
              </a:rPr>
              <a:t>بالتخطيط الإستراتيجي</a:t>
            </a:r>
            <a:r>
              <a:rPr lang="fr-FR" sz="3000" dirty="0">
                <a:latin typeface="Traditional Arabic" pitchFamily="18" charset="-78"/>
                <a:cs typeface="Traditional Arabic" pitchFamily="18" charset="-78"/>
              </a:rPr>
              <a:t> </a:t>
            </a:r>
            <a:r>
              <a:rPr lang="ar-DZ" sz="3000" dirty="0">
                <a:latin typeface="Traditional Arabic" pitchFamily="18" charset="-78"/>
                <a:cs typeface="Traditional Arabic" pitchFamily="18" charset="-78"/>
              </a:rPr>
              <a:t>أكثر طلبا من أي وقت مضى، والذي يعتمد على:</a:t>
            </a:r>
          </a:p>
          <a:p>
            <a:pPr marL="914400" lvl="1" indent="-457200" algn="justLow" rtl="1" fontAlgn="base">
              <a:spcBef>
                <a:spcPct val="0"/>
              </a:spcBef>
              <a:spcAft>
                <a:spcPct val="0"/>
              </a:spcAft>
              <a:buFont typeface="Arial" panose="020B0604020202020204" pitchFamily="34" charset="0"/>
              <a:buChar char="•"/>
            </a:pPr>
            <a:r>
              <a:rPr lang="ar-DZ" sz="3000" dirty="0">
                <a:latin typeface="Traditional Arabic" pitchFamily="18" charset="-78"/>
                <a:cs typeface="Traditional Arabic" pitchFamily="18" charset="-78"/>
              </a:rPr>
              <a:t>مواكبة التطور السريع الحاصل في بيئة التعليم العالي والبحث العلمي، ومتطلبات سوق الشغل؛</a:t>
            </a:r>
          </a:p>
          <a:p>
            <a:pPr marL="914400" lvl="1" indent="-457200" algn="justLow" rtl="1" fontAlgn="base">
              <a:spcBef>
                <a:spcPct val="0"/>
              </a:spcBef>
              <a:spcAft>
                <a:spcPct val="0"/>
              </a:spcAft>
              <a:buFont typeface="Arial" panose="020B0604020202020204" pitchFamily="34" charset="0"/>
              <a:buChar char="•"/>
            </a:pPr>
            <a:r>
              <a:rPr lang="ar-DZ" sz="3000" dirty="0">
                <a:latin typeface="Traditional Arabic" pitchFamily="18" charset="-78"/>
                <a:cs typeface="Traditional Arabic" pitchFamily="18" charset="-78"/>
              </a:rPr>
              <a:t>تحديد الأهداف والغايات المرجوة؛ </a:t>
            </a:r>
          </a:p>
          <a:p>
            <a:pPr marL="914400" lvl="1" indent="-457200" algn="justLow" rtl="1" fontAlgn="base">
              <a:spcBef>
                <a:spcPct val="0"/>
              </a:spcBef>
              <a:spcAft>
                <a:spcPct val="0"/>
              </a:spcAft>
              <a:buFont typeface="Arial" panose="020B0604020202020204" pitchFamily="34" charset="0"/>
              <a:buChar char="•"/>
            </a:pPr>
            <a:r>
              <a:rPr lang="ar-DZ" sz="3000" dirty="0">
                <a:latin typeface="Traditional Arabic" pitchFamily="18" charset="-78"/>
                <a:cs typeface="Traditional Arabic" pitchFamily="18" charset="-78"/>
              </a:rPr>
              <a:t>وضع الخطة والخطط الفرعية والتفصيلية، البرامج التعليمية والسياسات؛ </a:t>
            </a:r>
          </a:p>
          <a:p>
            <a:pPr marL="914400" lvl="1" indent="-457200" algn="justLow" rtl="1" fontAlgn="base">
              <a:spcBef>
                <a:spcPct val="0"/>
              </a:spcBef>
              <a:spcAft>
                <a:spcPct val="0"/>
              </a:spcAft>
              <a:buFont typeface="Arial" panose="020B0604020202020204" pitchFamily="34" charset="0"/>
              <a:buChar char="•"/>
            </a:pPr>
            <a:r>
              <a:rPr lang="ar-DZ" sz="3000" dirty="0">
                <a:latin typeface="Traditional Arabic" pitchFamily="18" charset="-78"/>
                <a:cs typeface="Traditional Arabic" pitchFamily="18" charset="-78"/>
              </a:rPr>
              <a:t>كما يتطلب حشد الموارد وتحديد الجهود المطلوبة، ووضع آليات الرقابة والقياس الدوري للنتائج.</a:t>
            </a:r>
          </a:p>
        </p:txBody>
      </p:sp>
      <p:cxnSp>
        <p:nvCxnSpPr>
          <p:cNvPr id="8" name="Straight Connector 2">
            <a:extLst>
              <a:ext uri="{FF2B5EF4-FFF2-40B4-BE49-F238E27FC236}">
                <a16:creationId xmlns:a16="http://schemas.microsoft.com/office/drawing/2014/main" id="{22D6CF69-7D4E-42B8-9392-96F2E0F59F6A}"/>
              </a:ext>
            </a:extLst>
          </p:cNvPr>
          <p:cNvCxnSpPr>
            <a:cxnSpLocks/>
          </p:cNvCxnSpPr>
          <p:nvPr/>
        </p:nvCxnSpPr>
        <p:spPr>
          <a:xfrm flipV="1">
            <a:off x="1785882" y="1279688"/>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55AFF7F9-49DC-4D0B-8D28-B1CA9152759E}"/>
              </a:ext>
            </a:extLst>
          </p:cNvPr>
          <p:cNvSpPr txBox="1"/>
          <p:nvPr/>
        </p:nvSpPr>
        <p:spPr>
          <a:xfrm>
            <a:off x="104034" y="127002"/>
            <a:ext cx="742121"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fr-FR" dirty="0"/>
              <a:t>2/1</a:t>
            </a:r>
            <a:r>
              <a:rPr lang="ar-DZ" dirty="0"/>
              <a:t>4</a:t>
            </a:r>
            <a:endParaRPr lang="fr-FR" dirty="0"/>
          </a:p>
        </p:txBody>
      </p:sp>
    </p:spTree>
    <p:extLst>
      <p:ext uri="{BB962C8B-B14F-4D97-AF65-F5344CB8AC3E}">
        <p14:creationId xmlns:p14="http://schemas.microsoft.com/office/powerpoint/2010/main" val="249816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ar-DZ" b="1" dirty="0">
                <a:solidFill>
                  <a:schemeClr val="tx1"/>
                </a:solidFill>
                <a:latin typeface="Traditional Arabic" pitchFamily="18" charset="-78"/>
                <a:cs typeface="Traditional Arabic" pitchFamily="18" charset="-78"/>
              </a:rPr>
              <a:t>محاور الدرس</a:t>
            </a:r>
          </a:p>
        </p:txBody>
      </p:sp>
      <p:grpSp>
        <p:nvGrpSpPr>
          <p:cNvPr id="3" name="Group 2">
            <a:extLst>
              <a:ext uri="{FF2B5EF4-FFF2-40B4-BE49-F238E27FC236}">
                <a16:creationId xmlns:a16="http://schemas.microsoft.com/office/drawing/2014/main" id="{C31D8B36-E27B-4CAE-8132-E79CAC301790}"/>
              </a:ext>
            </a:extLst>
          </p:cNvPr>
          <p:cNvGrpSpPr/>
          <p:nvPr/>
        </p:nvGrpSpPr>
        <p:grpSpPr>
          <a:xfrm>
            <a:off x="4351036" y="2654629"/>
            <a:ext cx="3500774" cy="2022882"/>
            <a:chOff x="2771800" y="2419161"/>
            <a:chExt cx="3500774" cy="2022882"/>
          </a:xfrm>
        </p:grpSpPr>
        <p:sp>
          <p:nvSpPr>
            <p:cNvPr id="4" name="Oval 3">
              <a:extLst>
                <a:ext uri="{FF2B5EF4-FFF2-40B4-BE49-F238E27FC236}">
                  <a16:creationId xmlns:a16="http://schemas.microsoft.com/office/drawing/2014/main" id="{E56EB490-D317-4593-A235-5298112B4A8C}"/>
                </a:ext>
              </a:extLst>
            </p:cNvPr>
            <p:cNvSpPr/>
            <p:nvPr/>
          </p:nvSpPr>
          <p:spPr>
            <a:xfrm>
              <a:off x="2771800" y="2419161"/>
              <a:ext cx="2016224" cy="201622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Oval 4">
              <a:extLst>
                <a:ext uri="{FF2B5EF4-FFF2-40B4-BE49-F238E27FC236}">
                  <a16:creationId xmlns:a16="http://schemas.microsoft.com/office/drawing/2014/main" id="{9ADE9D92-42A2-4623-9491-8C5FB7271F9C}"/>
                </a:ext>
              </a:extLst>
            </p:cNvPr>
            <p:cNvSpPr/>
            <p:nvPr/>
          </p:nvSpPr>
          <p:spPr>
            <a:xfrm>
              <a:off x="4256350" y="2425819"/>
              <a:ext cx="2016224" cy="201622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bg2">
                    <a:lumMod val="75000"/>
                  </a:schemeClr>
                </a:solidFill>
              </a:endParaRPr>
            </a:p>
          </p:txBody>
        </p:sp>
      </p:grpSp>
      <p:cxnSp>
        <p:nvCxnSpPr>
          <p:cNvPr id="6" name="Elbow Connector 10">
            <a:extLst>
              <a:ext uri="{FF2B5EF4-FFF2-40B4-BE49-F238E27FC236}">
                <a16:creationId xmlns:a16="http://schemas.microsoft.com/office/drawing/2014/main" id="{EA885111-8F75-41A6-BA10-4489B0B1DBB1}"/>
              </a:ext>
            </a:extLst>
          </p:cNvPr>
          <p:cNvCxnSpPr>
            <a:cxnSpLocks/>
          </p:cNvCxnSpPr>
          <p:nvPr/>
        </p:nvCxnSpPr>
        <p:spPr>
          <a:xfrm rot="5400000" flipH="1" flipV="1">
            <a:off x="6324871" y="1714653"/>
            <a:ext cx="1022354" cy="576067"/>
          </a:xfrm>
          <a:prstGeom prst="bentConnector3">
            <a:avLst>
              <a:gd name="adj1" fmla="val 9915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10146A-CDC8-4F7D-8E7A-CEDEAF4A03B5}"/>
              </a:ext>
            </a:extLst>
          </p:cNvPr>
          <p:cNvSpPr txBox="1"/>
          <p:nvPr/>
        </p:nvSpPr>
        <p:spPr>
          <a:xfrm>
            <a:off x="1575245" y="4796270"/>
            <a:ext cx="4008471" cy="707886"/>
          </a:xfrm>
          <a:prstGeom prst="rect">
            <a:avLst/>
          </a:prstGeom>
          <a:noFill/>
        </p:spPr>
        <p:txBody>
          <a:bodyPr wrap="square" rtlCol="0">
            <a:spAutoFit/>
          </a:bodyPr>
          <a:lstStyle/>
          <a:p>
            <a:pPr rtl="1"/>
            <a:r>
              <a:rPr lang="ar-DZ" sz="4000" dirty="0">
                <a:latin typeface="Traditional Arabic" pitchFamily="18" charset="-78"/>
                <a:cs typeface="Traditional Arabic" pitchFamily="18" charset="-78"/>
              </a:rPr>
              <a:t>خدمة المجتمع والتنمية المجتمعية</a:t>
            </a:r>
            <a:endParaRPr lang="ko-KR" altLang="en-US" sz="4000" dirty="0">
              <a:latin typeface="Traditional Arabic" pitchFamily="18" charset="-78"/>
              <a:cs typeface="Traditional Arabic" pitchFamily="18" charset="-78"/>
            </a:endParaRPr>
          </a:p>
        </p:txBody>
      </p:sp>
      <p:sp>
        <p:nvSpPr>
          <p:cNvPr id="11" name="TextBox 10">
            <a:extLst>
              <a:ext uri="{FF2B5EF4-FFF2-40B4-BE49-F238E27FC236}">
                <a16:creationId xmlns:a16="http://schemas.microsoft.com/office/drawing/2014/main" id="{E5254F2C-17FD-4D43-83FB-6FF93C6803CC}"/>
              </a:ext>
            </a:extLst>
          </p:cNvPr>
          <p:cNvSpPr txBox="1"/>
          <p:nvPr/>
        </p:nvSpPr>
        <p:spPr>
          <a:xfrm>
            <a:off x="7406503" y="4866137"/>
            <a:ext cx="2801006" cy="707886"/>
          </a:xfrm>
          <a:prstGeom prst="rect">
            <a:avLst/>
          </a:prstGeom>
          <a:noFill/>
        </p:spPr>
        <p:txBody>
          <a:bodyPr wrap="square" rtlCol="0">
            <a:spAutoFit/>
          </a:bodyPr>
          <a:lstStyle/>
          <a:p>
            <a:pPr algn="ctr"/>
            <a:r>
              <a:rPr lang="ar-DZ" sz="4000" dirty="0">
                <a:latin typeface="Traditional Arabic" pitchFamily="18" charset="-78"/>
                <a:cs typeface="Traditional Arabic" pitchFamily="18" charset="-78"/>
              </a:rPr>
              <a:t>البحث العلمي</a:t>
            </a:r>
            <a:endParaRPr lang="ko-KR" altLang="en-US" sz="4000" b="1" dirty="0">
              <a:latin typeface="Traditional Arabic" pitchFamily="18" charset="-78"/>
              <a:cs typeface="Traditional Arabic" pitchFamily="18" charset="-78"/>
            </a:endParaRPr>
          </a:p>
        </p:txBody>
      </p:sp>
      <p:sp>
        <p:nvSpPr>
          <p:cNvPr id="14" name="TextBox 13">
            <a:extLst>
              <a:ext uri="{FF2B5EF4-FFF2-40B4-BE49-F238E27FC236}">
                <a16:creationId xmlns:a16="http://schemas.microsoft.com/office/drawing/2014/main" id="{7221E674-A575-4517-9368-C101BA39CD53}"/>
              </a:ext>
            </a:extLst>
          </p:cNvPr>
          <p:cNvSpPr txBox="1"/>
          <p:nvPr/>
        </p:nvSpPr>
        <p:spPr>
          <a:xfrm>
            <a:off x="6843697" y="1151306"/>
            <a:ext cx="2801006" cy="707886"/>
          </a:xfrm>
          <a:prstGeom prst="rect">
            <a:avLst/>
          </a:prstGeom>
          <a:noFill/>
        </p:spPr>
        <p:txBody>
          <a:bodyPr wrap="square" rtlCol="0">
            <a:spAutoFit/>
          </a:bodyPr>
          <a:lstStyle/>
          <a:p>
            <a:pPr algn="ctr" rtl="1"/>
            <a:r>
              <a:rPr lang="ar-DZ" sz="4000" dirty="0">
                <a:latin typeface="Traditional Arabic" pitchFamily="18" charset="-78"/>
                <a:cs typeface="Traditional Arabic" pitchFamily="18" charset="-78"/>
              </a:rPr>
              <a:t>التعلم والتعليم</a:t>
            </a:r>
            <a:endParaRPr lang="ko-KR" altLang="en-US" sz="4000" b="1" dirty="0">
              <a:latin typeface="Traditional Arabic" pitchFamily="18" charset="-78"/>
              <a:cs typeface="Traditional Arabic" pitchFamily="18" charset="-78"/>
            </a:endParaRPr>
          </a:p>
        </p:txBody>
      </p:sp>
      <p:cxnSp>
        <p:nvCxnSpPr>
          <p:cNvPr id="16" name="Elbow Connector 32">
            <a:extLst>
              <a:ext uri="{FF2B5EF4-FFF2-40B4-BE49-F238E27FC236}">
                <a16:creationId xmlns:a16="http://schemas.microsoft.com/office/drawing/2014/main" id="{5A64CD1C-36E5-45B3-A929-2DD92EF625E9}"/>
              </a:ext>
            </a:extLst>
          </p:cNvPr>
          <p:cNvCxnSpPr>
            <a:cxnSpLocks/>
            <a:stCxn id="8" idx="0"/>
          </p:cNvCxnSpPr>
          <p:nvPr/>
        </p:nvCxnSpPr>
        <p:spPr>
          <a:xfrm rot="5400000" flipH="1" flipV="1">
            <a:off x="3620037" y="4084458"/>
            <a:ext cx="671256" cy="752368"/>
          </a:xfrm>
          <a:prstGeom prst="bentConnector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39">
            <a:extLst>
              <a:ext uri="{FF2B5EF4-FFF2-40B4-BE49-F238E27FC236}">
                <a16:creationId xmlns:a16="http://schemas.microsoft.com/office/drawing/2014/main" id="{F4AB8B36-7819-4A11-9B92-52E054B90C13}"/>
              </a:ext>
            </a:extLst>
          </p:cNvPr>
          <p:cNvCxnSpPr>
            <a:cxnSpLocks/>
          </p:cNvCxnSpPr>
          <p:nvPr/>
        </p:nvCxnSpPr>
        <p:spPr>
          <a:xfrm rot="10800000">
            <a:off x="6843698" y="4850596"/>
            <a:ext cx="666504" cy="420175"/>
          </a:xfrm>
          <a:prstGeom prst="bentConnector3">
            <a:avLst>
              <a:gd name="adj1" fmla="val 98203"/>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41">
            <a:extLst>
              <a:ext uri="{FF2B5EF4-FFF2-40B4-BE49-F238E27FC236}">
                <a16:creationId xmlns:a16="http://schemas.microsoft.com/office/drawing/2014/main" id="{4F079A88-9C43-4687-820F-C42E24D6A775}"/>
              </a:ext>
            </a:extLst>
          </p:cNvPr>
          <p:cNvGrpSpPr/>
          <p:nvPr/>
        </p:nvGrpSpPr>
        <p:grpSpPr>
          <a:xfrm>
            <a:off x="4697932" y="3562824"/>
            <a:ext cx="910988" cy="622075"/>
            <a:chOff x="3366914" y="2916559"/>
            <a:chExt cx="2424286" cy="1655441"/>
          </a:xfrm>
        </p:grpSpPr>
        <p:sp>
          <p:nvSpPr>
            <p:cNvPr id="43" name="Rectangle 42">
              <a:extLst>
                <a:ext uri="{FF2B5EF4-FFF2-40B4-BE49-F238E27FC236}">
                  <a16:creationId xmlns:a16="http://schemas.microsoft.com/office/drawing/2014/main" id="{4A06B66B-9220-4F59-A4DC-218C3453A0F2}"/>
                </a:ext>
              </a:extLst>
            </p:cNvPr>
            <p:cNvSpPr/>
            <p:nvPr/>
          </p:nvSpPr>
          <p:spPr>
            <a:xfrm>
              <a:off x="3366914" y="3203451"/>
              <a:ext cx="2424286" cy="1296143"/>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Rectangle 43">
              <a:extLst>
                <a:ext uri="{FF2B5EF4-FFF2-40B4-BE49-F238E27FC236}">
                  <a16:creationId xmlns:a16="http://schemas.microsoft.com/office/drawing/2014/main" id="{CA6C04B0-6CDC-495D-932B-C0C8E27D7D91}"/>
                </a:ext>
              </a:extLst>
            </p:cNvPr>
            <p:cNvSpPr/>
            <p:nvPr/>
          </p:nvSpPr>
          <p:spPr>
            <a:xfrm>
              <a:off x="3419872" y="3140968"/>
              <a:ext cx="2304256" cy="1296143"/>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ectangle 3">
              <a:extLst>
                <a:ext uri="{FF2B5EF4-FFF2-40B4-BE49-F238E27FC236}">
                  <a16:creationId xmlns:a16="http://schemas.microsoft.com/office/drawing/2014/main" id="{C9B00311-0C17-400E-B32F-20CE5897EC88}"/>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ectangle 3">
              <a:extLst>
                <a:ext uri="{FF2B5EF4-FFF2-40B4-BE49-F238E27FC236}">
                  <a16:creationId xmlns:a16="http://schemas.microsoft.com/office/drawing/2014/main" id="{ED2F860C-084C-4060-9D72-9DD3C3661835}"/>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7">
              <a:extLst>
                <a:ext uri="{FF2B5EF4-FFF2-40B4-BE49-F238E27FC236}">
                  <a16:creationId xmlns:a16="http://schemas.microsoft.com/office/drawing/2014/main" id="{0CE03D57-2AEE-4731-8388-3D066BBCA0C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8" name="Trapezoid 18">
            <a:extLst>
              <a:ext uri="{FF2B5EF4-FFF2-40B4-BE49-F238E27FC236}">
                <a16:creationId xmlns:a16="http://schemas.microsoft.com/office/drawing/2014/main" id="{47E28C43-07D1-4DC1-85C9-AE062D7D4545}"/>
              </a:ext>
            </a:extLst>
          </p:cNvPr>
          <p:cNvSpPr/>
          <p:nvPr/>
        </p:nvSpPr>
        <p:spPr>
          <a:xfrm rot="10800000">
            <a:off x="6463478" y="3576812"/>
            <a:ext cx="1083270" cy="59940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grpSp>
        <p:nvGrpSpPr>
          <p:cNvPr id="25" name="Group 280">
            <a:extLst>
              <a:ext uri="{FF2B5EF4-FFF2-40B4-BE49-F238E27FC236}">
                <a16:creationId xmlns:a16="http://schemas.microsoft.com/office/drawing/2014/main" id="{266143FE-FF0A-433C-AD1D-EB9E2C6A035C}"/>
              </a:ext>
            </a:extLst>
          </p:cNvPr>
          <p:cNvGrpSpPr/>
          <p:nvPr/>
        </p:nvGrpSpPr>
        <p:grpSpPr>
          <a:xfrm>
            <a:off x="245309" y="1194320"/>
            <a:ext cx="1981770" cy="5020829"/>
            <a:chOff x="896897" y="372794"/>
            <a:chExt cx="2425766" cy="6145697"/>
          </a:xfrm>
        </p:grpSpPr>
        <p:sp>
          <p:nvSpPr>
            <p:cNvPr id="26" name="Freeform: Shape 281">
              <a:extLst>
                <a:ext uri="{FF2B5EF4-FFF2-40B4-BE49-F238E27FC236}">
                  <a16:creationId xmlns:a16="http://schemas.microsoft.com/office/drawing/2014/main" id="{1B7FDD73-6E4B-4626-967A-17539AC6E206}"/>
                </a:ext>
              </a:extLst>
            </p:cNvPr>
            <p:cNvSpPr/>
            <p:nvPr/>
          </p:nvSpPr>
          <p:spPr>
            <a:xfrm>
              <a:off x="1884251" y="5904482"/>
              <a:ext cx="908701" cy="422652"/>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27" name="Freeform: Shape 282">
              <a:extLst>
                <a:ext uri="{FF2B5EF4-FFF2-40B4-BE49-F238E27FC236}">
                  <a16:creationId xmlns:a16="http://schemas.microsoft.com/office/drawing/2014/main" id="{F67E7196-6FAF-4158-88E5-DEBA7734A07D}"/>
                </a:ext>
              </a:extLst>
            </p:cNvPr>
            <p:cNvSpPr/>
            <p:nvPr/>
          </p:nvSpPr>
          <p:spPr>
            <a:xfrm>
              <a:off x="1403251" y="5981252"/>
              <a:ext cx="401519" cy="528315"/>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28" name="Freeform: Shape 283">
              <a:extLst>
                <a:ext uri="{FF2B5EF4-FFF2-40B4-BE49-F238E27FC236}">
                  <a16:creationId xmlns:a16="http://schemas.microsoft.com/office/drawing/2014/main" id="{28FD80FD-22DE-48D2-A2B9-07C2FB52490E}"/>
                </a:ext>
              </a:extLst>
            </p:cNvPr>
            <p:cNvSpPr/>
            <p:nvPr/>
          </p:nvSpPr>
          <p:spPr>
            <a:xfrm>
              <a:off x="896897" y="1140047"/>
              <a:ext cx="1606075" cy="1415883"/>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tx1">
                <a:lumMod val="65000"/>
                <a:lumOff val="35000"/>
              </a:schemeClr>
            </a:solidFill>
            <a:ln w="23341" cap="flat">
              <a:noFill/>
              <a:prstDash val="solid"/>
              <a:miter/>
            </a:ln>
          </p:spPr>
          <p:txBody>
            <a:bodyPr rtlCol="0" anchor="ctr"/>
            <a:lstStyle/>
            <a:p>
              <a:endPar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29" name="Freeform: Shape 284">
              <a:extLst>
                <a:ext uri="{FF2B5EF4-FFF2-40B4-BE49-F238E27FC236}">
                  <a16:creationId xmlns:a16="http://schemas.microsoft.com/office/drawing/2014/main" id="{E4CA6D16-A5BD-43DA-9C0B-5BA1D5555955}"/>
                </a:ext>
              </a:extLst>
            </p:cNvPr>
            <p:cNvSpPr/>
            <p:nvPr/>
          </p:nvSpPr>
          <p:spPr>
            <a:xfrm>
              <a:off x="1235707" y="2205536"/>
              <a:ext cx="1289086" cy="3888394"/>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chemeClr val="tx1">
                <a:lumMod val="65000"/>
                <a:lumOff val="35000"/>
              </a:schemeClr>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0" name="Freeform: Shape 285">
              <a:extLst>
                <a:ext uri="{FF2B5EF4-FFF2-40B4-BE49-F238E27FC236}">
                  <a16:creationId xmlns:a16="http://schemas.microsoft.com/office/drawing/2014/main" id="{DBE5B9DF-1BEA-49E0-8BD3-7EE7CCD9D5FD}"/>
                </a:ext>
              </a:extLst>
            </p:cNvPr>
            <p:cNvSpPr/>
            <p:nvPr/>
          </p:nvSpPr>
          <p:spPr>
            <a:xfrm>
              <a:off x="1870706" y="5880287"/>
              <a:ext cx="929833" cy="486049"/>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1" name="Freeform: Shape 286">
              <a:extLst>
                <a:ext uri="{FF2B5EF4-FFF2-40B4-BE49-F238E27FC236}">
                  <a16:creationId xmlns:a16="http://schemas.microsoft.com/office/drawing/2014/main" id="{0674DF65-6782-4285-8981-932A064F71DB}"/>
                </a:ext>
              </a:extLst>
            </p:cNvPr>
            <p:cNvSpPr/>
            <p:nvPr/>
          </p:nvSpPr>
          <p:spPr>
            <a:xfrm>
              <a:off x="1518804" y="372794"/>
              <a:ext cx="697375" cy="59171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2" name="Freeform: Shape 287">
              <a:extLst>
                <a:ext uri="{FF2B5EF4-FFF2-40B4-BE49-F238E27FC236}">
                  <a16:creationId xmlns:a16="http://schemas.microsoft.com/office/drawing/2014/main" id="{6178E556-C822-4677-AB36-8152FA4BDA46}"/>
                </a:ext>
              </a:extLst>
            </p:cNvPr>
            <p:cNvSpPr/>
            <p:nvPr/>
          </p:nvSpPr>
          <p:spPr>
            <a:xfrm>
              <a:off x="1389934" y="5990176"/>
              <a:ext cx="443784" cy="528315"/>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3" name="Freeform: Shape 288">
              <a:extLst>
                <a:ext uri="{FF2B5EF4-FFF2-40B4-BE49-F238E27FC236}">
                  <a16:creationId xmlns:a16="http://schemas.microsoft.com/office/drawing/2014/main" id="{BAE9CF57-6795-42FF-A09E-F655806F00A3}"/>
                </a:ext>
              </a:extLst>
            </p:cNvPr>
            <p:cNvSpPr/>
            <p:nvPr/>
          </p:nvSpPr>
          <p:spPr>
            <a:xfrm>
              <a:off x="988313" y="705022"/>
              <a:ext cx="1914616" cy="1929923"/>
            </a:xfrm>
            <a:custGeom>
              <a:avLst/>
              <a:gdLst>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15007 w 1914616"/>
                <a:gd name="connsiteY14" fmla="*/ 1529154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14616" h="1929923">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w="9525"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grpSp>
          <p:nvGrpSpPr>
            <p:cNvPr id="34" name="Group 289">
              <a:extLst>
                <a:ext uri="{FF2B5EF4-FFF2-40B4-BE49-F238E27FC236}">
                  <a16:creationId xmlns:a16="http://schemas.microsoft.com/office/drawing/2014/main" id="{DC835CA2-1451-4E43-9533-249A97DC8A44}"/>
                </a:ext>
              </a:extLst>
            </p:cNvPr>
            <p:cNvGrpSpPr/>
            <p:nvPr/>
          </p:nvGrpSpPr>
          <p:grpSpPr>
            <a:xfrm>
              <a:off x="1314132" y="2864316"/>
              <a:ext cx="1013387" cy="285085"/>
              <a:chOff x="8963351" y="2835327"/>
              <a:chExt cx="1121835" cy="315595"/>
            </a:xfrm>
          </p:grpSpPr>
          <p:sp>
            <p:nvSpPr>
              <p:cNvPr id="38" name="Freeform: Shape 293">
                <a:extLst>
                  <a:ext uri="{FF2B5EF4-FFF2-40B4-BE49-F238E27FC236}">
                    <a16:creationId xmlns:a16="http://schemas.microsoft.com/office/drawing/2014/main" id="{5B19975D-C59F-43C9-B53D-AD372D070692}"/>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9" name="Freeform: Shape 294">
                <a:extLst>
                  <a:ext uri="{FF2B5EF4-FFF2-40B4-BE49-F238E27FC236}">
                    <a16:creationId xmlns:a16="http://schemas.microsoft.com/office/drawing/2014/main" id="{EF59D05B-D368-4326-9ABA-3A043F3297BB}"/>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40" name="Freeform: Shape 295">
                <a:extLst>
                  <a:ext uri="{FF2B5EF4-FFF2-40B4-BE49-F238E27FC236}">
                    <a16:creationId xmlns:a16="http://schemas.microsoft.com/office/drawing/2014/main" id="{1735BE42-AD3C-4A6A-9E68-30AAA33B67CA}"/>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41" name="Freeform: Shape 296">
                <a:extLst>
                  <a:ext uri="{FF2B5EF4-FFF2-40B4-BE49-F238E27FC236}">
                    <a16:creationId xmlns:a16="http://schemas.microsoft.com/office/drawing/2014/main" id="{CBEDF141-C02F-4791-9CBC-A012F9979DE0}"/>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42" name="Freeform: Shape 297">
                <a:extLst>
                  <a:ext uri="{FF2B5EF4-FFF2-40B4-BE49-F238E27FC236}">
                    <a16:creationId xmlns:a16="http://schemas.microsoft.com/office/drawing/2014/main" id="{5DF247CB-6826-4142-A272-35DB43ABF730}"/>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49" name="Freeform: Shape 298">
                <a:extLst>
                  <a:ext uri="{FF2B5EF4-FFF2-40B4-BE49-F238E27FC236}">
                    <a16:creationId xmlns:a16="http://schemas.microsoft.com/office/drawing/2014/main" id="{D6F17873-AAA6-4B41-B757-D6A5B93CC241}"/>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grpSp>
        <p:sp>
          <p:nvSpPr>
            <p:cNvPr id="35" name="Freeform: Shape 290">
              <a:extLst>
                <a:ext uri="{FF2B5EF4-FFF2-40B4-BE49-F238E27FC236}">
                  <a16:creationId xmlns:a16="http://schemas.microsoft.com/office/drawing/2014/main" id="{909EAF7B-7601-4687-BCFB-2BA982E0D475}"/>
                </a:ext>
              </a:extLst>
            </p:cNvPr>
            <p:cNvSpPr/>
            <p:nvPr/>
          </p:nvSpPr>
          <p:spPr>
            <a:xfrm>
              <a:off x="1909694" y="1707401"/>
              <a:ext cx="217666" cy="1291202"/>
            </a:xfrm>
            <a:custGeom>
              <a:avLst/>
              <a:gdLst>
                <a:gd name="connsiteX0" fmla="*/ 200760 w 217666"/>
                <a:gd name="connsiteY0" fmla="*/ 1217238 h 1291202"/>
                <a:gd name="connsiteX1" fmla="*/ 217666 w 217666"/>
                <a:gd name="connsiteY1" fmla="*/ 1232030 h 1291202"/>
                <a:gd name="connsiteX2" fmla="*/ 202873 w 217666"/>
                <a:gd name="connsiteY2" fmla="*/ 1251050 h 1291202"/>
                <a:gd name="connsiteX3" fmla="*/ 183853 w 217666"/>
                <a:gd name="connsiteY3" fmla="*/ 1236257 h 1291202"/>
                <a:gd name="connsiteX4" fmla="*/ 200760 w 217666"/>
                <a:gd name="connsiteY4" fmla="*/ 1217238 h 1291202"/>
                <a:gd name="connsiteX5" fmla="*/ 188082 w 217666"/>
                <a:gd name="connsiteY5" fmla="*/ 929834 h 1291202"/>
                <a:gd name="connsiteX6" fmla="*/ 204988 w 217666"/>
                <a:gd name="connsiteY6" fmla="*/ 950967 h 1291202"/>
                <a:gd name="connsiteX7" fmla="*/ 181742 w 217666"/>
                <a:gd name="connsiteY7" fmla="*/ 969987 h 1291202"/>
                <a:gd name="connsiteX8" fmla="*/ 166949 w 217666"/>
                <a:gd name="connsiteY8" fmla="*/ 946740 h 1291202"/>
                <a:gd name="connsiteX9" fmla="*/ 188082 w 217666"/>
                <a:gd name="connsiteY9" fmla="*/ 929834 h 1291202"/>
                <a:gd name="connsiteX10" fmla="*/ 128909 w 217666"/>
                <a:gd name="connsiteY10" fmla="*/ 657225 h 1291202"/>
                <a:gd name="connsiteX11" fmla="*/ 141589 w 217666"/>
                <a:gd name="connsiteY11" fmla="*/ 674131 h 1291202"/>
                <a:gd name="connsiteX12" fmla="*/ 124682 w 217666"/>
                <a:gd name="connsiteY12" fmla="*/ 691037 h 1291202"/>
                <a:gd name="connsiteX13" fmla="*/ 109890 w 217666"/>
                <a:gd name="connsiteY13" fmla="*/ 672017 h 1291202"/>
                <a:gd name="connsiteX14" fmla="*/ 128909 w 217666"/>
                <a:gd name="connsiteY14" fmla="*/ 657225 h 1291202"/>
                <a:gd name="connsiteX15" fmla="*/ 69737 w 217666"/>
                <a:gd name="connsiteY15" fmla="*/ 623411 h 1291202"/>
                <a:gd name="connsiteX16" fmla="*/ 88757 w 217666"/>
                <a:gd name="connsiteY16" fmla="*/ 648770 h 1291202"/>
                <a:gd name="connsiteX17" fmla="*/ 120456 w 217666"/>
                <a:gd name="connsiteY17" fmla="*/ 828398 h 1291202"/>
                <a:gd name="connsiteX18" fmla="*/ 164834 w 217666"/>
                <a:gd name="connsiteY18" fmla="*/ 980552 h 1291202"/>
                <a:gd name="connsiteX19" fmla="*/ 173288 w 217666"/>
                <a:gd name="connsiteY19" fmla="*/ 1219351 h 1291202"/>
                <a:gd name="connsiteX20" fmla="*/ 147928 w 217666"/>
                <a:gd name="connsiteY20" fmla="*/ 1291202 h 1291202"/>
                <a:gd name="connsiteX21" fmla="*/ 137362 w 217666"/>
                <a:gd name="connsiteY21" fmla="*/ 1289088 h 1291202"/>
                <a:gd name="connsiteX22" fmla="*/ 158495 w 217666"/>
                <a:gd name="connsiteY22" fmla="*/ 1217238 h 1291202"/>
                <a:gd name="connsiteX23" fmla="*/ 150042 w 217666"/>
                <a:gd name="connsiteY23" fmla="*/ 980552 h 1291202"/>
                <a:gd name="connsiteX24" fmla="*/ 105663 w 217666"/>
                <a:gd name="connsiteY24" fmla="*/ 800925 h 1291202"/>
                <a:gd name="connsiteX25" fmla="*/ 69737 w 217666"/>
                <a:gd name="connsiteY25" fmla="*/ 623411 h 1291202"/>
                <a:gd name="connsiteX26" fmla="*/ 50719 w 217666"/>
                <a:gd name="connsiteY26" fmla="*/ 120456 h 1291202"/>
                <a:gd name="connsiteX27" fmla="*/ 67625 w 217666"/>
                <a:gd name="connsiteY27" fmla="*/ 137363 h 1291202"/>
                <a:gd name="connsiteX28" fmla="*/ 52832 w 217666"/>
                <a:gd name="connsiteY28" fmla="*/ 154269 h 1291202"/>
                <a:gd name="connsiteX29" fmla="*/ 33812 w 217666"/>
                <a:gd name="connsiteY29" fmla="*/ 139476 h 1291202"/>
                <a:gd name="connsiteX30" fmla="*/ 50719 w 217666"/>
                <a:gd name="connsiteY30" fmla="*/ 120456 h 1291202"/>
                <a:gd name="connsiteX31" fmla="*/ 8454 w 217666"/>
                <a:gd name="connsiteY31" fmla="*/ 0 h 1291202"/>
                <a:gd name="connsiteX32" fmla="*/ 10567 w 217666"/>
                <a:gd name="connsiteY32" fmla="*/ 99323 h 1291202"/>
                <a:gd name="connsiteX33" fmla="*/ 23247 w 217666"/>
                <a:gd name="connsiteY33" fmla="*/ 226119 h 1291202"/>
                <a:gd name="connsiteX34" fmla="*/ 42266 w 217666"/>
                <a:gd name="connsiteY34" fmla="*/ 460692 h 1291202"/>
                <a:gd name="connsiteX35" fmla="*/ 25360 w 217666"/>
                <a:gd name="connsiteY35" fmla="*/ 469144 h 1291202"/>
                <a:gd name="connsiteX36" fmla="*/ 2114 w 217666"/>
                <a:gd name="connsiteY36" fmla="*/ 109890 h 1291202"/>
                <a:gd name="connsiteX37" fmla="*/ 0 w 217666"/>
                <a:gd name="connsiteY37" fmla="*/ 29586 h 1291202"/>
                <a:gd name="connsiteX38" fmla="*/ 8454 w 217666"/>
                <a:gd name="connsiteY38" fmla="*/ 0 h 129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666" h="1291202">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bg1"/>
            </a:solidFill>
            <a:ln w="9525" cap="flat">
              <a:noFill/>
              <a:prstDash val="solid"/>
              <a:miter/>
            </a:ln>
          </p:spPr>
          <p:txBody>
            <a:bodyPr wrap="square" rtlCol="0" anchor="ctr">
              <a:noAutofit/>
            </a:bodyP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6" name="Freeform: Shape 291">
              <a:extLst>
                <a:ext uri="{FF2B5EF4-FFF2-40B4-BE49-F238E27FC236}">
                  <a16:creationId xmlns:a16="http://schemas.microsoft.com/office/drawing/2014/main" id="{8C12C959-76F5-4C70-B282-AC502D0B7EFF}"/>
                </a:ext>
              </a:extLst>
            </p:cNvPr>
            <p:cNvSpPr/>
            <p:nvPr/>
          </p:nvSpPr>
          <p:spPr>
            <a:xfrm>
              <a:off x="971407" y="764890"/>
              <a:ext cx="1967442" cy="1883145"/>
            </a:xfrm>
            <a:custGeom>
              <a:avLst/>
              <a:gdLst>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889252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9548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4039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967442" h="1883145">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w="23341" cap="flat">
              <a:noFill/>
              <a:prstDash val="solid"/>
              <a:miter/>
            </a:ln>
          </p:spPr>
          <p:txBody>
            <a:bodyPr wrap="square" rtlCol="0" anchor="ctr">
              <a:noAutofit/>
            </a:bodyP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7" name="Freeform: Shape 292">
              <a:extLst>
                <a:ext uri="{FF2B5EF4-FFF2-40B4-BE49-F238E27FC236}">
                  <a16:creationId xmlns:a16="http://schemas.microsoft.com/office/drawing/2014/main" id="{4A5C4D70-378B-4476-8CFB-CFBA7B45259D}"/>
                </a:ext>
              </a:extLst>
            </p:cNvPr>
            <p:cNvSpPr/>
            <p:nvPr/>
          </p:nvSpPr>
          <p:spPr>
            <a:xfrm>
              <a:off x="1801118" y="1230989"/>
              <a:ext cx="1521545" cy="1141159"/>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tx1"/>
            </a:solidFill>
            <a:ln w="23341" cap="flat">
              <a:noFill/>
              <a:prstDash val="solid"/>
              <a:miter/>
            </a:ln>
          </p:spPr>
          <p:txBody>
            <a:bodyPr rtlCol="0" anchor="ctr"/>
            <a:lstStyle/>
            <a:p>
              <a:endParaRPr lang="en-US" b="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grpSp>
      <p:cxnSp>
        <p:nvCxnSpPr>
          <p:cNvPr id="50" name="Straight Connector 2">
            <a:extLst>
              <a:ext uri="{FF2B5EF4-FFF2-40B4-BE49-F238E27FC236}">
                <a16:creationId xmlns:a16="http://schemas.microsoft.com/office/drawing/2014/main" id="{98E3706E-DD12-4D1B-9F4C-E805E199DB34}"/>
              </a:ext>
            </a:extLst>
          </p:cNvPr>
          <p:cNvCxnSpPr>
            <a:cxnSpLocks/>
          </p:cNvCxnSpPr>
          <p:nvPr/>
        </p:nvCxnSpPr>
        <p:spPr>
          <a:xfrm flipV="1">
            <a:off x="1930215" y="1020573"/>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D9E151E1-7303-4C21-8AA3-BDC2310D3621}"/>
              </a:ext>
            </a:extLst>
          </p:cNvPr>
          <p:cNvSpPr txBox="1"/>
          <p:nvPr/>
        </p:nvSpPr>
        <p:spPr>
          <a:xfrm>
            <a:off x="104034" y="127002"/>
            <a:ext cx="742121"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fr-FR" dirty="0"/>
              <a:t>3/1</a:t>
            </a:r>
            <a:r>
              <a:rPr lang="ar-DZ" dirty="0"/>
              <a:t>4</a:t>
            </a:r>
            <a:endParaRPr lang="fr-FR" dirty="0"/>
          </a:p>
        </p:txBody>
      </p:sp>
    </p:spTree>
    <p:extLst>
      <p:ext uri="{BB962C8B-B14F-4D97-AF65-F5344CB8AC3E}">
        <p14:creationId xmlns:p14="http://schemas.microsoft.com/office/powerpoint/2010/main" val="400527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0205933-4EE2-4A46-9FA3-CC7EB24DA067}"/>
              </a:ext>
            </a:extLst>
          </p:cNvPr>
          <p:cNvSpPr/>
          <p:nvPr/>
        </p:nvSpPr>
        <p:spPr>
          <a:xfrm>
            <a:off x="4061858" y="1931542"/>
            <a:ext cx="4054799" cy="405479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ar-DZ" sz="4200" b="1" dirty="0">
                <a:latin typeface="Traditional Arabic" pitchFamily="18" charset="-78"/>
                <a:cs typeface="Traditional Arabic" pitchFamily="18" charset="-78"/>
              </a:rPr>
              <a:t>أولا: التعلم والتعليم </a:t>
            </a:r>
            <a:r>
              <a:rPr lang="ar-DZ" sz="4000" b="1" dirty="0">
                <a:latin typeface="Traditional Arabic" pitchFamily="18" charset="-78"/>
                <a:cs typeface="Traditional Arabic" pitchFamily="18" charset="-78"/>
              </a:rPr>
              <a:t>(</a:t>
            </a:r>
            <a:r>
              <a:rPr lang="en-US" sz="4000" b="1" dirty="0">
                <a:latin typeface="Traditional Arabic" pitchFamily="18" charset="-78"/>
                <a:cs typeface="Traditional Arabic" pitchFamily="18" charset="-78"/>
              </a:rPr>
              <a:t>teaching and learning</a:t>
            </a:r>
            <a:r>
              <a:rPr lang="ar-DZ" sz="4000" b="1" dirty="0">
                <a:latin typeface="Traditional Arabic" pitchFamily="18" charset="-78"/>
                <a:cs typeface="Traditional Arabic" pitchFamily="18" charset="-78"/>
              </a:rPr>
              <a:t>)</a:t>
            </a:r>
            <a:endParaRPr lang="en-US" sz="4000" b="1" dirty="0">
              <a:latin typeface="Traditional Arabic" pitchFamily="18" charset="-78"/>
              <a:cs typeface="Traditional Arabic" pitchFamily="18" charset="-78"/>
            </a:endParaRPr>
          </a:p>
        </p:txBody>
      </p:sp>
      <p:sp>
        <p:nvSpPr>
          <p:cNvPr id="4" name="Freeform: Shape 3">
            <a:extLst>
              <a:ext uri="{FF2B5EF4-FFF2-40B4-BE49-F238E27FC236}">
                <a16:creationId xmlns:a16="http://schemas.microsoft.com/office/drawing/2014/main" id="{0CD09B46-3B65-4F09-9E94-91FE49C5A21F}"/>
              </a:ext>
            </a:extLst>
          </p:cNvPr>
          <p:cNvSpPr/>
          <p:nvPr/>
        </p:nvSpPr>
        <p:spPr>
          <a:xfrm>
            <a:off x="6089257" y="2668549"/>
            <a:ext cx="1621167" cy="2580783"/>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w="169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F2BF412-86C4-482C-9098-4975791B54C0}"/>
              </a:ext>
            </a:extLst>
          </p:cNvPr>
          <p:cNvSpPr/>
          <p:nvPr/>
        </p:nvSpPr>
        <p:spPr>
          <a:xfrm>
            <a:off x="4612726" y="2707550"/>
            <a:ext cx="1441846" cy="2571090"/>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w="1698" cap="flat">
            <a:noFill/>
            <a:prstDash val="solid"/>
            <a:miter/>
          </a:ln>
        </p:spPr>
        <p:txBody>
          <a:bodyPr rtlCol="0" anchor="ctr"/>
          <a:lstStyle/>
          <a:p>
            <a:endParaRPr lang="en-US"/>
          </a:p>
        </p:txBody>
      </p:sp>
      <p:sp>
        <p:nvSpPr>
          <p:cNvPr id="7" name="Rectangle 6">
            <a:extLst>
              <a:ext uri="{FF2B5EF4-FFF2-40B4-BE49-F238E27FC236}">
                <a16:creationId xmlns:a16="http://schemas.microsoft.com/office/drawing/2014/main" id="{6D7463A3-1F32-4EB2-8136-D0598DCA0FAD}"/>
              </a:ext>
            </a:extLst>
          </p:cNvPr>
          <p:cNvSpPr/>
          <p:nvPr/>
        </p:nvSpPr>
        <p:spPr>
          <a:xfrm>
            <a:off x="1315400" y="3262494"/>
            <a:ext cx="2466454" cy="11839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Box 8">
            <a:extLst>
              <a:ext uri="{FF2B5EF4-FFF2-40B4-BE49-F238E27FC236}">
                <a16:creationId xmlns:a16="http://schemas.microsoft.com/office/drawing/2014/main" id="{712A9DE1-17D5-43E4-9160-B330E0C702DA}"/>
              </a:ext>
            </a:extLst>
          </p:cNvPr>
          <p:cNvSpPr txBox="1"/>
          <p:nvPr/>
        </p:nvSpPr>
        <p:spPr>
          <a:xfrm>
            <a:off x="8315313" y="4850369"/>
            <a:ext cx="2819647" cy="1323439"/>
          </a:xfrm>
          <a:prstGeom prst="rect">
            <a:avLst/>
          </a:prstGeom>
          <a:noFill/>
        </p:spPr>
        <p:txBody>
          <a:bodyPr wrap="square" rtlCol="0" anchor="ctr">
            <a:spAutoFit/>
          </a:bodyPr>
          <a:lstStyle/>
          <a:p>
            <a:pPr algn="r" rtl="1"/>
            <a:r>
              <a:rPr lang="ar-DZ" altLang="ko-KR" sz="2000" b="1" dirty="0">
                <a:solidFill>
                  <a:schemeClr val="tx1">
                    <a:lumMod val="75000"/>
                    <a:lumOff val="25000"/>
                  </a:schemeClr>
                </a:solidFill>
                <a:latin typeface="Traditional Arabic" pitchFamily="18" charset="-78"/>
                <a:cs typeface="Traditional Arabic" pitchFamily="18" charset="-78"/>
              </a:rPr>
              <a:t>المفهوم الحديث</a:t>
            </a:r>
          </a:p>
          <a:p>
            <a:pPr algn="r" rtl="1"/>
            <a:r>
              <a:rPr lang="ar-DZ" sz="2000" dirty="0">
                <a:latin typeface="Traditional Arabic" pitchFamily="18" charset="-78"/>
                <a:cs typeface="Traditional Arabic" pitchFamily="18" charset="-78"/>
              </a:rPr>
              <a:t>الانتقال من الاعتماد على إستراتيجية تلقين الدروس، إلى إستراتيجية الوصول للمعلومات واكتسابها ذاتيا.</a:t>
            </a:r>
            <a:endParaRPr lang="en-US" altLang="ko-KR" sz="2000" dirty="0">
              <a:solidFill>
                <a:schemeClr val="tx1">
                  <a:lumMod val="75000"/>
                  <a:lumOff val="25000"/>
                </a:schemeClr>
              </a:solidFill>
              <a:latin typeface="Traditional Arabic" pitchFamily="18" charset="-78"/>
              <a:cs typeface="Traditional Arabic" pitchFamily="18" charset="-78"/>
            </a:endParaRPr>
          </a:p>
        </p:txBody>
      </p:sp>
      <p:sp>
        <p:nvSpPr>
          <p:cNvPr id="12" name="TextBox 11">
            <a:extLst>
              <a:ext uri="{FF2B5EF4-FFF2-40B4-BE49-F238E27FC236}">
                <a16:creationId xmlns:a16="http://schemas.microsoft.com/office/drawing/2014/main" id="{04E6B6DC-D921-45B3-955A-D091A6264E96}"/>
              </a:ext>
            </a:extLst>
          </p:cNvPr>
          <p:cNvSpPr txBox="1"/>
          <p:nvPr/>
        </p:nvSpPr>
        <p:spPr>
          <a:xfrm>
            <a:off x="8148271" y="1516503"/>
            <a:ext cx="3125276" cy="707886"/>
          </a:xfrm>
          <a:prstGeom prst="rect">
            <a:avLst/>
          </a:prstGeom>
          <a:noFill/>
        </p:spPr>
        <p:txBody>
          <a:bodyPr wrap="square" rtlCol="0" anchor="ctr">
            <a:spAutoFit/>
          </a:bodyPr>
          <a:lstStyle/>
          <a:p>
            <a:pPr algn="r" rtl="1"/>
            <a:r>
              <a:rPr lang="ar-DZ" altLang="ko-KR" sz="2000" b="1" dirty="0">
                <a:solidFill>
                  <a:schemeClr val="tx1">
                    <a:lumMod val="75000"/>
                    <a:lumOff val="25000"/>
                  </a:schemeClr>
                </a:solidFill>
                <a:latin typeface="Traditional Arabic" pitchFamily="18" charset="-78"/>
                <a:cs typeface="Traditional Arabic" pitchFamily="18" charset="-78"/>
              </a:rPr>
              <a:t>المبررات:</a:t>
            </a:r>
          </a:p>
          <a:p>
            <a:pPr algn="r" rtl="1"/>
            <a:r>
              <a:rPr lang="ar-DZ" sz="2000" dirty="0">
                <a:latin typeface="Traditional Arabic" pitchFamily="18" charset="-78"/>
                <a:cs typeface="Traditional Arabic" pitchFamily="18" charset="-78"/>
              </a:rPr>
              <a:t>التطورات التكنولوجية والمستجدات الرقمية.</a:t>
            </a:r>
          </a:p>
        </p:txBody>
      </p:sp>
      <p:sp>
        <p:nvSpPr>
          <p:cNvPr id="16" name="TextBox 15">
            <a:extLst>
              <a:ext uri="{FF2B5EF4-FFF2-40B4-BE49-F238E27FC236}">
                <a16:creationId xmlns:a16="http://schemas.microsoft.com/office/drawing/2014/main" id="{100C5804-BC14-4F29-AD3A-76404B1EEE32}"/>
              </a:ext>
            </a:extLst>
          </p:cNvPr>
          <p:cNvSpPr txBox="1"/>
          <p:nvPr/>
        </p:nvSpPr>
        <p:spPr>
          <a:xfrm>
            <a:off x="1231066" y="4906338"/>
            <a:ext cx="2799178" cy="1323439"/>
          </a:xfrm>
          <a:prstGeom prst="rect">
            <a:avLst/>
          </a:prstGeom>
          <a:noFill/>
        </p:spPr>
        <p:txBody>
          <a:bodyPr wrap="square" rtlCol="0">
            <a:spAutoFit/>
          </a:bodyPr>
          <a:lstStyle/>
          <a:p>
            <a:pPr algn="just" rtl="1"/>
            <a:r>
              <a:rPr lang="ar-SA" sz="2000" dirty="0">
                <a:latin typeface="Traditional Arabic" pitchFamily="18" charset="-78"/>
                <a:cs typeface="Traditional Arabic" pitchFamily="18" charset="-78"/>
              </a:rPr>
              <a:t>منصات وفيديوهات تعليمية تسهل عملية الشرح، التقييم، التقويم والمتابعة وترفع من مؤشرات أداء المؤسسة التعليمية والبرامج الأكاديمية.</a:t>
            </a:r>
            <a:endParaRPr lang="en-US" altLang="ko-KR" sz="2000" dirty="0">
              <a:solidFill>
                <a:schemeClr val="tx1">
                  <a:lumMod val="75000"/>
                  <a:lumOff val="25000"/>
                </a:schemeClr>
              </a:solidFill>
              <a:latin typeface="Traditional Arabic" pitchFamily="18" charset="-78"/>
              <a:cs typeface="Traditional Arabic" pitchFamily="18" charset="-78"/>
            </a:endParaRPr>
          </a:p>
        </p:txBody>
      </p:sp>
      <p:sp>
        <p:nvSpPr>
          <p:cNvPr id="18" name="TextBox 17">
            <a:extLst>
              <a:ext uri="{FF2B5EF4-FFF2-40B4-BE49-F238E27FC236}">
                <a16:creationId xmlns:a16="http://schemas.microsoft.com/office/drawing/2014/main" id="{D987341E-23C1-496E-9181-6CB3957391B4}"/>
              </a:ext>
            </a:extLst>
          </p:cNvPr>
          <p:cNvSpPr txBox="1"/>
          <p:nvPr/>
        </p:nvSpPr>
        <p:spPr>
          <a:xfrm>
            <a:off x="1217812" y="1353471"/>
            <a:ext cx="2809394" cy="1015663"/>
          </a:xfrm>
          <a:prstGeom prst="rect">
            <a:avLst/>
          </a:prstGeom>
          <a:noFill/>
        </p:spPr>
        <p:txBody>
          <a:bodyPr wrap="square" rtlCol="0" anchor="ctr">
            <a:spAutoFit/>
          </a:bodyPr>
          <a:lstStyle/>
          <a:p>
            <a:pPr algn="r"/>
            <a:r>
              <a:rPr lang="ar-DZ" altLang="ko-KR" sz="2000" b="1" dirty="0">
                <a:solidFill>
                  <a:schemeClr val="tx1">
                    <a:lumMod val="75000"/>
                    <a:lumOff val="25000"/>
                  </a:schemeClr>
                </a:solidFill>
                <a:latin typeface="Traditional Arabic" pitchFamily="18" charset="-78"/>
                <a:cs typeface="Traditional Arabic" pitchFamily="18" charset="-78"/>
              </a:rPr>
              <a:t>الوسائل:</a:t>
            </a:r>
          </a:p>
          <a:p>
            <a:pPr algn="r"/>
            <a:r>
              <a:rPr lang="ar-DZ" sz="2000" dirty="0">
                <a:latin typeface="Traditional Arabic" pitchFamily="18" charset="-78"/>
                <a:cs typeface="Traditional Arabic" pitchFamily="18" charset="-78"/>
              </a:rPr>
              <a:t>الوسائل المادية، الالكترونية، البرامج الرقمية، وشبكات التواصل.</a:t>
            </a:r>
            <a:endParaRPr lang="en-US" altLang="ko-KR" sz="2000" dirty="0">
              <a:solidFill>
                <a:schemeClr val="tx1">
                  <a:lumMod val="75000"/>
                  <a:lumOff val="25000"/>
                </a:schemeClr>
              </a:solidFill>
              <a:latin typeface="Traditional Arabic" pitchFamily="18" charset="-78"/>
              <a:cs typeface="Traditional Arabic" pitchFamily="18" charset="-78"/>
            </a:endParaRPr>
          </a:p>
        </p:txBody>
      </p:sp>
      <p:sp>
        <p:nvSpPr>
          <p:cNvPr id="22" name="TextBox 21">
            <a:extLst>
              <a:ext uri="{FF2B5EF4-FFF2-40B4-BE49-F238E27FC236}">
                <a16:creationId xmlns:a16="http://schemas.microsoft.com/office/drawing/2014/main" id="{CEF4296C-FDE1-4850-9947-86379B57B780}"/>
              </a:ext>
            </a:extLst>
          </p:cNvPr>
          <p:cNvSpPr txBox="1"/>
          <p:nvPr/>
        </p:nvSpPr>
        <p:spPr>
          <a:xfrm>
            <a:off x="1363586" y="3517201"/>
            <a:ext cx="2322031" cy="707886"/>
          </a:xfrm>
          <a:prstGeom prst="rect">
            <a:avLst/>
          </a:prstGeom>
          <a:noFill/>
        </p:spPr>
        <p:txBody>
          <a:bodyPr wrap="square" rtlCol="0">
            <a:spAutoFit/>
          </a:bodyPr>
          <a:lstStyle/>
          <a:p>
            <a:pPr algn="ctr" rtl="1"/>
            <a:r>
              <a:rPr lang="ar-DZ" sz="2000" dirty="0">
                <a:solidFill>
                  <a:schemeClr val="bg1"/>
                </a:solidFill>
                <a:latin typeface="Traditional Arabic" pitchFamily="18" charset="-78"/>
                <a:cs typeface="Traditional Arabic" pitchFamily="18" charset="-78"/>
              </a:rPr>
              <a:t>التعلم المختلط</a:t>
            </a:r>
          </a:p>
          <a:p>
            <a:pPr algn="ctr" rtl="1"/>
            <a:r>
              <a:rPr lang="ar-DZ" sz="2000" dirty="0">
                <a:solidFill>
                  <a:schemeClr val="bg1"/>
                </a:solidFill>
                <a:latin typeface="Traditional Arabic" pitchFamily="18" charset="-78"/>
                <a:cs typeface="Traditional Arabic" pitchFamily="18" charset="-78"/>
              </a:rPr>
              <a:t> </a:t>
            </a:r>
            <a:r>
              <a:rPr lang="en-US" sz="2000" b="1" dirty="0">
                <a:solidFill>
                  <a:schemeClr val="bg1"/>
                </a:solidFill>
                <a:latin typeface="Traditional Arabic" pitchFamily="18" charset="-78"/>
                <a:cs typeface="Traditional Arabic" pitchFamily="18" charset="-78"/>
              </a:rPr>
              <a:t>(Blended learning)</a:t>
            </a:r>
            <a:endParaRPr lang="ko-KR" altLang="en-US" sz="2000" dirty="0">
              <a:solidFill>
                <a:schemeClr val="bg1"/>
              </a:solidFill>
              <a:latin typeface="Traditional Arabic" pitchFamily="18" charset="-78"/>
              <a:cs typeface="Traditional Arabic" pitchFamily="18" charset="-78"/>
            </a:endParaRPr>
          </a:p>
        </p:txBody>
      </p:sp>
      <p:sp>
        <p:nvSpPr>
          <p:cNvPr id="23" name="Rectangle 22">
            <a:extLst>
              <a:ext uri="{FF2B5EF4-FFF2-40B4-BE49-F238E27FC236}">
                <a16:creationId xmlns:a16="http://schemas.microsoft.com/office/drawing/2014/main" id="{AAED3162-02B8-4186-BBB3-0602A066E194}"/>
              </a:ext>
            </a:extLst>
          </p:cNvPr>
          <p:cNvSpPr/>
          <p:nvPr/>
        </p:nvSpPr>
        <p:spPr>
          <a:xfrm>
            <a:off x="8285163" y="3203190"/>
            <a:ext cx="2849797" cy="13025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TextBox 24">
            <a:extLst>
              <a:ext uri="{FF2B5EF4-FFF2-40B4-BE49-F238E27FC236}">
                <a16:creationId xmlns:a16="http://schemas.microsoft.com/office/drawing/2014/main" id="{5A9FE46F-8FC2-4E43-8CF3-56971CF3D05C}"/>
              </a:ext>
            </a:extLst>
          </p:cNvPr>
          <p:cNvSpPr txBox="1"/>
          <p:nvPr/>
        </p:nvSpPr>
        <p:spPr>
          <a:xfrm>
            <a:off x="8315315" y="3358419"/>
            <a:ext cx="2819645" cy="1015663"/>
          </a:xfrm>
          <a:prstGeom prst="rect">
            <a:avLst/>
          </a:prstGeom>
          <a:noFill/>
        </p:spPr>
        <p:txBody>
          <a:bodyPr wrap="square" rtlCol="0">
            <a:spAutoFit/>
          </a:bodyPr>
          <a:lstStyle/>
          <a:p>
            <a:pPr algn="r"/>
            <a:r>
              <a:rPr lang="ar-DZ" altLang="ko-KR" sz="2000" b="1" dirty="0">
                <a:latin typeface="Traditional Arabic" pitchFamily="18" charset="-78"/>
                <a:cs typeface="Traditional Arabic" pitchFamily="18" charset="-78"/>
              </a:rPr>
              <a:t>الدور:</a:t>
            </a:r>
          </a:p>
          <a:p>
            <a:pPr algn="just" rtl="1"/>
            <a:r>
              <a:rPr lang="ar-DZ" sz="2000" dirty="0">
                <a:latin typeface="Traditional Arabic" pitchFamily="18" charset="-78"/>
                <a:cs typeface="Traditional Arabic" pitchFamily="18" charset="-78"/>
              </a:rPr>
              <a:t>الرفع من أداء عضو هيئة التدريس ودرجة استيعاب الطالب.</a:t>
            </a:r>
            <a:endParaRPr lang="en-US" altLang="ko-KR" sz="2000" dirty="0">
              <a:solidFill>
                <a:schemeClr val="tx1">
                  <a:lumMod val="75000"/>
                  <a:lumOff val="25000"/>
                </a:schemeClr>
              </a:solidFill>
              <a:latin typeface="Traditional Arabic" pitchFamily="18" charset="-78"/>
              <a:cs typeface="Traditional Arabic" pitchFamily="18" charset="-78"/>
            </a:endParaRPr>
          </a:p>
        </p:txBody>
      </p:sp>
      <p:sp>
        <p:nvSpPr>
          <p:cNvPr id="27" name="Isosceles Triangle 51">
            <a:extLst>
              <a:ext uri="{FF2B5EF4-FFF2-40B4-BE49-F238E27FC236}">
                <a16:creationId xmlns:a16="http://schemas.microsoft.com/office/drawing/2014/main" id="{2296D13E-298C-4F01-A77D-43547A7AEFA9}"/>
              </a:ext>
            </a:extLst>
          </p:cNvPr>
          <p:cNvSpPr/>
          <p:nvPr/>
        </p:nvSpPr>
        <p:spPr>
          <a:xfrm>
            <a:off x="440059" y="4789212"/>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Block Arc 14">
            <a:extLst>
              <a:ext uri="{FF2B5EF4-FFF2-40B4-BE49-F238E27FC236}">
                <a16:creationId xmlns:a16="http://schemas.microsoft.com/office/drawing/2014/main" id="{F84CC100-88A8-4E3E-8091-D49E44C308ED}"/>
              </a:ext>
            </a:extLst>
          </p:cNvPr>
          <p:cNvSpPr/>
          <p:nvPr/>
        </p:nvSpPr>
        <p:spPr>
          <a:xfrm rot="16200000">
            <a:off x="11399186" y="3678235"/>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9" name="Parallelogram 15">
            <a:extLst>
              <a:ext uri="{FF2B5EF4-FFF2-40B4-BE49-F238E27FC236}">
                <a16:creationId xmlns:a16="http://schemas.microsoft.com/office/drawing/2014/main" id="{24ABDD0B-564D-4579-ACF2-A3B23447A0E6}"/>
              </a:ext>
            </a:extLst>
          </p:cNvPr>
          <p:cNvSpPr/>
          <p:nvPr/>
        </p:nvSpPr>
        <p:spPr>
          <a:xfrm rot="16200000">
            <a:off x="11358442" y="5713566"/>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Freeform 32">
            <a:extLst>
              <a:ext uri="{FF2B5EF4-FFF2-40B4-BE49-F238E27FC236}">
                <a16:creationId xmlns:a16="http://schemas.microsoft.com/office/drawing/2014/main" id="{9C5A04AA-A50B-457A-A783-D941E78BCCDF}"/>
              </a:ext>
            </a:extLst>
          </p:cNvPr>
          <p:cNvSpPr/>
          <p:nvPr/>
        </p:nvSpPr>
        <p:spPr>
          <a:xfrm>
            <a:off x="428302" y="2369134"/>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Rectangle 18">
            <a:extLst>
              <a:ext uri="{FF2B5EF4-FFF2-40B4-BE49-F238E27FC236}">
                <a16:creationId xmlns:a16="http://schemas.microsoft.com/office/drawing/2014/main" id="{D8BFBE69-EC90-491A-A905-789398F4B3A8}"/>
              </a:ext>
            </a:extLst>
          </p:cNvPr>
          <p:cNvSpPr/>
          <p:nvPr/>
        </p:nvSpPr>
        <p:spPr>
          <a:xfrm>
            <a:off x="11457769" y="2632489"/>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ounded Rectangle 25">
            <a:extLst>
              <a:ext uri="{FF2B5EF4-FFF2-40B4-BE49-F238E27FC236}">
                <a16:creationId xmlns:a16="http://schemas.microsoft.com/office/drawing/2014/main" id="{4572E89B-D1A8-4A73-807F-C57BE0137D47}"/>
              </a:ext>
            </a:extLst>
          </p:cNvPr>
          <p:cNvSpPr/>
          <p:nvPr/>
        </p:nvSpPr>
        <p:spPr>
          <a:xfrm>
            <a:off x="570819" y="3492548"/>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Rectangle 9">
            <a:extLst>
              <a:ext uri="{FF2B5EF4-FFF2-40B4-BE49-F238E27FC236}">
                <a16:creationId xmlns:a16="http://schemas.microsoft.com/office/drawing/2014/main" id="{444E6227-4972-4DE6-BEB0-C3FC42991182}"/>
              </a:ext>
            </a:extLst>
          </p:cNvPr>
          <p:cNvSpPr/>
          <p:nvPr/>
        </p:nvSpPr>
        <p:spPr>
          <a:xfrm>
            <a:off x="11442054" y="1376813"/>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ounded Rectangle 5">
            <a:extLst>
              <a:ext uri="{FF2B5EF4-FFF2-40B4-BE49-F238E27FC236}">
                <a16:creationId xmlns:a16="http://schemas.microsoft.com/office/drawing/2014/main" id="{B5A177C8-7AB0-4E40-873A-70F231B3FA06}"/>
              </a:ext>
            </a:extLst>
          </p:cNvPr>
          <p:cNvSpPr/>
          <p:nvPr/>
        </p:nvSpPr>
        <p:spPr>
          <a:xfrm flipH="1">
            <a:off x="475095" y="5793695"/>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Trapezoid 13">
            <a:extLst>
              <a:ext uri="{FF2B5EF4-FFF2-40B4-BE49-F238E27FC236}">
                <a16:creationId xmlns:a16="http://schemas.microsoft.com/office/drawing/2014/main" id="{EAB635DE-58EF-4585-A0F5-0790A1957A5B}"/>
              </a:ext>
            </a:extLst>
          </p:cNvPr>
          <p:cNvSpPr/>
          <p:nvPr/>
        </p:nvSpPr>
        <p:spPr>
          <a:xfrm>
            <a:off x="438708" y="1362586"/>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Trapezoid 13">
            <a:extLst>
              <a:ext uri="{FF2B5EF4-FFF2-40B4-BE49-F238E27FC236}">
                <a16:creationId xmlns:a16="http://schemas.microsoft.com/office/drawing/2014/main" id="{EAB635DE-58EF-4585-A0F5-0790A1957A5B}"/>
              </a:ext>
            </a:extLst>
          </p:cNvPr>
          <p:cNvSpPr/>
          <p:nvPr/>
        </p:nvSpPr>
        <p:spPr>
          <a:xfrm>
            <a:off x="11424571" y="4850369"/>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38" name="Straight Connector 2">
            <a:extLst>
              <a:ext uri="{FF2B5EF4-FFF2-40B4-BE49-F238E27FC236}">
                <a16:creationId xmlns:a16="http://schemas.microsoft.com/office/drawing/2014/main" id="{41650206-2D4A-4F17-92C9-3385868994D3}"/>
              </a:ext>
            </a:extLst>
          </p:cNvPr>
          <p:cNvCxnSpPr>
            <a:cxnSpLocks/>
          </p:cNvCxnSpPr>
          <p:nvPr/>
        </p:nvCxnSpPr>
        <p:spPr>
          <a:xfrm flipV="1">
            <a:off x="1837451" y="1020573"/>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D6B6C28A-BE2B-42CE-A0C8-3992089E6D56}"/>
              </a:ext>
            </a:extLst>
          </p:cNvPr>
          <p:cNvSpPr txBox="1"/>
          <p:nvPr/>
        </p:nvSpPr>
        <p:spPr>
          <a:xfrm>
            <a:off x="104034" y="127002"/>
            <a:ext cx="742121"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fr-FR" dirty="0"/>
              <a:t>4/1</a:t>
            </a:r>
            <a:r>
              <a:rPr lang="ar-DZ" dirty="0"/>
              <a:t>4</a:t>
            </a:r>
            <a:endParaRPr lang="fr-FR" dirty="0"/>
          </a:p>
        </p:txBody>
      </p:sp>
    </p:spTree>
    <p:extLst>
      <p:ext uri="{BB962C8B-B14F-4D97-AF65-F5344CB8AC3E}">
        <p14:creationId xmlns:p14="http://schemas.microsoft.com/office/powerpoint/2010/main" val="273794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pPr rtl="1"/>
            <a:r>
              <a:rPr lang="ar-DZ" sz="4200" b="1" dirty="0">
                <a:latin typeface="Traditional Arabic" pitchFamily="18" charset="-78"/>
                <a:cs typeface="Traditional Arabic" pitchFamily="18" charset="-78"/>
              </a:rPr>
              <a:t>1.1</a:t>
            </a:r>
            <a:r>
              <a:rPr lang="ar-DZ" b="1" dirty="0">
                <a:latin typeface="Traditional Arabic" pitchFamily="18" charset="-78"/>
                <a:cs typeface="Traditional Arabic" pitchFamily="18" charset="-78"/>
              </a:rPr>
              <a:t>.</a:t>
            </a:r>
            <a:r>
              <a:rPr lang="ar-DZ" sz="4200" b="1" dirty="0">
                <a:latin typeface="Traditional Arabic" pitchFamily="18" charset="-78"/>
                <a:cs typeface="Traditional Arabic" pitchFamily="18" charset="-78"/>
              </a:rPr>
              <a:t>السياسات</a:t>
            </a:r>
            <a:endParaRPr lang="en-US" sz="4200" b="1" dirty="0">
              <a:latin typeface="Traditional Arabic" pitchFamily="18" charset="-78"/>
              <a:cs typeface="Traditional Arabic" pitchFamily="18" charset="-78"/>
            </a:endParaRPr>
          </a:p>
        </p:txBody>
      </p:sp>
      <p:grpSp>
        <p:nvGrpSpPr>
          <p:cNvPr id="67" name="Group 66">
            <a:extLst>
              <a:ext uri="{FF2B5EF4-FFF2-40B4-BE49-F238E27FC236}">
                <a16:creationId xmlns:a16="http://schemas.microsoft.com/office/drawing/2014/main" id="{85030F3C-3F14-4280-AA6C-19204206B3E0}"/>
              </a:ext>
            </a:extLst>
          </p:cNvPr>
          <p:cNvGrpSpPr/>
          <p:nvPr/>
        </p:nvGrpSpPr>
        <p:grpSpPr>
          <a:xfrm rot="16200000">
            <a:off x="8019960" y="2640234"/>
            <a:ext cx="6404152"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388050" y="3006314"/>
            <a:ext cx="1389702" cy="1123553"/>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1446763" y="2639278"/>
            <a:ext cx="10061655" cy="2617601"/>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Oval 114">
            <a:extLst>
              <a:ext uri="{FF2B5EF4-FFF2-40B4-BE49-F238E27FC236}">
                <a16:creationId xmlns:a16="http://schemas.microsoft.com/office/drawing/2014/main" id="{7054A256-8CF5-4768-B0E4-8D3ABDC99DD0}"/>
              </a:ext>
            </a:extLst>
          </p:cNvPr>
          <p:cNvSpPr/>
          <p:nvPr/>
        </p:nvSpPr>
        <p:spPr>
          <a:xfrm>
            <a:off x="5072493" y="3384889"/>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6" name="Oval 115">
            <a:extLst>
              <a:ext uri="{FF2B5EF4-FFF2-40B4-BE49-F238E27FC236}">
                <a16:creationId xmlns:a16="http://schemas.microsoft.com/office/drawing/2014/main" id="{A478EFDC-91F9-4AB0-86AA-EF757AA65B89}"/>
              </a:ext>
            </a:extLst>
          </p:cNvPr>
          <p:cNvSpPr/>
          <p:nvPr/>
        </p:nvSpPr>
        <p:spPr>
          <a:xfrm>
            <a:off x="3543531" y="3869278"/>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16">
            <a:extLst>
              <a:ext uri="{FF2B5EF4-FFF2-40B4-BE49-F238E27FC236}">
                <a16:creationId xmlns:a16="http://schemas.microsoft.com/office/drawing/2014/main" id="{F58C1468-307F-4474-A7C3-796841EE438D}"/>
              </a:ext>
            </a:extLst>
          </p:cNvPr>
          <p:cNvSpPr/>
          <p:nvPr/>
        </p:nvSpPr>
        <p:spPr>
          <a:xfrm>
            <a:off x="2014569" y="3384889"/>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9" name="Oval 118">
            <a:extLst>
              <a:ext uri="{FF2B5EF4-FFF2-40B4-BE49-F238E27FC236}">
                <a16:creationId xmlns:a16="http://schemas.microsoft.com/office/drawing/2014/main" id="{2E9AEEA8-BE6A-406B-BB73-D62F6237E8FD}"/>
              </a:ext>
            </a:extLst>
          </p:cNvPr>
          <p:cNvSpPr/>
          <p:nvPr/>
        </p:nvSpPr>
        <p:spPr>
          <a:xfrm>
            <a:off x="6601454" y="386927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1" name="Oval 100">
            <a:extLst>
              <a:ext uri="{FF2B5EF4-FFF2-40B4-BE49-F238E27FC236}">
                <a16:creationId xmlns:a16="http://schemas.microsoft.com/office/drawing/2014/main" id="{102A3DBB-340A-440D-BDBC-B66D4D01EFDC}"/>
              </a:ext>
            </a:extLst>
          </p:cNvPr>
          <p:cNvSpPr/>
          <p:nvPr/>
        </p:nvSpPr>
        <p:spPr>
          <a:xfrm>
            <a:off x="8130415" y="338488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2" name="Rounded Rectangle 5">
            <a:extLst>
              <a:ext uri="{FF2B5EF4-FFF2-40B4-BE49-F238E27FC236}">
                <a16:creationId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3" name="Teardrop 1">
            <a:extLst>
              <a:ext uri="{FF2B5EF4-FFF2-40B4-BE49-F238E27FC236}">
                <a16:creationId xmlns:a16="http://schemas.microsoft.com/office/drawing/2014/main" id="{C847896E-BD24-44C0-9042-AA9B5E52CAB5}"/>
              </a:ext>
            </a:extLst>
          </p:cNvPr>
          <p:cNvSpPr/>
          <p:nvPr/>
        </p:nvSpPr>
        <p:spPr>
          <a:xfrm rot="18805991">
            <a:off x="3716691" y="4041519"/>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38" name="TextBox 137">
            <a:extLst>
              <a:ext uri="{FF2B5EF4-FFF2-40B4-BE49-F238E27FC236}">
                <a16:creationId xmlns:a16="http://schemas.microsoft.com/office/drawing/2014/main" id="{EEB58CBD-4473-4574-81DE-4FD1A4834E64}"/>
              </a:ext>
            </a:extLst>
          </p:cNvPr>
          <p:cNvSpPr txBox="1"/>
          <p:nvPr/>
        </p:nvSpPr>
        <p:spPr>
          <a:xfrm>
            <a:off x="2361276" y="4693716"/>
            <a:ext cx="2768615" cy="1815882"/>
          </a:xfrm>
          <a:prstGeom prst="rect">
            <a:avLst/>
          </a:prstGeom>
          <a:noFill/>
        </p:spPr>
        <p:txBody>
          <a:bodyPr wrap="square" rtlCol="0">
            <a:spAutoFit/>
          </a:bodyPr>
          <a:lstStyle/>
          <a:p>
            <a:pPr algn="ctr"/>
            <a:r>
              <a:rPr lang="ar-DZ" sz="2800" dirty="0">
                <a:latin typeface="Traditional Arabic" pitchFamily="18" charset="-78"/>
                <a:cs typeface="Traditional Arabic" pitchFamily="18" charset="-78"/>
              </a:rPr>
              <a:t>قياس مخرجات المواد لكل تخصص، ومخرجات كل برنامج أو تخصص بصفة دورية ومستمرة</a:t>
            </a:r>
            <a:endParaRPr lang="en-US" altLang="ko-KR" sz="2800" dirty="0">
              <a:solidFill>
                <a:schemeClr val="tx1">
                  <a:lumMod val="75000"/>
                  <a:lumOff val="25000"/>
                </a:schemeClr>
              </a:solidFill>
              <a:latin typeface="Traditional Arabic" pitchFamily="18" charset="-78"/>
              <a:cs typeface="Traditional Arabic" pitchFamily="18" charset="-78"/>
            </a:endParaRPr>
          </a:p>
        </p:txBody>
      </p:sp>
      <p:sp>
        <p:nvSpPr>
          <p:cNvPr id="144" name="TextBox 143">
            <a:extLst>
              <a:ext uri="{FF2B5EF4-FFF2-40B4-BE49-F238E27FC236}">
                <a16:creationId xmlns:a16="http://schemas.microsoft.com/office/drawing/2014/main" id="{CF4618F2-4883-423B-AE84-8CF62C57CB54}"/>
              </a:ext>
            </a:extLst>
          </p:cNvPr>
          <p:cNvSpPr txBox="1"/>
          <p:nvPr/>
        </p:nvSpPr>
        <p:spPr>
          <a:xfrm>
            <a:off x="1465832" y="2342611"/>
            <a:ext cx="1793521" cy="954107"/>
          </a:xfrm>
          <a:prstGeom prst="rect">
            <a:avLst/>
          </a:prstGeom>
          <a:noFill/>
        </p:spPr>
        <p:txBody>
          <a:bodyPr wrap="square" rtlCol="0">
            <a:spAutoFit/>
          </a:bodyPr>
          <a:lstStyle/>
          <a:p>
            <a:pPr algn="ctr"/>
            <a:r>
              <a:rPr lang="ar-DZ" sz="2800" dirty="0">
                <a:latin typeface="Traditional Arabic" pitchFamily="18" charset="-78"/>
                <a:cs typeface="Traditional Arabic" pitchFamily="18" charset="-78"/>
              </a:rPr>
              <a:t>التعلم عن طريق المخرجات</a:t>
            </a:r>
            <a:endParaRPr lang="en-US" altLang="ko-KR" sz="2800" dirty="0">
              <a:solidFill>
                <a:schemeClr val="tx1">
                  <a:lumMod val="75000"/>
                  <a:lumOff val="25000"/>
                </a:schemeClr>
              </a:solidFill>
              <a:latin typeface="Traditional Arabic" pitchFamily="18" charset="-78"/>
              <a:cs typeface="Traditional Arabic" pitchFamily="18" charset="-78"/>
            </a:endParaRPr>
          </a:p>
        </p:txBody>
      </p:sp>
      <p:sp>
        <p:nvSpPr>
          <p:cNvPr id="147" name="TextBox 146">
            <a:extLst>
              <a:ext uri="{FF2B5EF4-FFF2-40B4-BE49-F238E27FC236}">
                <a16:creationId xmlns:a16="http://schemas.microsoft.com/office/drawing/2014/main" id="{A84529F9-1047-4826-8B79-9416E4A16560}"/>
              </a:ext>
            </a:extLst>
          </p:cNvPr>
          <p:cNvSpPr txBox="1"/>
          <p:nvPr/>
        </p:nvSpPr>
        <p:spPr>
          <a:xfrm>
            <a:off x="6065806" y="4814595"/>
            <a:ext cx="1793521" cy="1384995"/>
          </a:xfrm>
          <a:prstGeom prst="rect">
            <a:avLst/>
          </a:prstGeom>
          <a:noFill/>
        </p:spPr>
        <p:txBody>
          <a:bodyPr wrap="square" rtlCol="0">
            <a:spAutoFit/>
          </a:bodyPr>
          <a:lstStyle/>
          <a:p>
            <a:pPr algn="ctr"/>
            <a:r>
              <a:rPr lang="ar-DZ" sz="2800" dirty="0">
                <a:latin typeface="Traditional Arabic" pitchFamily="18" charset="-78"/>
                <a:cs typeface="Traditional Arabic" pitchFamily="18" charset="-78"/>
              </a:rPr>
              <a:t>إشراك الشركاء الاجتماعيين في عملية التطوير</a:t>
            </a:r>
            <a:endParaRPr lang="en-US" altLang="ko-KR" sz="2800" dirty="0">
              <a:solidFill>
                <a:schemeClr val="tx1">
                  <a:lumMod val="75000"/>
                  <a:lumOff val="25000"/>
                </a:schemeClr>
              </a:solidFill>
              <a:latin typeface="Traditional Arabic" pitchFamily="18" charset="-78"/>
              <a:cs typeface="Traditional Arabic" pitchFamily="18" charset="-78"/>
            </a:endParaRPr>
          </a:p>
        </p:txBody>
      </p:sp>
      <p:sp>
        <p:nvSpPr>
          <p:cNvPr id="150" name="TextBox 149">
            <a:extLst>
              <a:ext uri="{FF2B5EF4-FFF2-40B4-BE49-F238E27FC236}">
                <a16:creationId xmlns:a16="http://schemas.microsoft.com/office/drawing/2014/main" id="{D5C191C3-10BB-43C7-BB71-6081C453520A}"/>
              </a:ext>
            </a:extLst>
          </p:cNvPr>
          <p:cNvSpPr txBox="1"/>
          <p:nvPr/>
        </p:nvSpPr>
        <p:spPr>
          <a:xfrm>
            <a:off x="4436325" y="1809367"/>
            <a:ext cx="1793521" cy="1384995"/>
          </a:xfrm>
          <a:prstGeom prst="rect">
            <a:avLst/>
          </a:prstGeom>
          <a:noFill/>
        </p:spPr>
        <p:txBody>
          <a:bodyPr wrap="square" rtlCol="0">
            <a:spAutoFit/>
          </a:bodyPr>
          <a:lstStyle/>
          <a:p>
            <a:pPr algn="ctr"/>
            <a:r>
              <a:rPr lang="ar-DZ" sz="2800" dirty="0">
                <a:latin typeface="Traditional Arabic" pitchFamily="18" charset="-78"/>
                <a:cs typeface="Traditional Arabic" pitchFamily="18" charset="-78"/>
              </a:rPr>
              <a:t>اعتماد سياسة إستراتيجية تطويرية واضحة المعالم</a:t>
            </a:r>
            <a:endParaRPr lang="en-US" altLang="ko-KR" sz="2800" dirty="0">
              <a:solidFill>
                <a:schemeClr val="tx1">
                  <a:lumMod val="75000"/>
                  <a:lumOff val="25000"/>
                </a:schemeClr>
              </a:solidFill>
              <a:latin typeface="Traditional Arabic" pitchFamily="18" charset="-78"/>
              <a:cs typeface="Traditional Arabic" pitchFamily="18" charset="-78"/>
            </a:endParaRPr>
          </a:p>
        </p:txBody>
      </p:sp>
      <p:sp>
        <p:nvSpPr>
          <p:cNvPr id="156" name="TextBox 155">
            <a:extLst>
              <a:ext uri="{FF2B5EF4-FFF2-40B4-BE49-F238E27FC236}">
                <a16:creationId xmlns:a16="http://schemas.microsoft.com/office/drawing/2014/main" id="{A13B9285-80FB-4AF7-AADC-36E601DD3EDE}"/>
              </a:ext>
            </a:extLst>
          </p:cNvPr>
          <p:cNvSpPr txBox="1"/>
          <p:nvPr/>
        </p:nvSpPr>
        <p:spPr>
          <a:xfrm>
            <a:off x="7578024" y="1447982"/>
            <a:ext cx="1793521" cy="1815882"/>
          </a:xfrm>
          <a:prstGeom prst="rect">
            <a:avLst/>
          </a:prstGeom>
          <a:noFill/>
        </p:spPr>
        <p:txBody>
          <a:bodyPr wrap="square" rtlCol="0">
            <a:spAutoFit/>
          </a:bodyPr>
          <a:lstStyle/>
          <a:p>
            <a:pPr algn="ctr" rtl="1"/>
            <a:r>
              <a:rPr lang="ar-DZ" sz="2800" dirty="0">
                <a:latin typeface="Traditional Arabic" pitchFamily="18" charset="-78"/>
                <a:cs typeface="Traditional Arabic" pitchFamily="18" charset="-78"/>
              </a:rPr>
              <a:t>ضمان جودة وتوافق مخرجات الجامعة مع سوق العمل</a:t>
            </a:r>
            <a:endParaRPr lang="en-US" altLang="ko-KR" sz="2800" dirty="0">
              <a:solidFill>
                <a:schemeClr val="tx1">
                  <a:lumMod val="75000"/>
                  <a:lumOff val="25000"/>
                </a:schemeClr>
              </a:solidFill>
              <a:latin typeface="Traditional Arabic" pitchFamily="18" charset="-78"/>
              <a:cs typeface="Traditional Arabic" pitchFamily="18" charset="-78"/>
            </a:endParaRPr>
          </a:p>
        </p:txBody>
      </p:sp>
      <p:sp>
        <p:nvSpPr>
          <p:cNvPr id="60" name="Rectangle 7">
            <a:extLst>
              <a:ext uri="{FF2B5EF4-FFF2-40B4-BE49-F238E27FC236}">
                <a16:creationId xmlns:a16="http://schemas.microsoft.com/office/drawing/2014/main" id="{A2454068-D6A0-42C7-BCE1-D03833DCF2E4}"/>
              </a:ext>
            </a:extLst>
          </p:cNvPr>
          <p:cNvSpPr/>
          <p:nvPr/>
        </p:nvSpPr>
        <p:spPr>
          <a:xfrm>
            <a:off x="5213464" y="3478145"/>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Oval 27">
            <a:extLst>
              <a:ext uri="{FF2B5EF4-FFF2-40B4-BE49-F238E27FC236}">
                <a16:creationId xmlns:a16="http://schemas.microsoft.com/office/drawing/2014/main" id="{7DB6E0EE-B33A-443E-887E-C319F0DAF534}"/>
              </a:ext>
            </a:extLst>
          </p:cNvPr>
          <p:cNvSpPr/>
          <p:nvPr/>
        </p:nvSpPr>
        <p:spPr>
          <a:xfrm>
            <a:off x="8285102" y="3261561"/>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arallelogram 15">
            <a:extLst>
              <a:ext uri="{FF2B5EF4-FFF2-40B4-BE49-F238E27FC236}">
                <a16:creationId xmlns:a16="http://schemas.microsoft.com/office/drawing/2014/main" id="{24ABDD0B-564D-4579-ACF2-A3B23447A0E6}"/>
              </a:ext>
            </a:extLst>
          </p:cNvPr>
          <p:cNvSpPr/>
          <p:nvPr/>
        </p:nvSpPr>
        <p:spPr>
          <a:xfrm rot="16200000">
            <a:off x="2037234" y="3474145"/>
            <a:ext cx="544981" cy="44894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ZoneTexte 40">
            <a:extLst>
              <a:ext uri="{FF2B5EF4-FFF2-40B4-BE49-F238E27FC236}">
                <a16:creationId xmlns:a16="http://schemas.microsoft.com/office/drawing/2014/main" id="{86856666-9910-4FD0-A03E-044C083E077D}"/>
              </a:ext>
            </a:extLst>
          </p:cNvPr>
          <p:cNvSpPr txBox="1"/>
          <p:nvPr/>
        </p:nvSpPr>
        <p:spPr>
          <a:xfrm>
            <a:off x="104034" y="127002"/>
            <a:ext cx="742121"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fr-FR" dirty="0"/>
              <a:t>5/1</a:t>
            </a:r>
            <a:r>
              <a:rPr lang="ar-DZ" dirty="0"/>
              <a:t>4</a:t>
            </a:r>
            <a:endParaRPr lang="fr-FR" dirty="0"/>
          </a:p>
        </p:txBody>
      </p:sp>
    </p:spTree>
    <p:extLst>
      <p:ext uri="{BB962C8B-B14F-4D97-AF65-F5344CB8AC3E}">
        <p14:creationId xmlns:p14="http://schemas.microsoft.com/office/powerpoint/2010/main" val="189180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B7F4AB4-A7FA-4962-8EBF-F64E1089ADF1}"/>
              </a:ext>
            </a:extLst>
          </p:cNvPr>
          <p:cNvGrpSpPr/>
          <p:nvPr/>
        </p:nvGrpSpPr>
        <p:grpSpPr>
          <a:xfrm>
            <a:off x="1011006" y="4099481"/>
            <a:ext cx="1808461" cy="1234920"/>
            <a:chOff x="3366914" y="2916559"/>
            <a:chExt cx="2424286" cy="1655441"/>
          </a:xfrm>
        </p:grpSpPr>
        <p:sp>
          <p:nvSpPr>
            <p:cNvPr id="28" name="Rectangle 27">
              <a:extLst>
                <a:ext uri="{FF2B5EF4-FFF2-40B4-BE49-F238E27FC236}">
                  <a16:creationId xmlns:a16="http://schemas.microsoft.com/office/drawing/2014/main" id="{1C05B748-71C9-40E7-86D5-28EC019736F2}"/>
                </a:ext>
              </a:extLst>
            </p:cNvPr>
            <p:cNvSpPr/>
            <p:nvPr/>
          </p:nvSpPr>
          <p:spPr>
            <a:xfrm>
              <a:off x="3366914" y="3203451"/>
              <a:ext cx="242428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28">
              <a:extLst>
                <a:ext uri="{FF2B5EF4-FFF2-40B4-BE49-F238E27FC236}">
                  <a16:creationId xmlns:a16="http://schemas.microsoft.com/office/drawing/2014/main" id="{3C268929-DAE9-4BD8-80F5-E99497BEFF6F}"/>
                </a:ext>
              </a:extLst>
            </p:cNvPr>
            <p:cNvSpPr/>
            <p:nvPr/>
          </p:nvSpPr>
          <p:spPr>
            <a:xfrm>
              <a:off x="3419872" y="3140968"/>
              <a:ext cx="230425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3">
              <a:extLst>
                <a:ext uri="{FF2B5EF4-FFF2-40B4-BE49-F238E27FC236}">
                  <a16:creationId xmlns:a16="http://schemas.microsoft.com/office/drawing/2014/main" id="{C6704C23-8226-4899-8B14-AF1061FF1CC9}"/>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ectangle 3">
              <a:extLst>
                <a:ext uri="{FF2B5EF4-FFF2-40B4-BE49-F238E27FC236}">
                  <a16:creationId xmlns:a16="http://schemas.microsoft.com/office/drawing/2014/main" id="{666AF13E-509E-4C14-9FF1-4660C3375170}"/>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7">
              <a:extLst>
                <a:ext uri="{FF2B5EF4-FFF2-40B4-BE49-F238E27FC236}">
                  <a16:creationId xmlns:a16="http://schemas.microsoft.com/office/drawing/2014/main" id="{F8EAE829-1CB9-4938-8076-5D3DEC1AE1E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3"/>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1">
            <a:extLst>
              <a:ext uri="{FF2B5EF4-FFF2-40B4-BE49-F238E27FC236}">
                <a16:creationId xmlns:a16="http://schemas.microsoft.com/office/drawing/2014/main" id="{FF8ED824-B115-4795-A074-B86BF9FA2D38}"/>
              </a:ext>
            </a:extLst>
          </p:cNvPr>
          <p:cNvGrpSpPr/>
          <p:nvPr/>
        </p:nvGrpSpPr>
        <p:grpSpPr>
          <a:xfrm>
            <a:off x="209225" y="3696789"/>
            <a:ext cx="7866058" cy="2861156"/>
            <a:chOff x="434509" y="3232290"/>
            <a:chExt cx="7866058" cy="3285899"/>
          </a:xfrm>
          <a:solidFill>
            <a:schemeClr val="accent2"/>
          </a:solidFill>
        </p:grpSpPr>
        <p:sp>
          <p:nvSpPr>
            <p:cNvPr id="36" name="Freeform: Shape 35">
              <a:extLst>
                <a:ext uri="{FF2B5EF4-FFF2-40B4-BE49-F238E27FC236}">
                  <a16:creationId xmlns:a16="http://schemas.microsoft.com/office/drawing/2014/main" id="{AE6D5D66-AF38-42A5-AE34-D81B98E34F16}"/>
                </a:ext>
              </a:extLst>
            </p:cNvPr>
            <p:cNvSpPr/>
            <p:nvPr/>
          </p:nvSpPr>
          <p:spPr>
            <a:xfrm>
              <a:off x="434509" y="3232290"/>
              <a:ext cx="2986139" cy="3285899"/>
            </a:xfrm>
            <a:custGeom>
              <a:avLst/>
              <a:gdLst>
                <a:gd name="connsiteX0" fmla="*/ 1711336 w 2986139"/>
                <a:gd name="connsiteY0" fmla="*/ 2011 h 3285899"/>
                <a:gd name="connsiteX1" fmla="*/ 2285809 w 2986139"/>
                <a:gd name="connsiteY1" fmla="*/ 131475 h 3285899"/>
                <a:gd name="connsiteX2" fmla="*/ 2864184 w 2986139"/>
                <a:gd name="connsiteY2" fmla="*/ 653376 h 3285899"/>
                <a:gd name="connsiteX3" fmla="*/ 2977619 w 2986139"/>
                <a:gd name="connsiteY3" fmla="*/ 1032143 h 3285899"/>
                <a:gd name="connsiteX4" fmla="*/ 2855421 w 2986139"/>
                <a:gd name="connsiteY4" fmla="*/ 1795034 h 3285899"/>
                <a:gd name="connsiteX5" fmla="*/ 2717643 w 2986139"/>
                <a:gd name="connsiteY5" fmla="*/ 2017523 h 3285899"/>
                <a:gd name="connsiteX6" fmla="*/ 2575970 w 2986139"/>
                <a:gd name="connsiteY6" fmla="*/ 2268250 h 3285899"/>
                <a:gd name="connsiteX7" fmla="*/ 2555036 w 2986139"/>
                <a:gd name="connsiteY7" fmla="*/ 2384606 h 3285899"/>
                <a:gd name="connsiteX8" fmla="*/ 2555036 w 2986139"/>
                <a:gd name="connsiteY8" fmla="*/ 3090536 h 3285899"/>
                <a:gd name="connsiteX9" fmla="*/ 2581812 w 2986139"/>
                <a:gd name="connsiteY9" fmla="*/ 3117312 h 3285899"/>
                <a:gd name="connsiteX10" fmla="*/ 2788723 w 2986139"/>
                <a:gd name="connsiteY10" fmla="*/ 3116339 h 3285899"/>
                <a:gd name="connsiteX11" fmla="*/ 2809170 w 2986139"/>
                <a:gd name="connsiteY11" fmla="*/ 3136300 h 3285899"/>
                <a:gd name="connsiteX12" fmla="*/ 2809170 w 2986139"/>
                <a:gd name="connsiteY12" fmla="*/ 3197156 h 3285899"/>
                <a:gd name="connsiteX13" fmla="*/ 2793104 w 2986139"/>
                <a:gd name="connsiteY13" fmla="*/ 3214195 h 3285899"/>
                <a:gd name="connsiteX14" fmla="*/ 2503430 w 2986139"/>
                <a:gd name="connsiteY14" fmla="*/ 3214195 h 3285899"/>
                <a:gd name="connsiteX15" fmla="*/ 2487364 w 2986139"/>
                <a:gd name="connsiteY15" fmla="*/ 3192774 h 3285899"/>
                <a:gd name="connsiteX16" fmla="*/ 2486390 w 2986139"/>
                <a:gd name="connsiteY16" fmla="*/ 2411383 h 3285899"/>
                <a:gd name="connsiteX17" fmla="*/ 2554549 w 2986139"/>
                <a:gd name="connsiteY17" fmla="*/ 2149459 h 3285899"/>
                <a:gd name="connsiteX18" fmla="*/ 2677721 w 2986139"/>
                <a:gd name="connsiteY18" fmla="*/ 1957641 h 3285899"/>
                <a:gd name="connsiteX19" fmla="*/ 2882197 w 2986139"/>
                <a:gd name="connsiteY19" fmla="*/ 1492701 h 3285899"/>
                <a:gd name="connsiteX20" fmla="*/ 2919685 w 2986139"/>
                <a:gd name="connsiteY20" fmla="*/ 1189882 h 3285899"/>
                <a:gd name="connsiteX21" fmla="*/ 2430403 w 2986139"/>
                <a:gd name="connsiteY21" fmla="*/ 283371 h 3285899"/>
                <a:gd name="connsiteX22" fmla="*/ 1883186 w 2986139"/>
                <a:gd name="connsiteY22" fmla="*/ 88632 h 3285899"/>
                <a:gd name="connsiteX23" fmla="*/ 1587669 w 2986139"/>
                <a:gd name="connsiteY23" fmla="*/ 69645 h 3285899"/>
                <a:gd name="connsiteX24" fmla="*/ 917280 w 2986139"/>
                <a:gd name="connsiteY24" fmla="*/ 246858 h 3285899"/>
                <a:gd name="connsiteX25" fmla="*/ 480577 w 2986139"/>
                <a:gd name="connsiteY25" fmla="*/ 799917 h 3285899"/>
                <a:gd name="connsiteX26" fmla="*/ 467919 w 2986139"/>
                <a:gd name="connsiteY26" fmla="*/ 1060867 h 3285899"/>
                <a:gd name="connsiteX27" fmla="*/ 442116 w 2986139"/>
                <a:gd name="connsiteY27" fmla="*/ 1162131 h 3285899"/>
                <a:gd name="connsiteX28" fmla="*/ 152441 w 2986139"/>
                <a:gd name="connsiteY28" fmla="*/ 1525320 h 3285899"/>
                <a:gd name="connsiteX29" fmla="*/ 77954 w 2986139"/>
                <a:gd name="connsiteY29" fmla="*/ 1652874 h 3285899"/>
                <a:gd name="connsiteX30" fmla="*/ 105704 w 2986139"/>
                <a:gd name="connsiteY30" fmla="*/ 1730770 h 3285899"/>
                <a:gd name="connsiteX31" fmla="*/ 228877 w 2986139"/>
                <a:gd name="connsiteY31" fmla="*/ 1777994 h 3285899"/>
                <a:gd name="connsiteX32" fmla="*/ 308233 w 2986139"/>
                <a:gd name="connsiteY32" fmla="*/ 1906522 h 3285899"/>
                <a:gd name="connsiteX33" fmla="*/ 248838 w 2986139"/>
                <a:gd name="connsiteY33" fmla="*/ 2034563 h 3285899"/>
                <a:gd name="connsiteX34" fmla="*/ 253219 w 2986139"/>
                <a:gd name="connsiteY34" fmla="*/ 2075458 h 3285899"/>
                <a:gd name="connsiteX35" fmla="*/ 294601 w 2986139"/>
                <a:gd name="connsiteY35" fmla="*/ 2109051 h 3285899"/>
                <a:gd name="connsiteX36" fmla="*/ 304338 w 2986139"/>
                <a:gd name="connsiteY36" fmla="*/ 2186946 h 3285899"/>
                <a:gd name="connsiteX37" fmla="*/ 272207 w 2986139"/>
                <a:gd name="connsiteY37" fmla="*/ 2223460 h 3285899"/>
                <a:gd name="connsiteX38" fmla="*/ 271719 w 2986139"/>
                <a:gd name="connsiteY38" fmla="*/ 2255592 h 3285899"/>
                <a:gd name="connsiteX39" fmla="*/ 315049 w 2986139"/>
                <a:gd name="connsiteY39" fmla="*/ 2308171 h 3285899"/>
                <a:gd name="connsiteX40" fmla="*/ 336470 w 2986139"/>
                <a:gd name="connsiteY40" fmla="*/ 2448383 h 3285899"/>
                <a:gd name="connsiteX41" fmla="*/ 294114 w 2986139"/>
                <a:gd name="connsiteY41" fmla="*/ 2577398 h 3285899"/>
                <a:gd name="connsiteX42" fmla="*/ 354484 w 2986139"/>
                <a:gd name="connsiteY42" fmla="*/ 2746822 h 3285899"/>
                <a:gd name="connsiteX43" fmla="*/ 525367 w 2986139"/>
                <a:gd name="connsiteY43" fmla="*/ 2809138 h 3285899"/>
                <a:gd name="connsiteX44" fmla="*/ 777554 w 2986139"/>
                <a:gd name="connsiteY44" fmla="*/ 2805243 h 3285899"/>
                <a:gd name="connsiteX45" fmla="*/ 905595 w 2986139"/>
                <a:gd name="connsiteY45" fmla="*/ 2812546 h 3285899"/>
                <a:gd name="connsiteX46" fmla="*/ 1035097 w 2986139"/>
                <a:gd name="connsiteY46" fmla="*/ 2932797 h 3285899"/>
                <a:gd name="connsiteX47" fmla="*/ 1076965 w 2986139"/>
                <a:gd name="connsiteY47" fmla="*/ 3141655 h 3285899"/>
                <a:gd name="connsiteX48" fmla="*/ 1161677 w 2986139"/>
                <a:gd name="connsiteY48" fmla="*/ 3217603 h 3285899"/>
                <a:gd name="connsiteX49" fmla="*/ 1414049 w 2986139"/>
                <a:gd name="connsiteY49" fmla="*/ 3216893 h 3285899"/>
                <a:gd name="connsiteX50" fmla="*/ 1493069 w 2986139"/>
                <a:gd name="connsiteY50" fmla="*/ 3216522 h 3285899"/>
                <a:gd name="connsiteX51" fmla="*/ 1493069 w 2986139"/>
                <a:gd name="connsiteY51" fmla="*/ 3285899 h 3285899"/>
                <a:gd name="connsiteX52" fmla="*/ 1145611 w 2986139"/>
                <a:gd name="connsiteY52" fmla="*/ 3284788 h 3285899"/>
                <a:gd name="connsiteX53" fmla="*/ 1006373 w 2986139"/>
                <a:gd name="connsiteY53" fmla="*/ 3147010 h 3285899"/>
                <a:gd name="connsiteX54" fmla="*/ 964991 w 2986139"/>
                <a:gd name="connsiteY54" fmla="*/ 2943021 h 3285899"/>
                <a:gd name="connsiteX55" fmla="*/ 872003 w 2986139"/>
                <a:gd name="connsiteY55" fmla="*/ 2876809 h 3285899"/>
                <a:gd name="connsiteX56" fmla="*/ 689921 w 2986139"/>
                <a:gd name="connsiteY56" fmla="*/ 2880217 h 3285899"/>
                <a:gd name="connsiteX57" fmla="*/ 392458 w 2986139"/>
                <a:gd name="connsiteY57" fmla="*/ 2848085 h 3285899"/>
                <a:gd name="connsiteX58" fmla="*/ 260035 w 2986139"/>
                <a:gd name="connsiteY58" fmla="*/ 2752176 h 3285899"/>
                <a:gd name="connsiteX59" fmla="*/ 224495 w 2986139"/>
                <a:gd name="connsiteY59" fmla="*/ 2565227 h 3285899"/>
                <a:gd name="connsiteX60" fmla="*/ 268312 w 2986139"/>
                <a:gd name="connsiteY60" fmla="*/ 2428910 h 3285899"/>
                <a:gd name="connsiteX61" fmla="*/ 255167 w 2986139"/>
                <a:gd name="connsiteY61" fmla="*/ 2344685 h 3285899"/>
                <a:gd name="connsiteX62" fmla="*/ 216219 w 2986139"/>
                <a:gd name="connsiteY62" fmla="*/ 2297947 h 3285899"/>
                <a:gd name="connsiteX63" fmla="*/ 212324 w 2986139"/>
                <a:gd name="connsiteY63" fmla="*/ 2184025 h 3285899"/>
                <a:gd name="connsiteX64" fmla="*/ 235206 w 2986139"/>
                <a:gd name="connsiteY64" fmla="*/ 2154814 h 3285899"/>
                <a:gd name="connsiteX65" fmla="*/ 209403 w 2986139"/>
                <a:gd name="connsiteY65" fmla="*/ 2130958 h 3285899"/>
                <a:gd name="connsiteX66" fmla="*/ 193824 w 2986139"/>
                <a:gd name="connsiteY66" fmla="*/ 1991234 h 3285899"/>
                <a:gd name="connsiteX67" fmla="*/ 243969 w 2986139"/>
                <a:gd name="connsiteY67" fmla="*/ 1871956 h 3285899"/>
                <a:gd name="connsiteX68" fmla="*/ 234232 w 2986139"/>
                <a:gd name="connsiteY68" fmla="*/ 1851021 h 3285899"/>
                <a:gd name="connsiteX69" fmla="*/ 213297 w 2986139"/>
                <a:gd name="connsiteY69" fmla="*/ 1845179 h 3285899"/>
                <a:gd name="connsiteX70" fmla="*/ 65782 w 2986139"/>
                <a:gd name="connsiteY70" fmla="*/ 1788218 h 3285899"/>
                <a:gd name="connsiteX71" fmla="*/ 10769 w 2986139"/>
                <a:gd name="connsiteY71" fmla="*/ 1627071 h 3285899"/>
                <a:gd name="connsiteX72" fmla="*/ 127126 w 2986139"/>
                <a:gd name="connsiteY72" fmla="*/ 1440122 h 3285899"/>
                <a:gd name="connsiteX73" fmla="*/ 389536 w 2986139"/>
                <a:gd name="connsiteY73" fmla="*/ 1111500 h 3285899"/>
                <a:gd name="connsiteX74" fmla="*/ 398787 w 2986139"/>
                <a:gd name="connsiteY74" fmla="*/ 1078394 h 3285899"/>
                <a:gd name="connsiteX75" fmla="*/ 459643 w 2986139"/>
                <a:gd name="connsiteY75" fmla="*/ 654836 h 3285899"/>
                <a:gd name="connsiteX76" fmla="*/ 1142690 w 2986139"/>
                <a:gd name="connsiteY76" fmla="*/ 68671 h 3285899"/>
                <a:gd name="connsiteX77" fmla="*/ 1512208 w 2986139"/>
                <a:gd name="connsiteY77" fmla="*/ 3434 h 3285899"/>
                <a:gd name="connsiteX78" fmla="*/ 1711336 w 2986139"/>
                <a:gd name="connsiteY78" fmla="*/ 2011 h 32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6139" h="3285899">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grpFill/>
            <a:ln w="7545" cap="flat">
              <a:noFill/>
              <a:prstDash val="solid"/>
              <a:miter/>
            </a:ln>
          </p:spPr>
          <p:txBody>
            <a:bodyPr wrap="square" rtlCol="0" anchor="ctr">
              <a:noAutofit/>
            </a:bodyPr>
            <a:lstStyle/>
            <a:p>
              <a:endParaRPr lang="en-US" dirty="0"/>
            </a:p>
          </p:txBody>
        </p:sp>
        <p:sp>
          <p:nvSpPr>
            <p:cNvPr id="4" name="Freeform: Shape 3">
              <a:extLst>
                <a:ext uri="{FF2B5EF4-FFF2-40B4-BE49-F238E27FC236}">
                  <a16:creationId xmlns:a16="http://schemas.microsoft.com/office/drawing/2014/main" id="{4A594A1A-DEC1-4BDD-B179-612D2028240D}"/>
                </a:ext>
              </a:extLst>
            </p:cNvPr>
            <p:cNvSpPr/>
            <p:nvPr/>
          </p:nvSpPr>
          <p:spPr>
            <a:xfrm>
              <a:off x="1984565" y="5435937"/>
              <a:ext cx="302819" cy="590546"/>
            </a:xfrm>
            <a:custGeom>
              <a:avLst/>
              <a:gdLst>
                <a:gd name="connsiteX0" fmla="*/ 433812 w 469271"/>
                <a:gd name="connsiteY0" fmla="*/ 340259 h 915154"/>
                <a:gd name="connsiteX1" fmla="*/ 428531 w 469271"/>
                <a:gd name="connsiteY1" fmla="*/ 340259 h 915154"/>
                <a:gd name="connsiteX2" fmla="*/ 428531 w 469271"/>
                <a:gd name="connsiteY2" fmla="*/ 20370 h 915154"/>
                <a:gd name="connsiteX3" fmla="*/ 408160 w 469271"/>
                <a:gd name="connsiteY3" fmla="*/ 0 h 915154"/>
                <a:gd name="connsiteX4" fmla="*/ 70164 w 469271"/>
                <a:gd name="connsiteY4" fmla="*/ 0 h 915154"/>
                <a:gd name="connsiteX5" fmla="*/ 49794 w 469271"/>
                <a:gd name="connsiteY5" fmla="*/ 20370 h 915154"/>
                <a:gd name="connsiteX6" fmla="*/ 49794 w 469271"/>
                <a:gd name="connsiteY6" fmla="*/ 340259 h 915154"/>
                <a:gd name="connsiteX7" fmla="*/ 34705 w 469271"/>
                <a:gd name="connsiteY7" fmla="*/ 340259 h 915154"/>
                <a:gd name="connsiteX8" fmla="*/ 0 w 469271"/>
                <a:gd name="connsiteY8" fmla="*/ 374964 h 915154"/>
                <a:gd name="connsiteX9" fmla="*/ 0 w 469271"/>
                <a:gd name="connsiteY9" fmla="*/ 880449 h 915154"/>
                <a:gd name="connsiteX10" fmla="*/ 34705 w 469271"/>
                <a:gd name="connsiteY10" fmla="*/ 915155 h 915154"/>
                <a:gd name="connsiteX11" fmla="*/ 434566 w 469271"/>
                <a:gd name="connsiteY11" fmla="*/ 915155 h 915154"/>
                <a:gd name="connsiteX12" fmla="*/ 469271 w 469271"/>
                <a:gd name="connsiteY12" fmla="*/ 880449 h 915154"/>
                <a:gd name="connsiteX13" fmla="*/ 469271 w 469271"/>
                <a:gd name="connsiteY13" fmla="*/ 374964 h 915154"/>
                <a:gd name="connsiteX14" fmla="*/ 433812 w 469271"/>
                <a:gd name="connsiteY14" fmla="*/ 340259 h 9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71" h="915154">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solidFill>
              <a:schemeClr val="accent3"/>
            </a:solidFill>
            <a:ln w="754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75EBB24-C0EE-4F17-8782-0AC53EC8FCC6}"/>
                </a:ext>
              </a:extLst>
            </p:cNvPr>
            <p:cNvSpPr/>
            <p:nvPr/>
          </p:nvSpPr>
          <p:spPr>
            <a:xfrm>
              <a:off x="7430570" y="5852483"/>
              <a:ext cx="869997" cy="445952"/>
            </a:xfrm>
            <a:custGeom>
              <a:avLst/>
              <a:gdLst>
                <a:gd name="connsiteX0" fmla="*/ 847254 w 1348211"/>
                <a:gd name="connsiteY0" fmla="*/ 639778 h 691080"/>
                <a:gd name="connsiteX1" fmla="*/ 847254 w 1348211"/>
                <a:gd name="connsiteY1" fmla="*/ 632234 h 691080"/>
                <a:gd name="connsiteX2" fmla="*/ 1318033 w 1348211"/>
                <a:gd name="connsiteY2" fmla="*/ 632234 h 691080"/>
                <a:gd name="connsiteX3" fmla="*/ 1348212 w 1348211"/>
                <a:gd name="connsiteY3" fmla="*/ 602055 h 691080"/>
                <a:gd name="connsiteX4" fmla="*/ 1348212 w 1348211"/>
                <a:gd name="connsiteY4" fmla="*/ 104115 h 691080"/>
                <a:gd name="connsiteX5" fmla="*/ 1318033 w 1348211"/>
                <a:gd name="connsiteY5" fmla="*/ 73937 h 691080"/>
                <a:gd name="connsiteX6" fmla="*/ 847254 w 1348211"/>
                <a:gd name="connsiteY6" fmla="*/ 73937 h 691080"/>
                <a:gd name="connsiteX7" fmla="*/ 847254 w 1348211"/>
                <a:gd name="connsiteY7" fmla="*/ 51303 h 691080"/>
                <a:gd name="connsiteX8" fmla="*/ 795951 w 1348211"/>
                <a:gd name="connsiteY8" fmla="*/ 0 h 691080"/>
                <a:gd name="connsiteX9" fmla="*/ 51303 w 1348211"/>
                <a:gd name="connsiteY9" fmla="*/ 0 h 691080"/>
                <a:gd name="connsiteX10" fmla="*/ 0 w 1348211"/>
                <a:gd name="connsiteY10" fmla="*/ 51303 h 691080"/>
                <a:gd name="connsiteX11" fmla="*/ 0 w 1348211"/>
                <a:gd name="connsiteY11" fmla="*/ 639778 h 691080"/>
                <a:gd name="connsiteX12" fmla="*/ 51303 w 1348211"/>
                <a:gd name="connsiteY12" fmla="*/ 691081 h 691080"/>
                <a:gd name="connsiteX13" fmla="*/ 795951 w 1348211"/>
                <a:gd name="connsiteY13" fmla="*/ 691081 h 691080"/>
                <a:gd name="connsiteX14" fmla="*/ 847254 w 1348211"/>
                <a:gd name="connsiteY14" fmla="*/ 639778 h 69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211" h="69108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solidFill>
              <a:schemeClr val="accent3"/>
            </a:solidFill>
            <a:ln w="754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CD7CB72-5C6F-4722-8B05-BBF0C7313532}"/>
                </a:ext>
              </a:extLst>
            </p:cNvPr>
            <p:cNvSpPr/>
            <p:nvPr/>
          </p:nvSpPr>
          <p:spPr>
            <a:xfrm>
              <a:off x="4912106" y="5693966"/>
              <a:ext cx="485917" cy="753737"/>
            </a:xfrm>
            <a:custGeom>
              <a:avLst/>
              <a:gdLst>
                <a:gd name="connsiteX0" fmla="*/ 608091 w 753013"/>
                <a:gd name="connsiteY0" fmla="*/ 906552 h 1168047"/>
                <a:gd name="connsiteX1" fmla="*/ 607337 w 753013"/>
                <a:gd name="connsiteY1" fmla="*/ 640984 h 1168047"/>
                <a:gd name="connsiteX2" fmla="*/ 603564 w 753013"/>
                <a:gd name="connsiteY2" fmla="*/ 29875 h 1168047"/>
                <a:gd name="connsiteX3" fmla="*/ 632988 w 753013"/>
                <a:gd name="connsiteY3" fmla="*/ 451 h 1168047"/>
                <a:gd name="connsiteX4" fmla="*/ 715978 w 753013"/>
                <a:gd name="connsiteY4" fmla="*/ 451 h 1168047"/>
                <a:gd name="connsiteX5" fmla="*/ 752946 w 753013"/>
                <a:gd name="connsiteY5" fmla="*/ 38174 h 1168047"/>
                <a:gd name="connsiteX6" fmla="*/ 752192 w 753013"/>
                <a:gd name="connsiteY6" fmla="*/ 841669 h 1168047"/>
                <a:gd name="connsiteX7" fmla="*/ 752946 w 753013"/>
                <a:gd name="connsiteY7" fmla="*/ 1128362 h 1168047"/>
                <a:gd name="connsiteX8" fmla="*/ 718242 w 753013"/>
                <a:gd name="connsiteY8" fmla="*/ 1165330 h 1168047"/>
                <a:gd name="connsiteX9" fmla="*/ 596020 w 753013"/>
                <a:gd name="connsiteY9" fmla="*/ 1159295 h 1168047"/>
                <a:gd name="connsiteX10" fmla="*/ 535663 w 753013"/>
                <a:gd name="connsiteY10" fmla="*/ 1054426 h 1168047"/>
                <a:gd name="connsiteX11" fmla="*/ 162208 w 753013"/>
                <a:gd name="connsiteY11" fmla="*/ 278845 h 1168047"/>
                <a:gd name="connsiteX12" fmla="*/ 139574 w 753013"/>
                <a:gd name="connsiteY12" fmla="*/ 222261 h 1168047"/>
                <a:gd name="connsiteX13" fmla="*/ 148628 w 753013"/>
                <a:gd name="connsiteY13" fmla="*/ 622122 h 1168047"/>
                <a:gd name="connsiteX14" fmla="*/ 150136 w 753013"/>
                <a:gd name="connsiteY14" fmla="*/ 1135152 h 1168047"/>
                <a:gd name="connsiteX15" fmla="*/ 119958 w 753013"/>
                <a:gd name="connsiteY15" fmla="*/ 1164576 h 1168047"/>
                <a:gd name="connsiteX16" fmla="*/ 29423 w 753013"/>
                <a:gd name="connsiteY16" fmla="*/ 1164576 h 1168047"/>
                <a:gd name="connsiteX17" fmla="*/ 0 w 753013"/>
                <a:gd name="connsiteY17" fmla="*/ 1134398 h 1168047"/>
                <a:gd name="connsiteX18" fmla="*/ 0 w 753013"/>
                <a:gd name="connsiteY18" fmla="*/ 32893 h 1168047"/>
                <a:gd name="connsiteX19" fmla="*/ 30932 w 753013"/>
                <a:gd name="connsiteY19" fmla="*/ 451 h 1168047"/>
                <a:gd name="connsiteX20" fmla="*/ 151645 w 753013"/>
                <a:gd name="connsiteY20" fmla="*/ 451 h 1168047"/>
                <a:gd name="connsiteX21" fmla="*/ 184087 w 753013"/>
                <a:gd name="connsiteY21" fmla="*/ 19313 h 1168047"/>
                <a:gd name="connsiteX22" fmla="*/ 591493 w 753013"/>
                <a:gd name="connsiteY22" fmla="*/ 853740 h 1168047"/>
                <a:gd name="connsiteX23" fmla="*/ 613372 w 753013"/>
                <a:gd name="connsiteY23" fmla="*/ 908061 h 1168047"/>
                <a:gd name="connsiteX24" fmla="*/ 608091 w 753013"/>
                <a:gd name="connsiteY24" fmla="*/ 906552 h 116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3013" h="1168047">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grpFill/>
            <a:ln w="754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5B17BC9-8DE8-4A6F-981F-87E3D30B0804}"/>
                </a:ext>
              </a:extLst>
            </p:cNvPr>
            <p:cNvSpPr/>
            <p:nvPr/>
          </p:nvSpPr>
          <p:spPr>
            <a:xfrm>
              <a:off x="5779633" y="5691659"/>
              <a:ext cx="487684" cy="756747"/>
            </a:xfrm>
            <a:custGeom>
              <a:avLst/>
              <a:gdLst>
                <a:gd name="connsiteX0" fmla="*/ 613427 w 755751"/>
                <a:gd name="connsiteY0" fmla="*/ 916163 h 1172711"/>
                <a:gd name="connsiteX1" fmla="*/ 603619 w 755751"/>
                <a:gd name="connsiteY1" fmla="*/ 34205 h 1172711"/>
                <a:gd name="connsiteX2" fmla="*/ 633798 w 755751"/>
                <a:gd name="connsiteY2" fmla="*/ 4781 h 1172711"/>
                <a:gd name="connsiteX3" fmla="*/ 745457 w 755751"/>
                <a:gd name="connsiteY3" fmla="*/ 13080 h 1172711"/>
                <a:gd name="connsiteX4" fmla="*/ 751493 w 755751"/>
                <a:gd name="connsiteY4" fmla="*/ 118704 h 1172711"/>
                <a:gd name="connsiteX5" fmla="*/ 752247 w 755751"/>
                <a:gd name="connsiteY5" fmla="*/ 1128919 h 1172711"/>
                <a:gd name="connsiteX6" fmla="*/ 713770 w 755751"/>
                <a:gd name="connsiteY6" fmla="*/ 1169660 h 1172711"/>
                <a:gd name="connsiteX7" fmla="*/ 534209 w 755751"/>
                <a:gd name="connsiteY7" fmla="*/ 1061773 h 1172711"/>
                <a:gd name="connsiteX8" fmla="*/ 182633 w 755751"/>
                <a:gd name="connsiteY8" fmla="*/ 334478 h 1172711"/>
                <a:gd name="connsiteX9" fmla="*/ 138120 w 755751"/>
                <a:gd name="connsiteY9" fmla="*/ 237908 h 1172711"/>
                <a:gd name="connsiteX10" fmla="*/ 139629 w 755751"/>
                <a:gd name="connsiteY10" fmla="*/ 278648 h 1172711"/>
                <a:gd name="connsiteX11" fmla="*/ 148682 w 755751"/>
                <a:gd name="connsiteY11" fmla="*/ 1137973 h 1172711"/>
                <a:gd name="connsiteX12" fmla="*/ 116241 w 755751"/>
                <a:gd name="connsiteY12" fmla="*/ 1168906 h 1172711"/>
                <a:gd name="connsiteX13" fmla="*/ 33251 w 755751"/>
                <a:gd name="connsiteY13" fmla="*/ 1168906 h 1172711"/>
                <a:gd name="connsiteX14" fmla="*/ 55 w 755751"/>
                <a:gd name="connsiteY14" fmla="*/ 1134955 h 1172711"/>
                <a:gd name="connsiteX15" fmla="*/ 809 w 755751"/>
                <a:gd name="connsiteY15" fmla="*/ 633242 h 1172711"/>
                <a:gd name="connsiteX16" fmla="*/ 55 w 755751"/>
                <a:gd name="connsiteY16" fmla="*/ 44767 h 1172711"/>
                <a:gd name="connsiteX17" fmla="*/ 42304 w 755751"/>
                <a:gd name="connsiteY17" fmla="*/ 4781 h 1172711"/>
                <a:gd name="connsiteX18" fmla="*/ 49849 w 755751"/>
                <a:gd name="connsiteY18" fmla="*/ 4781 h 1172711"/>
                <a:gd name="connsiteX19" fmla="*/ 171316 w 755751"/>
                <a:gd name="connsiteY19" fmla="*/ 10817 h 1172711"/>
                <a:gd name="connsiteX20" fmla="*/ 229410 w 755751"/>
                <a:gd name="connsiteY20" fmla="*/ 113423 h 1172711"/>
                <a:gd name="connsiteX21" fmla="*/ 580232 w 755751"/>
                <a:gd name="connsiteY21" fmla="*/ 832419 h 1172711"/>
                <a:gd name="connsiteX22" fmla="*/ 613427 w 755751"/>
                <a:gd name="connsiteY22" fmla="*/ 916163 h 117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5751" h="1172711">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grpFill/>
            <a:ln w="754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CED99F3-F48F-4F0A-A158-E80042725BEC}"/>
                </a:ext>
              </a:extLst>
            </p:cNvPr>
            <p:cNvSpPr/>
            <p:nvPr/>
          </p:nvSpPr>
          <p:spPr>
            <a:xfrm>
              <a:off x="4384069" y="5689434"/>
              <a:ext cx="434768" cy="758447"/>
            </a:xfrm>
            <a:custGeom>
              <a:avLst/>
              <a:gdLst>
                <a:gd name="connsiteX0" fmla="*/ 176411 w 434768"/>
                <a:gd name="connsiteY0" fmla="*/ 88440 h 758447"/>
                <a:gd name="connsiteX1" fmla="*/ 122005 w 434768"/>
                <a:gd name="connsiteY1" fmla="*/ 91970 h 758447"/>
                <a:gd name="connsiteX2" fmla="*/ 104966 w 434768"/>
                <a:gd name="connsiteY2" fmla="*/ 112417 h 758447"/>
                <a:gd name="connsiteX3" fmla="*/ 105453 w 434768"/>
                <a:gd name="connsiteY3" fmla="*/ 221471 h 758447"/>
                <a:gd name="connsiteX4" fmla="*/ 104479 w 434768"/>
                <a:gd name="connsiteY4" fmla="*/ 333933 h 758447"/>
                <a:gd name="connsiteX5" fmla="*/ 123953 w 434768"/>
                <a:gd name="connsiteY5" fmla="*/ 352920 h 758447"/>
                <a:gd name="connsiteX6" fmla="*/ 179941 w 434768"/>
                <a:gd name="connsiteY6" fmla="*/ 352434 h 758447"/>
                <a:gd name="connsiteX7" fmla="*/ 312363 w 434768"/>
                <a:gd name="connsiteY7" fmla="*/ 226340 h 758447"/>
                <a:gd name="connsiteX8" fmla="*/ 230086 w 434768"/>
                <a:gd name="connsiteY8" fmla="*/ 95865 h 758447"/>
                <a:gd name="connsiteX9" fmla="*/ 176411 w 434768"/>
                <a:gd name="connsiteY9" fmla="*/ 88440 h 758447"/>
                <a:gd name="connsiteX10" fmla="*/ 149757 w 434768"/>
                <a:gd name="connsiteY10" fmla="*/ 137 h 758447"/>
                <a:gd name="connsiteX11" fmla="*/ 262218 w 434768"/>
                <a:gd name="connsiteY11" fmla="*/ 9692 h 758447"/>
                <a:gd name="connsiteX12" fmla="*/ 412167 w 434768"/>
                <a:gd name="connsiteY12" fmla="*/ 233155 h 758447"/>
                <a:gd name="connsiteX13" fmla="*/ 295811 w 434768"/>
                <a:gd name="connsiteY13" fmla="*/ 398196 h 758447"/>
                <a:gd name="connsiteX14" fmla="*/ 385878 w 434768"/>
                <a:gd name="connsiteY14" fmla="*/ 540843 h 758447"/>
                <a:gd name="connsiteX15" fmla="*/ 433102 w 434768"/>
                <a:gd name="connsiteY15" fmla="*/ 741424 h 758447"/>
                <a:gd name="connsiteX16" fmla="*/ 421418 w 434768"/>
                <a:gd name="connsiteY16" fmla="*/ 756029 h 758447"/>
                <a:gd name="connsiteX17" fmla="*/ 358128 w 434768"/>
                <a:gd name="connsiteY17" fmla="*/ 756516 h 758447"/>
                <a:gd name="connsiteX18" fmla="*/ 322101 w 434768"/>
                <a:gd name="connsiteY18" fmla="*/ 728766 h 758447"/>
                <a:gd name="connsiteX19" fmla="*/ 283153 w 434768"/>
                <a:gd name="connsiteY19" fmla="*/ 548632 h 758447"/>
                <a:gd name="connsiteX20" fmla="*/ 262706 w 434768"/>
                <a:gd name="connsiteY20" fmla="*/ 491671 h 758447"/>
                <a:gd name="connsiteX21" fmla="*/ 178481 w 434768"/>
                <a:gd name="connsiteY21" fmla="*/ 439578 h 758447"/>
                <a:gd name="connsiteX22" fmla="*/ 109835 w 434768"/>
                <a:gd name="connsiteY22" fmla="*/ 442986 h 758447"/>
                <a:gd name="connsiteX23" fmla="*/ 104967 w 434768"/>
                <a:gd name="connsiteY23" fmla="*/ 510171 h 758447"/>
                <a:gd name="connsiteX24" fmla="*/ 104967 w 434768"/>
                <a:gd name="connsiteY24" fmla="*/ 731687 h 758447"/>
                <a:gd name="connsiteX25" fmla="*/ 81598 w 434768"/>
                <a:gd name="connsiteY25" fmla="*/ 756516 h 758447"/>
                <a:gd name="connsiteX26" fmla="*/ 9058 w 434768"/>
                <a:gd name="connsiteY26" fmla="*/ 752135 h 758447"/>
                <a:gd name="connsiteX27" fmla="*/ 3702 w 434768"/>
                <a:gd name="connsiteY27" fmla="*/ 677647 h 758447"/>
                <a:gd name="connsiteX28" fmla="*/ 3216 w 434768"/>
                <a:gd name="connsiteY28" fmla="*/ 50100 h 758447"/>
                <a:gd name="connsiteX29" fmla="*/ 37295 w 434768"/>
                <a:gd name="connsiteY29" fmla="*/ 10666 h 758447"/>
                <a:gd name="connsiteX30" fmla="*/ 149757 w 434768"/>
                <a:gd name="connsiteY30" fmla="*/ 137 h 7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4768" h="758447">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grpFill/>
            <a:ln w="7545"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C5395073-4096-4EF7-B796-D50A48BAD7CE}"/>
                </a:ext>
              </a:extLst>
            </p:cNvPr>
            <p:cNvSpPr/>
            <p:nvPr/>
          </p:nvSpPr>
          <p:spPr>
            <a:xfrm>
              <a:off x="3756816" y="5694161"/>
              <a:ext cx="535240" cy="751342"/>
            </a:xfrm>
            <a:custGeom>
              <a:avLst/>
              <a:gdLst>
                <a:gd name="connsiteX0" fmla="*/ 265333 w 535240"/>
                <a:gd name="connsiteY0" fmla="*/ 104768 h 751342"/>
                <a:gd name="connsiteX1" fmla="*/ 183055 w 535240"/>
                <a:gd name="connsiteY1" fmla="*/ 429009 h 751342"/>
                <a:gd name="connsiteX2" fmla="*/ 195713 w 535240"/>
                <a:gd name="connsiteY2" fmla="*/ 444102 h 751342"/>
                <a:gd name="connsiteX3" fmla="*/ 331544 w 535240"/>
                <a:gd name="connsiteY3" fmla="*/ 444102 h 751342"/>
                <a:gd name="connsiteX4" fmla="*/ 347610 w 535240"/>
                <a:gd name="connsiteY4" fmla="*/ 424141 h 751342"/>
                <a:gd name="connsiteX5" fmla="*/ 265333 w 535240"/>
                <a:gd name="connsiteY5" fmla="*/ 104768 h 751342"/>
                <a:gd name="connsiteX6" fmla="*/ 227845 w 535240"/>
                <a:gd name="connsiteY6" fmla="*/ 97 h 751342"/>
                <a:gd name="connsiteX7" fmla="*/ 313043 w 535240"/>
                <a:gd name="connsiteY7" fmla="*/ 97 h 751342"/>
                <a:gd name="connsiteX8" fmla="*/ 336899 w 535240"/>
                <a:gd name="connsiteY8" fmla="*/ 17137 h 751342"/>
                <a:gd name="connsiteX9" fmla="*/ 533585 w 535240"/>
                <a:gd name="connsiteY9" fmla="*/ 732803 h 751342"/>
                <a:gd name="connsiteX10" fmla="*/ 520440 w 535240"/>
                <a:gd name="connsiteY10" fmla="*/ 750816 h 751342"/>
                <a:gd name="connsiteX11" fmla="*/ 488795 w 535240"/>
                <a:gd name="connsiteY11" fmla="*/ 750816 h 751342"/>
                <a:gd name="connsiteX12" fmla="*/ 414307 w 535240"/>
                <a:gd name="connsiteY12" fmla="*/ 692882 h 751342"/>
                <a:gd name="connsiteX13" fmla="*/ 375360 w 535240"/>
                <a:gd name="connsiteY13" fmla="*/ 550235 h 751342"/>
                <a:gd name="connsiteX14" fmla="*/ 348583 w 535240"/>
                <a:gd name="connsiteY14" fmla="*/ 530274 h 751342"/>
                <a:gd name="connsiteX15" fmla="*/ 183055 w 535240"/>
                <a:gd name="connsiteY15" fmla="*/ 530274 h 751342"/>
                <a:gd name="connsiteX16" fmla="*/ 157252 w 535240"/>
                <a:gd name="connsiteY16" fmla="*/ 550722 h 751342"/>
                <a:gd name="connsiteX17" fmla="*/ 109541 w 535240"/>
                <a:gd name="connsiteY17" fmla="*/ 733777 h 751342"/>
                <a:gd name="connsiteX18" fmla="*/ 86659 w 535240"/>
                <a:gd name="connsiteY18" fmla="*/ 751303 h 751342"/>
                <a:gd name="connsiteX19" fmla="*/ 0 w 535240"/>
                <a:gd name="connsiteY19" fmla="*/ 751303 h 751342"/>
                <a:gd name="connsiteX20" fmla="*/ 65238 w 535240"/>
                <a:gd name="connsiteY20" fmla="*/ 512748 h 751342"/>
                <a:gd name="connsiteX21" fmla="*/ 200094 w 535240"/>
                <a:gd name="connsiteY21" fmla="*/ 21518 h 751342"/>
                <a:gd name="connsiteX22" fmla="*/ 227845 w 535240"/>
                <a:gd name="connsiteY22" fmla="*/ 97 h 7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240" h="751342">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grpFill/>
            <a:ln w="7545"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9E1E01E-7A1E-43FF-84A2-4DC69431BE0B}"/>
                </a:ext>
              </a:extLst>
            </p:cNvPr>
            <p:cNvSpPr/>
            <p:nvPr/>
          </p:nvSpPr>
          <p:spPr>
            <a:xfrm>
              <a:off x="3333258" y="5694258"/>
              <a:ext cx="367661" cy="751692"/>
            </a:xfrm>
            <a:custGeom>
              <a:avLst/>
              <a:gdLst>
                <a:gd name="connsiteX0" fmla="*/ 754 w 569754"/>
                <a:gd name="connsiteY0" fmla="*/ 582440 h 1164878"/>
                <a:gd name="connsiteX1" fmla="*/ 0 w 569754"/>
                <a:gd name="connsiteY1" fmla="*/ 35459 h 1164878"/>
                <a:gd name="connsiteX2" fmla="*/ 35459 w 569754"/>
                <a:gd name="connsiteY2" fmla="*/ 0 h 1164878"/>
                <a:gd name="connsiteX3" fmla="*/ 510766 w 569754"/>
                <a:gd name="connsiteY3" fmla="*/ 0 h 1164878"/>
                <a:gd name="connsiteX4" fmla="*/ 546225 w 569754"/>
                <a:gd name="connsiteY4" fmla="*/ 35459 h 1164878"/>
                <a:gd name="connsiteX5" fmla="*/ 546225 w 569754"/>
                <a:gd name="connsiteY5" fmla="*/ 110905 h 1164878"/>
                <a:gd name="connsiteX6" fmla="*/ 507748 w 569754"/>
                <a:gd name="connsiteY6" fmla="*/ 147119 h 1164878"/>
                <a:gd name="connsiteX7" fmla="*/ 190877 w 569754"/>
                <a:gd name="connsiteY7" fmla="*/ 146364 h 1164878"/>
                <a:gd name="connsiteX8" fmla="*/ 158436 w 569754"/>
                <a:gd name="connsiteY8" fmla="*/ 177297 h 1164878"/>
                <a:gd name="connsiteX9" fmla="*/ 158436 w 569754"/>
                <a:gd name="connsiteY9" fmla="*/ 456446 h 1164878"/>
                <a:gd name="connsiteX10" fmla="*/ 188614 w 569754"/>
                <a:gd name="connsiteY10" fmla="*/ 485115 h 1164878"/>
                <a:gd name="connsiteX11" fmla="*/ 490396 w 569754"/>
                <a:gd name="connsiteY11" fmla="*/ 484360 h 1164878"/>
                <a:gd name="connsiteX12" fmla="*/ 524347 w 569754"/>
                <a:gd name="connsiteY12" fmla="*/ 517556 h 1164878"/>
                <a:gd name="connsiteX13" fmla="*/ 524347 w 569754"/>
                <a:gd name="connsiteY13" fmla="*/ 596774 h 1164878"/>
                <a:gd name="connsiteX14" fmla="*/ 491150 w 569754"/>
                <a:gd name="connsiteY14" fmla="*/ 630725 h 1164878"/>
                <a:gd name="connsiteX15" fmla="*/ 193140 w 569754"/>
                <a:gd name="connsiteY15" fmla="*/ 629216 h 1164878"/>
                <a:gd name="connsiteX16" fmla="*/ 158436 w 569754"/>
                <a:gd name="connsiteY16" fmla="*/ 665430 h 1164878"/>
                <a:gd name="connsiteX17" fmla="*/ 158436 w 569754"/>
                <a:gd name="connsiteY17" fmla="*/ 982301 h 1164878"/>
                <a:gd name="connsiteX18" fmla="*/ 191631 w 569754"/>
                <a:gd name="connsiteY18" fmla="*/ 1016252 h 1164878"/>
                <a:gd name="connsiteX19" fmla="*/ 534909 w 569754"/>
                <a:gd name="connsiteY19" fmla="*/ 1014743 h 1164878"/>
                <a:gd name="connsiteX20" fmla="*/ 569614 w 569754"/>
                <a:gd name="connsiteY20" fmla="*/ 1047938 h 1164878"/>
                <a:gd name="connsiteX21" fmla="*/ 569614 w 569754"/>
                <a:gd name="connsiteY21" fmla="*/ 1138473 h 1164878"/>
                <a:gd name="connsiteX22" fmla="*/ 544716 w 569754"/>
                <a:gd name="connsiteY22" fmla="*/ 1164879 h 1164878"/>
                <a:gd name="connsiteX23" fmla="*/ 24142 w 569754"/>
                <a:gd name="connsiteY23" fmla="*/ 1164879 h 1164878"/>
                <a:gd name="connsiteX24" fmla="*/ 754 w 569754"/>
                <a:gd name="connsiteY24" fmla="*/ 1129420 h 1164878"/>
                <a:gd name="connsiteX25" fmla="*/ 754 w 569754"/>
                <a:gd name="connsiteY25" fmla="*/ 582440 h 11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754" h="1164878">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grpFill/>
            <a:ln w="754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07F9F48-4E12-4E50-B898-676145E935DA}"/>
                </a:ext>
              </a:extLst>
            </p:cNvPr>
            <p:cNvSpPr/>
            <p:nvPr/>
          </p:nvSpPr>
          <p:spPr>
            <a:xfrm>
              <a:off x="5537705" y="5693978"/>
              <a:ext cx="103251" cy="751790"/>
            </a:xfrm>
            <a:custGeom>
              <a:avLst/>
              <a:gdLst>
                <a:gd name="connsiteX0" fmla="*/ 755 w 160005"/>
                <a:gd name="connsiteY0" fmla="*/ 579855 h 1165029"/>
                <a:gd name="connsiteX1" fmla="*/ 0 w 160005"/>
                <a:gd name="connsiteY1" fmla="*/ 36647 h 1165029"/>
                <a:gd name="connsiteX2" fmla="*/ 34706 w 160005"/>
                <a:gd name="connsiteY2" fmla="*/ 433 h 1165029"/>
                <a:gd name="connsiteX3" fmla="*/ 125240 w 160005"/>
                <a:gd name="connsiteY3" fmla="*/ 433 h 1165029"/>
                <a:gd name="connsiteX4" fmla="*/ 159945 w 160005"/>
                <a:gd name="connsiteY4" fmla="*/ 36647 h 1165029"/>
                <a:gd name="connsiteX5" fmla="*/ 159191 w 160005"/>
                <a:gd name="connsiteY5" fmla="*/ 387469 h 1165029"/>
                <a:gd name="connsiteX6" fmla="*/ 159945 w 160005"/>
                <a:gd name="connsiteY6" fmla="*/ 1126835 h 1165029"/>
                <a:gd name="connsiteX7" fmla="*/ 122977 w 160005"/>
                <a:gd name="connsiteY7" fmla="*/ 1164558 h 1165029"/>
                <a:gd name="connsiteX8" fmla="*/ 36214 w 160005"/>
                <a:gd name="connsiteY8" fmla="*/ 1164558 h 1165029"/>
                <a:gd name="connsiteX9" fmla="*/ 0 w 160005"/>
                <a:gd name="connsiteY9" fmla="*/ 1126081 h 1165029"/>
                <a:gd name="connsiteX10" fmla="*/ 755 w 160005"/>
                <a:gd name="connsiteY10" fmla="*/ 579855 h 11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05" h="1165029">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grpFill/>
            <a:ln w="754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E01263E-3E0F-477F-A22F-0F063E2BFCAD}"/>
                </a:ext>
              </a:extLst>
            </p:cNvPr>
            <p:cNvSpPr/>
            <p:nvPr/>
          </p:nvSpPr>
          <p:spPr>
            <a:xfrm>
              <a:off x="2032763" y="5451515"/>
              <a:ext cx="211779" cy="211779"/>
            </a:xfrm>
            <a:custGeom>
              <a:avLst/>
              <a:gdLst>
                <a:gd name="connsiteX0" fmla="*/ 306309 w 328188"/>
                <a:gd name="connsiteY0" fmla="*/ 0 h 328188"/>
                <a:gd name="connsiteX1" fmla="*/ 21879 w 328188"/>
                <a:gd name="connsiteY1" fmla="*/ 0 h 328188"/>
                <a:gd name="connsiteX2" fmla="*/ 0 w 328188"/>
                <a:gd name="connsiteY2" fmla="*/ 21879 h 328188"/>
                <a:gd name="connsiteX3" fmla="*/ 0 w 328188"/>
                <a:gd name="connsiteY3" fmla="*/ 306309 h 328188"/>
                <a:gd name="connsiteX4" fmla="*/ 21879 w 328188"/>
                <a:gd name="connsiteY4" fmla="*/ 328188 h 328188"/>
                <a:gd name="connsiteX5" fmla="*/ 306309 w 328188"/>
                <a:gd name="connsiteY5" fmla="*/ 328188 h 328188"/>
                <a:gd name="connsiteX6" fmla="*/ 328188 w 328188"/>
                <a:gd name="connsiteY6" fmla="*/ 306309 h 328188"/>
                <a:gd name="connsiteX7" fmla="*/ 328188 w 328188"/>
                <a:gd name="connsiteY7" fmla="*/ 21879 h 328188"/>
                <a:gd name="connsiteX8" fmla="*/ 306309 w 328188"/>
                <a:gd name="connsiteY8" fmla="*/ 0 h 328188"/>
                <a:gd name="connsiteX9" fmla="*/ 132030 w 328188"/>
                <a:gd name="connsiteY9" fmla="*/ 114677 h 328188"/>
                <a:gd name="connsiteX10" fmla="*/ 116941 w 328188"/>
                <a:gd name="connsiteY10" fmla="*/ 129766 h 328188"/>
                <a:gd name="connsiteX11" fmla="*/ 56584 w 328188"/>
                <a:gd name="connsiteY11" fmla="*/ 129766 h 328188"/>
                <a:gd name="connsiteX12" fmla="*/ 41495 w 328188"/>
                <a:gd name="connsiteY12" fmla="*/ 114677 h 328188"/>
                <a:gd name="connsiteX13" fmla="*/ 41495 w 328188"/>
                <a:gd name="connsiteY13" fmla="*/ 61865 h 328188"/>
                <a:gd name="connsiteX14" fmla="*/ 56584 w 328188"/>
                <a:gd name="connsiteY14" fmla="*/ 46776 h 328188"/>
                <a:gd name="connsiteX15" fmla="*/ 116941 w 328188"/>
                <a:gd name="connsiteY15" fmla="*/ 46776 h 328188"/>
                <a:gd name="connsiteX16" fmla="*/ 132030 w 328188"/>
                <a:gd name="connsiteY16" fmla="*/ 61865 h 328188"/>
                <a:gd name="connsiteX17" fmla="*/ 132030 w 328188"/>
                <a:gd name="connsiteY17" fmla="*/ 114677 h 328188"/>
                <a:gd name="connsiteX18" fmla="*/ 298764 w 328188"/>
                <a:gd name="connsiteY18" fmla="*/ 114677 h 328188"/>
                <a:gd name="connsiteX19" fmla="*/ 283675 w 328188"/>
                <a:gd name="connsiteY19" fmla="*/ 129766 h 328188"/>
                <a:gd name="connsiteX20" fmla="*/ 223319 w 328188"/>
                <a:gd name="connsiteY20" fmla="*/ 129766 h 328188"/>
                <a:gd name="connsiteX21" fmla="*/ 208230 w 328188"/>
                <a:gd name="connsiteY21" fmla="*/ 114677 h 328188"/>
                <a:gd name="connsiteX22" fmla="*/ 208230 w 328188"/>
                <a:gd name="connsiteY22" fmla="*/ 61865 h 328188"/>
                <a:gd name="connsiteX23" fmla="*/ 223319 w 328188"/>
                <a:gd name="connsiteY23" fmla="*/ 46776 h 328188"/>
                <a:gd name="connsiteX24" fmla="*/ 283675 w 328188"/>
                <a:gd name="connsiteY24" fmla="*/ 46776 h 328188"/>
                <a:gd name="connsiteX25" fmla="*/ 298764 w 328188"/>
                <a:gd name="connsiteY25" fmla="*/ 61865 h 328188"/>
                <a:gd name="connsiteX26" fmla="*/ 298764 w 328188"/>
                <a:gd name="connsiteY26" fmla="*/ 114677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188" h="328188">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chemeClr val="accent3">
                <a:lumMod val="50000"/>
              </a:schemeClr>
            </a:solidFill>
            <a:ln w="754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F3AA911-4F52-46D8-A7C0-2721C3CEA449}"/>
                </a:ext>
              </a:extLst>
            </p:cNvPr>
            <p:cNvSpPr/>
            <p:nvPr/>
          </p:nvSpPr>
          <p:spPr>
            <a:xfrm>
              <a:off x="7965616" y="5924050"/>
              <a:ext cx="312069" cy="312086"/>
            </a:xfrm>
            <a:custGeom>
              <a:avLst/>
              <a:gdLst>
                <a:gd name="connsiteX0" fmla="*/ 483606 w 483605"/>
                <a:gd name="connsiteY0" fmla="*/ 451164 h 483632"/>
                <a:gd name="connsiteX1" fmla="*/ 483606 w 483605"/>
                <a:gd name="connsiteY1" fmla="*/ 32441 h 483632"/>
                <a:gd name="connsiteX2" fmla="*/ 451164 w 483605"/>
                <a:gd name="connsiteY2" fmla="*/ 0 h 483632"/>
                <a:gd name="connsiteX3" fmla="*/ 32441 w 483605"/>
                <a:gd name="connsiteY3" fmla="*/ 0 h 483632"/>
                <a:gd name="connsiteX4" fmla="*/ 0 w 483605"/>
                <a:gd name="connsiteY4" fmla="*/ 32441 h 483632"/>
                <a:gd name="connsiteX5" fmla="*/ 0 w 483605"/>
                <a:gd name="connsiteY5" fmla="*/ 451164 h 483632"/>
                <a:gd name="connsiteX6" fmla="*/ 32441 w 483605"/>
                <a:gd name="connsiteY6" fmla="*/ 483606 h 483632"/>
                <a:gd name="connsiteX7" fmla="*/ 451164 w 483605"/>
                <a:gd name="connsiteY7" fmla="*/ 483606 h 483632"/>
                <a:gd name="connsiteX8" fmla="*/ 483606 w 483605"/>
                <a:gd name="connsiteY8" fmla="*/ 451164 h 483632"/>
                <a:gd name="connsiteX9" fmla="*/ 314608 w 483605"/>
                <a:gd name="connsiteY9" fmla="*/ 194649 h 483632"/>
                <a:gd name="connsiteX10" fmla="*/ 292728 w 483605"/>
                <a:gd name="connsiteY10" fmla="*/ 172770 h 483632"/>
                <a:gd name="connsiteX11" fmla="*/ 292728 w 483605"/>
                <a:gd name="connsiteY11" fmla="*/ 83744 h 483632"/>
                <a:gd name="connsiteX12" fmla="*/ 314608 w 483605"/>
                <a:gd name="connsiteY12" fmla="*/ 61865 h 483632"/>
                <a:gd name="connsiteX13" fmla="*/ 392317 w 483605"/>
                <a:gd name="connsiteY13" fmla="*/ 61865 h 483632"/>
                <a:gd name="connsiteX14" fmla="*/ 414196 w 483605"/>
                <a:gd name="connsiteY14" fmla="*/ 83744 h 483632"/>
                <a:gd name="connsiteX15" fmla="*/ 414196 w 483605"/>
                <a:gd name="connsiteY15" fmla="*/ 172770 h 483632"/>
                <a:gd name="connsiteX16" fmla="*/ 392317 w 483605"/>
                <a:gd name="connsiteY16" fmla="*/ 194649 h 483632"/>
                <a:gd name="connsiteX17" fmla="*/ 314608 w 483605"/>
                <a:gd name="connsiteY17" fmla="*/ 194649 h 483632"/>
                <a:gd name="connsiteX18" fmla="*/ 314608 w 483605"/>
                <a:gd name="connsiteY18" fmla="*/ 440602 h 483632"/>
                <a:gd name="connsiteX19" fmla="*/ 292728 w 483605"/>
                <a:gd name="connsiteY19" fmla="*/ 418723 h 483632"/>
                <a:gd name="connsiteX20" fmla="*/ 292728 w 483605"/>
                <a:gd name="connsiteY20" fmla="*/ 329697 h 483632"/>
                <a:gd name="connsiteX21" fmla="*/ 314608 w 483605"/>
                <a:gd name="connsiteY21" fmla="*/ 307818 h 483632"/>
                <a:gd name="connsiteX22" fmla="*/ 392317 w 483605"/>
                <a:gd name="connsiteY22" fmla="*/ 307818 h 483632"/>
                <a:gd name="connsiteX23" fmla="*/ 414196 w 483605"/>
                <a:gd name="connsiteY23" fmla="*/ 329697 h 483632"/>
                <a:gd name="connsiteX24" fmla="*/ 414196 w 483605"/>
                <a:gd name="connsiteY24" fmla="*/ 418723 h 483632"/>
                <a:gd name="connsiteX25" fmla="*/ 392317 w 483605"/>
                <a:gd name="connsiteY25" fmla="*/ 440602 h 483632"/>
                <a:gd name="connsiteX26" fmla="*/ 314608 w 483605"/>
                <a:gd name="connsiteY26" fmla="*/ 440602 h 4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05" h="483632">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chemeClr val="accent3">
                <a:lumMod val="50000"/>
              </a:schemeClr>
            </a:solidFill>
            <a:ln w="754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9690716-9C05-48B4-9278-48B7AF1C02AE}"/>
                </a:ext>
              </a:extLst>
            </p:cNvPr>
            <p:cNvSpPr/>
            <p:nvPr/>
          </p:nvSpPr>
          <p:spPr>
            <a:xfrm>
              <a:off x="6368011" y="5686397"/>
              <a:ext cx="1080572" cy="766589"/>
            </a:xfrm>
            <a:custGeom>
              <a:avLst/>
              <a:gdLst>
                <a:gd name="connsiteX0" fmla="*/ 1673780 w 1674534"/>
                <a:gd name="connsiteY0" fmla="*/ 507103 h 1187963"/>
                <a:gd name="connsiteX1" fmla="*/ 491549 w 1674534"/>
                <a:gd name="connsiteY1" fmla="*/ 498050 h 1187963"/>
                <a:gd name="connsiteX2" fmla="*/ 468915 w 1674534"/>
                <a:gd name="connsiteY2" fmla="*/ 517666 h 1187963"/>
                <a:gd name="connsiteX3" fmla="*/ 473442 w 1674534"/>
                <a:gd name="connsiteY3" fmla="*/ 667802 h 1187963"/>
                <a:gd name="connsiteX4" fmla="*/ 502112 w 1674534"/>
                <a:gd name="connsiteY4" fmla="*/ 691191 h 1187963"/>
                <a:gd name="connsiteX5" fmla="*/ 622824 w 1674534"/>
                <a:gd name="connsiteY5" fmla="*/ 690436 h 1187963"/>
                <a:gd name="connsiteX6" fmla="*/ 656020 w 1674534"/>
                <a:gd name="connsiteY6" fmla="*/ 720614 h 1187963"/>
                <a:gd name="connsiteX7" fmla="*/ 656020 w 1674534"/>
                <a:gd name="connsiteY7" fmla="*/ 992218 h 1187963"/>
                <a:gd name="connsiteX8" fmla="*/ 625087 w 1674534"/>
                <a:gd name="connsiteY8" fmla="*/ 1030696 h 1187963"/>
                <a:gd name="connsiteX9" fmla="*/ 203346 w 1674534"/>
                <a:gd name="connsiteY9" fmla="*/ 811904 h 1187963"/>
                <a:gd name="connsiteX10" fmla="*/ 197311 w 1674534"/>
                <a:gd name="connsiteY10" fmla="*/ 400725 h 1187963"/>
                <a:gd name="connsiteX11" fmla="*/ 480986 w 1674534"/>
                <a:gd name="connsiteY11" fmla="*/ 154018 h 1187963"/>
                <a:gd name="connsiteX12" fmla="*/ 745046 w 1674534"/>
                <a:gd name="connsiteY12" fmla="*/ 192495 h 1187963"/>
                <a:gd name="connsiteX13" fmla="*/ 775978 w 1674534"/>
                <a:gd name="connsiteY13" fmla="*/ 75555 h 1187963"/>
                <a:gd name="connsiteX14" fmla="*/ 752590 w 1674534"/>
                <a:gd name="connsiteY14" fmla="*/ 34815 h 1187963"/>
                <a:gd name="connsiteX15" fmla="*/ 594909 w 1674534"/>
                <a:gd name="connsiteY15" fmla="*/ 2373 h 1187963"/>
                <a:gd name="connsiteX16" fmla="*/ 46420 w 1674534"/>
                <a:gd name="connsiteY16" fmla="*/ 339614 h 1187963"/>
                <a:gd name="connsiteX17" fmla="*/ 53965 w 1674534"/>
                <a:gd name="connsiteY17" fmla="*/ 892630 h 1187963"/>
                <a:gd name="connsiteX18" fmla="*/ 344430 w 1674534"/>
                <a:gd name="connsiteY18" fmla="*/ 1164989 h 1187963"/>
                <a:gd name="connsiteX19" fmla="*/ 788049 w 1674534"/>
                <a:gd name="connsiteY19" fmla="*/ 1137828 h 1187963"/>
                <a:gd name="connsiteX20" fmla="*/ 810683 w 1674534"/>
                <a:gd name="connsiteY20" fmla="*/ 1097088 h 1187963"/>
                <a:gd name="connsiteX21" fmla="*/ 809929 w 1674534"/>
                <a:gd name="connsiteY21" fmla="*/ 685909 h 1187963"/>
                <a:gd name="connsiteX22" fmla="*/ 841617 w 1674534"/>
                <a:gd name="connsiteY22" fmla="*/ 654977 h 1187963"/>
                <a:gd name="connsiteX23" fmla="*/ 1674535 w 1674534"/>
                <a:gd name="connsiteY23" fmla="*/ 661767 h 1187963"/>
                <a:gd name="connsiteX24" fmla="*/ 1674535 w 1674534"/>
                <a:gd name="connsiteY24" fmla="*/ 507103 h 11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534" h="1187963">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grpFill/>
            <a:ln w="754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8C5DAA6-31CB-48FF-841A-A1B9E09AAE54}"/>
                </a:ext>
              </a:extLst>
            </p:cNvPr>
            <p:cNvSpPr/>
            <p:nvPr/>
          </p:nvSpPr>
          <p:spPr>
            <a:xfrm>
              <a:off x="1674291" y="6016064"/>
              <a:ext cx="505986" cy="502125"/>
            </a:xfrm>
            <a:custGeom>
              <a:avLst/>
              <a:gdLst>
                <a:gd name="connsiteX0" fmla="*/ 436854 w 505986"/>
                <a:gd name="connsiteY0" fmla="*/ 0 h 502125"/>
                <a:gd name="connsiteX1" fmla="*/ 505986 w 505986"/>
                <a:gd name="connsiteY1" fmla="*/ 0 h 502125"/>
                <a:gd name="connsiteX2" fmla="*/ 500144 w 505986"/>
                <a:gd name="connsiteY2" fmla="*/ 369517 h 502125"/>
                <a:gd name="connsiteX3" fmla="*/ 375025 w 505986"/>
                <a:gd name="connsiteY3" fmla="*/ 498531 h 502125"/>
                <a:gd name="connsiteX4" fmla="*/ 13966 w 505986"/>
                <a:gd name="connsiteY4" fmla="*/ 502122 h 502125"/>
                <a:gd name="connsiteX5" fmla="*/ 0 w 505986"/>
                <a:gd name="connsiteY5" fmla="*/ 502077 h 502125"/>
                <a:gd name="connsiteX6" fmla="*/ 0 w 505986"/>
                <a:gd name="connsiteY6" fmla="*/ 432700 h 502125"/>
                <a:gd name="connsiteX7" fmla="*/ 42020 w 505986"/>
                <a:gd name="connsiteY7" fmla="*/ 432503 h 502125"/>
                <a:gd name="connsiteX8" fmla="*/ 359932 w 505986"/>
                <a:gd name="connsiteY8" fmla="*/ 430860 h 502125"/>
                <a:gd name="connsiteX9" fmla="*/ 429551 w 505986"/>
                <a:gd name="connsiteY9" fmla="*/ 362701 h 502125"/>
                <a:gd name="connsiteX10" fmla="*/ 436854 w 505986"/>
                <a:gd name="connsiteY10" fmla="*/ 0 h 5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6" h="502125">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grpFill/>
            <a:ln w="7545" cap="flat">
              <a:noFill/>
              <a:prstDash val="solid"/>
              <a:miter/>
            </a:ln>
          </p:spPr>
          <p:txBody>
            <a:bodyPr wrap="square" rtlCol="0" anchor="ctr">
              <a:noAutofit/>
            </a:bodyPr>
            <a:lstStyle/>
            <a:p>
              <a:endParaRPr lang="en-US" dirty="0"/>
            </a:p>
          </p:txBody>
        </p:sp>
      </p:grpSp>
      <p:sp>
        <p:nvSpPr>
          <p:cNvPr id="52" name="TextBox 51">
            <a:extLst>
              <a:ext uri="{FF2B5EF4-FFF2-40B4-BE49-F238E27FC236}">
                <a16:creationId xmlns:a16="http://schemas.microsoft.com/office/drawing/2014/main" id="{A146819E-7F06-4A79-BC76-D67C4E2D8516}"/>
              </a:ext>
            </a:extLst>
          </p:cNvPr>
          <p:cNvSpPr txBox="1"/>
          <p:nvPr/>
        </p:nvSpPr>
        <p:spPr>
          <a:xfrm>
            <a:off x="1319349" y="1201782"/>
            <a:ext cx="8856618" cy="523220"/>
          </a:xfrm>
          <a:prstGeom prst="rect">
            <a:avLst/>
          </a:prstGeom>
          <a:noFill/>
        </p:spPr>
        <p:txBody>
          <a:bodyPr wrap="square" rtlCol="0">
            <a:spAutoFit/>
          </a:bodyPr>
          <a:lstStyle/>
          <a:p>
            <a:pPr algn="just" rtl="1"/>
            <a:r>
              <a:rPr lang="ar-DZ" sz="2800" b="1" dirty="0">
                <a:latin typeface="Traditional Arabic" pitchFamily="18" charset="-78"/>
                <a:cs typeface="Traditional Arabic" pitchFamily="18" charset="-78"/>
              </a:rPr>
              <a:t>أولا:</a:t>
            </a:r>
            <a:r>
              <a:rPr lang="ar-DZ" sz="2800" dirty="0">
                <a:latin typeface="Traditional Arabic" pitchFamily="18" charset="-78"/>
                <a:cs typeface="Traditional Arabic" pitchFamily="18" charset="-78"/>
              </a:rPr>
              <a:t>إنشاء وتطبيق نظام ضمان الجودة مع مؤشرات القياس لتطوير البرامج في الكليات والمعهد؛</a:t>
            </a:r>
            <a:endParaRPr lang="en-US" altLang="ko-KR" sz="2800" dirty="0">
              <a:solidFill>
                <a:schemeClr val="tx1">
                  <a:lumMod val="75000"/>
                  <a:lumOff val="25000"/>
                </a:schemeClr>
              </a:solidFill>
              <a:latin typeface="Traditional Arabic" pitchFamily="18" charset="-78"/>
              <a:cs typeface="Traditional Arabic" pitchFamily="18" charset="-78"/>
            </a:endParaRPr>
          </a:p>
        </p:txBody>
      </p:sp>
      <p:sp>
        <p:nvSpPr>
          <p:cNvPr id="69" name="TextBox 68">
            <a:extLst>
              <a:ext uri="{FF2B5EF4-FFF2-40B4-BE49-F238E27FC236}">
                <a16:creationId xmlns:a16="http://schemas.microsoft.com/office/drawing/2014/main" id="{658988B2-3C3A-4943-94F9-3B62F0EC5DBB}"/>
              </a:ext>
            </a:extLst>
          </p:cNvPr>
          <p:cNvSpPr txBox="1"/>
          <p:nvPr/>
        </p:nvSpPr>
        <p:spPr>
          <a:xfrm>
            <a:off x="4264431" y="464009"/>
            <a:ext cx="4373141" cy="646331"/>
          </a:xfrm>
          <a:prstGeom prst="rect">
            <a:avLst/>
          </a:prstGeom>
          <a:noFill/>
        </p:spPr>
        <p:txBody>
          <a:bodyPr wrap="square" lIns="36000" tIns="0" rIns="36000" bIns="0" rtlCol="0" anchor="ctr">
            <a:spAutoFit/>
          </a:bodyPr>
          <a:lstStyle/>
          <a:p>
            <a:pPr algn="r" rtl="1"/>
            <a:r>
              <a:rPr lang="fr-FR" sz="4200" b="1" dirty="0">
                <a:latin typeface="Traditional Arabic" pitchFamily="18" charset="-78"/>
                <a:cs typeface="Traditional Arabic" pitchFamily="18" charset="-78"/>
              </a:rPr>
              <a:t>1</a:t>
            </a:r>
            <a:r>
              <a:rPr lang="ar-DZ" sz="4200" b="1" dirty="0">
                <a:latin typeface="Traditional Arabic" pitchFamily="18" charset="-78"/>
                <a:cs typeface="Traditional Arabic" pitchFamily="18" charset="-78"/>
              </a:rPr>
              <a:t>.</a:t>
            </a:r>
            <a:r>
              <a:rPr lang="fr-FR" sz="4200" b="1" dirty="0">
                <a:latin typeface="Traditional Arabic" pitchFamily="18" charset="-78"/>
                <a:cs typeface="Traditional Arabic" pitchFamily="18" charset="-78"/>
              </a:rPr>
              <a:t>2</a:t>
            </a:r>
            <a:r>
              <a:rPr lang="ar-DZ" sz="4200" b="1" dirty="0">
                <a:latin typeface="Traditional Arabic" pitchFamily="18" charset="-78"/>
                <a:cs typeface="Traditional Arabic" pitchFamily="18" charset="-78"/>
              </a:rPr>
              <a:t>. </a:t>
            </a:r>
            <a:r>
              <a:rPr lang="ar-DZ" sz="4200" b="1" dirty="0" err="1">
                <a:latin typeface="Traditional Arabic" pitchFamily="18" charset="-78"/>
                <a:cs typeface="Traditional Arabic" pitchFamily="18" charset="-78"/>
              </a:rPr>
              <a:t>الميكانيزمات</a:t>
            </a:r>
            <a:endParaRPr lang="en-US" altLang="ko-KR" sz="4200" dirty="0">
              <a:solidFill>
                <a:schemeClr val="tx1">
                  <a:lumMod val="85000"/>
                  <a:lumOff val="15000"/>
                </a:schemeClr>
              </a:solidFill>
              <a:latin typeface="Traditional Arabic" pitchFamily="18" charset="-78"/>
              <a:cs typeface="Traditional Arabic" pitchFamily="18" charset="-78"/>
            </a:endParaRPr>
          </a:p>
        </p:txBody>
      </p:sp>
      <p:sp>
        <p:nvSpPr>
          <p:cNvPr id="70" name="Oval 27">
            <a:extLst>
              <a:ext uri="{FF2B5EF4-FFF2-40B4-BE49-F238E27FC236}">
                <a16:creationId xmlns:a16="http://schemas.microsoft.com/office/drawing/2014/main" id="{7DB6E0EE-B33A-443E-887E-C319F0DAF534}"/>
              </a:ext>
            </a:extLst>
          </p:cNvPr>
          <p:cNvSpPr/>
          <p:nvPr/>
        </p:nvSpPr>
        <p:spPr>
          <a:xfrm>
            <a:off x="10440472" y="910246"/>
            <a:ext cx="453951" cy="89242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ectangle 70"/>
          <p:cNvSpPr/>
          <p:nvPr/>
        </p:nvSpPr>
        <p:spPr>
          <a:xfrm>
            <a:off x="3492112" y="2147054"/>
            <a:ext cx="6585457" cy="523220"/>
          </a:xfrm>
          <a:prstGeom prst="rect">
            <a:avLst/>
          </a:prstGeom>
        </p:spPr>
        <p:txBody>
          <a:bodyPr wrap="none">
            <a:spAutoFit/>
          </a:bodyPr>
          <a:lstStyle/>
          <a:p>
            <a:pPr algn="just" rtl="1"/>
            <a:r>
              <a:rPr lang="ar-DZ" sz="2800" b="1" dirty="0">
                <a:latin typeface="Traditional Arabic" pitchFamily="18" charset="-78"/>
                <a:cs typeface="Traditional Arabic" pitchFamily="18" charset="-78"/>
              </a:rPr>
              <a:t>ثانيا:</a:t>
            </a:r>
            <a:r>
              <a:rPr lang="ar-DZ" sz="2800" dirty="0">
                <a:latin typeface="Traditional Arabic" pitchFamily="18" charset="-78"/>
                <a:cs typeface="Traditional Arabic" pitchFamily="18" charset="-78"/>
              </a:rPr>
              <a:t>توفير منصات الكترونية تعليمية (</a:t>
            </a:r>
            <a:r>
              <a:rPr lang="en-US" sz="2800" dirty="0">
                <a:latin typeface="Traditional Arabic" pitchFamily="18" charset="-78"/>
                <a:cs typeface="Traditional Arabic" pitchFamily="18" charset="-78"/>
              </a:rPr>
              <a:t>electronic platforms</a:t>
            </a:r>
            <a:r>
              <a:rPr lang="ar-DZ" sz="2800" dirty="0">
                <a:latin typeface="Traditional Arabic" pitchFamily="18" charset="-78"/>
                <a:cs typeface="Traditional Arabic" pitchFamily="18" charset="-78"/>
              </a:rPr>
              <a:t>)؛</a:t>
            </a:r>
            <a:endParaRPr lang="fr-FR" sz="2800" dirty="0">
              <a:latin typeface="Traditional Arabic" pitchFamily="18" charset="-78"/>
              <a:cs typeface="Traditional Arabic" pitchFamily="18" charset="-78"/>
            </a:endParaRPr>
          </a:p>
        </p:txBody>
      </p:sp>
      <p:sp>
        <p:nvSpPr>
          <p:cNvPr id="72" name="Trapezoid 13">
            <a:extLst>
              <a:ext uri="{FF2B5EF4-FFF2-40B4-BE49-F238E27FC236}">
                <a16:creationId xmlns:a16="http://schemas.microsoft.com/office/drawing/2014/main" id="{EAB635DE-58EF-4585-A0F5-0790A1957A5B}"/>
              </a:ext>
            </a:extLst>
          </p:cNvPr>
          <p:cNvSpPr/>
          <p:nvPr/>
        </p:nvSpPr>
        <p:spPr>
          <a:xfrm>
            <a:off x="10379543" y="2067980"/>
            <a:ext cx="580194" cy="57071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ectangle 72"/>
          <p:cNvSpPr/>
          <p:nvPr/>
        </p:nvSpPr>
        <p:spPr>
          <a:xfrm>
            <a:off x="6320118" y="3231270"/>
            <a:ext cx="3890809" cy="523220"/>
          </a:xfrm>
          <a:prstGeom prst="rect">
            <a:avLst/>
          </a:prstGeom>
        </p:spPr>
        <p:txBody>
          <a:bodyPr wrap="none">
            <a:spAutoFit/>
          </a:bodyPr>
          <a:lstStyle/>
          <a:p>
            <a:r>
              <a:rPr lang="ar-DZ" sz="2800" b="1" dirty="0">
                <a:latin typeface="Traditional Arabic" pitchFamily="18" charset="-78"/>
                <a:cs typeface="Traditional Arabic" pitchFamily="18" charset="-78"/>
              </a:rPr>
              <a:t>ثالثا:</a:t>
            </a:r>
            <a:r>
              <a:rPr lang="ar-DZ" sz="2800" dirty="0">
                <a:latin typeface="Traditional Arabic" pitchFamily="18" charset="-78"/>
                <a:cs typeface="Traditional Arabic" pitchFamily="18" charset="-78"/>
              </a:rPr>
              <a:t>إنشاء مركز تقييم وتقويم الاختبارات؛</a:t>
            </a:r>
            <a:endParaRPr lang="fr-FR" sz="2800" dirty="0">
              <a:latin typeface="Traditional Arabic" pitchFamily="18" charset="-78"/>
              <a:cs typeface="Traditional Arabic" pitchFamily="18" charset="-78"/>
            </a:endParaRPr>
          </a:p>
        </p:txBody>
      </p:sp>
      <p:sp>
        <p:nvSpPr>
          <p:cNvPr id="74" name="Frame 17">
            <a:extLst>
              <a:ext uri="{FF2B5EF4-FFF2-40B4-BE49-F238E27FC236}">
                <a16:creationId xmlns:a16="http://schemas.microsoft.com/office/drawing/2014/main" id="{1278BF84-DDF3-43F8-88E4-A0F28E4079EF}"/>
              </a:ext>
            </a:extLst>
          </p:cNvPr>
          <p:cNvSpPr/>
          <p:nvPr/>
        </p:nvSpPr>
        <p:spPr>
          <a:xfrm>
            <a:off x="10384972" y="3111188"/>
            <a:ext cx="600891" cy="585601"/>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5" name="Rectangle 74"/>
          <p:cNvSpPr/>
          <p:nvPr/>
        </p:nvSpPr>
        <p:spPr>
          <a:xfrm>
            <a:off x="4942949" y="4289363"/>
            <a:ext cx="5187639" cy="523220"/>
          </a:xfrm>
          <a:prstGeom prst="rect">
            <a:avLst/>
          </a:prstGeom>
        </p:spPr>
        <p:txBody>
          <a:bodyPr wrap="none">
            <a:spAutoFit/>
          </a:bodyPr>
          <a:lstStyle/>
          <a:p>
            <a:pPr algn="r" rtl="1"/>
            <a:r>
              <a:rPr lang="ar-DZ" sz="2800" b="1" dirty="0">
                <a:latin typeface="Traditional Arabic" pitchFamily="18" charset="-78"/>
                <a:cs typeface="Traditional Arabic" pitchFamily="18" charset="-78"/>
              </a:rPr>
              <a:t>رابعا:</a:t>
            </a:r>
            <a:r>
              <a:rPr lang="ar-DZ" sz="2800" dirty="0">
                <a:latin typeface="Traditional Arabic" pitchFamily="18" charset="-78"/>
                <a:cs typeface="Traditional Arabic" pitchFamily="18" charset="-78"/>
              </a:rPr>
              <a:t> إنشاء مركز </a:t>
            </a:r>
            <a:r>
              <a:rPr lang="ar-SA" sz="2800" dirty="0">
                <a:latin typeface="Traditional Arabic" pitchFamily="18" charset="-78"/>
                <a:cs typeface="Traditional Arabic" pitchFamily="18" charset="-78"/>
              </a:rPr>
              <a:t>لت</a:t>
            </a:r>
            <a:r>
              <a:rPr lang="ar-DZ" sz="2800" dirty="0">
                <a:latin typeface="Traditional Arabic" pitchFamily="18" charset="-78"/>
                <a:cs typeface="Traditional Arabic" pitchFamily="18" charset="-78"/>
              </a:rPr>
              <a:t>طوير مهارات أعضاء هيئة التدريس؛</a:t>
            </a:r>
            <a:endParaRPr lang="fr-FR" sz="2800" dirty="0">
              <a:latin typeface="Traditional Arabic" pitchFamily="18" charset="-78"/>
              <a:cs typeface="Traditional Arabic" pitchFamily="18" charset="-78"/>
            </a:endParaRPr>
          </a:p>
        </p:txBody>
      </p:sp>
      <p:sp>
        <p:nvSpPr>
          <p:cNvPr id="76" name="Rectangle 7">
            <a:extLst>
              <a:ext uri="{FF2B5EF4-FFF2-40B4-BE49-F238E27FC236}">
                <a16:creationId xmlns:a16="http://schemas.microsoft.com/office/drawing/2014/main" id="{A2454068-D6A0-42C7-BCE1-D03833DCF2E4}"/>
              </a:ext>
            </a:extLst>
          </p:cNvPr>
          <p:cNvSpPr/>
          <p:nvPr/>
        </p:nvSpPr>
        <p:spPr>
          <a:xfrm>
            <a:off x="10358845" y="4170477"/>
            <a:ext cx="613955" cy="662781"/>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76"/>
          <p:cNvSpPr/>
          <p:nvPr/>
        </p:nvSpPr>
        <p:spPr>
          <a:xfrm>
            <a:off x="3121637" y="5216070"/>
            <a:ext cx="7075976" cy="523220"/>
          </a:xfrm>
          <a:prstGeom prst="rect">
            <a:avLst/>
          </a:prstGeom>
        </p:spPr>
        <p:txBody>
          <a:bodyPr wrap="square">
            <a:spAutoFit/>
          </a:bodyPr>
          <a:lstStyle/>
          <a:p>
            <a:r>
              <a:rPr lang="ar-DZ" sz="2800" b="1" dirty="0">
                <a:latin typeface="Traditional Arabic" pitchFamily="18" charset="-78"/>
                <a:cs typeface="Traditional Arabic" pitchFamily="18" charset="-78"/>
              </a:rPr>
              <a:t>خامسا:</a:t>
            </a:r>
            <a:r>
              <a:rPr lang="ar-DZ" sz="2800" dirty="0">
                <a:latin typeface="Traditional Arabic" pitchFamily="18" charset="-78"/>
                <a:cs typeface="Traditional Arabic" pitchFamily="18" charset="-78"/>
              </a:rPr>
              <a:t> تفعيل دور الشركاء الاجتماعيين في تطوير ومتابعة مخرجات البرنامج.</a:t>
            </a:r>
            <a:endParaRPr lang="fr-FR" sz="2800" dirty="0">
              <a:latin typeface="Traditional Arabic" pitchFamily="18" charset="-78"/>
              <a:cs typeface="Traditional Arabic" pitchFamily="18" charset="-78"/>
            </a:endParaRPr>
          </a:p>
        </p:txBody>
      </p:sp>
      <p:sp>
        <p:nvSpPr>
          <p:cNvPr id="78" name="Round Same Side Corner Rectangle 8">
            <a:extLst>
              <a:ext uri="{FF2B5EF4-FFF2-40B4-BE49-F238E27FC236}">
                <a16:creationId xmlns:a16="http://schemas.microsoft.com/office/drawing/2014/main" id="{DB67113F-D303-42DA-95BD-610BBED8BE92}"/>
              </a:ext>
            </a:extLst>
          </p:cNvPr>
          <p:cNvSpPr/>
          <p:nvPr/>
        </p:nvSpPr>
        <p:spPr>
          <a:xfrm>
            <a:off x="10307890" y="515995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20">
            <a:extLst>
              <a:ext uri="{FF2B5EF4-FFF2-40B4-BE49-F238E27FC236}">
                <a16:creationId xmlns:a16="http://schemas.microsoft.com/office/drawing/2014/main" id="{64493E6A-B33B-4279-A44A-DC445D86772A}"/>
              </a:ext>
            </a:extLst>
          </p:cNvPr>
          <p:cNvSpPr/>
          <p:nvPr/>
        </p:nvSpPr>
        <p:spPr>
          <a:xfrm rot="10800000">
            <a:off x="10503168" y="515728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ound Same Side Corner Rectangle 8">
            <a:extLst>
              <a:ext uri="{FF2B5EF4-FFF2-40B4-BE49-F238E27FC236}">
                <a16:creationId xmlns:a16="http://schemas.microsoft.com/office/drawing/2014/main" id="{DB67113F-D303-42DA-95BD-610BBED8BE92}"/>
              </a:ext>
            </a:extLst>
          </p:cNvPr>
          <p:cNvSpPr/>
          <p:nvPr/>
        </p:nvSpPr>
        <p:spPr>
          <a:xfrm>
            <a:off x="10725901" y="5147272"/>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ZoneTexte 34">
            <a:extLst>
              <a:ext uri="{FF2B5EF4-FFF2-40B4-BE49-F238E27FC236}">
                <a16:creationId xmlns:a16="http://schemas.microsoft.com/office/drawing/2014/main" id="{3DBB80B7-7271-4B1B-98D6-23F062DAE88B}"/>
              </a:ext>
            </a:extLst>
          </p:cNvPr>
          <p:cNvSpPr txBox="1"/>
          <p:nvPr/>
        </p:nvSpPr>
        <p:spPr>
          <a:xfrm>
            <a:off x="104034" y="127002"/>
            <a:ext cx="742121"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fr-FR" dirty="0"/>
              <a:t>6/1</a:t>
            </a:r>
            <a:r>
              <a:rPr lang="ar-DZ" dirty="0"/>
              <a:t>4</a:t>
            </a:r>
            <a:endParaRPr lang="fr-FR" dirty="0"/>
          </a:p>
        </p:txBody>
      </p:sp>
    </p:spTree>
    <p:extLst>
      <p:ext uri="{BB962C8B-B14F-4D97-AF65-F5344CB8AC3E}">
        <p14:creationId xmlns:p14="http://schemas.microsoft.com/office/powerpoint/2010/main" val="18473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D59553-A039-471C-AE26-F96ADECAB6CF}"/>
              </a:ext>
            </a:extLst>
          </p:cNvPr>
          <p:cNvGrpSpPr/>
          <p:nvPr/>
        </p:nvGrpSpPr>
        <p:grpSpPr>
          <a:xfrm>
            <a:off x="416297" y="2077401"/>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6"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0"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122" name="Oval 121">
            <a:extLst>
              <a:ext uri="{FF2B5EF4-FFF2-40B4-BE49-F238E27FC236}">
                <a16:creationId xmlns:a16="http://schemas.microsoft.com/office/drawing/2014/main" id="{5FB91B80-9011-453D-A115-78BA400A6D83}"/>
              </a:ext>
            </a:extLst>
          </p:cNvPr>
          <p:cNvSpPr/>
          <p:nvPr/>
        </p:nvSpPr>
        <p:spPr>
          <a:xfrm>
            <a:off x="11030243" y="1491234"/>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3" name="Oval 122">
            <a:extLst>
              <a:ext uri="{FF2B5EF4-FFF2-40B4-BE49-F238E27FC236}">
                <a16:creationId xmlns:a16="http://schemas.microsoft.com/office/drawing/2014/main" id="{A56274B4-2BA8-4E38-8AB1-655EFF18FA6E}"/>
              </a:ext>
            </a:extLst>
          </p:cNvPr>
          <p:cNvSpPr/>
          <p:nvPr/>
        </p:nvSpPr>
        <p:spPr>
          <a:xfrm>
            <a:off x="11017180" y="2260170"/>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6" name="TextBox 125">
            <a:extLst>
              <a:ext uri="{FF2B5EF4-FFF2-40B4-BE49-F238E27FC236}">
                <a16:creationId xmlns:a16="http://schemas.microsoft.com/office/drawing/2014/main" id="{FAB79797-DA5A-4C26-B77F-3BA37128790D}"/>
              </a:ext>
            </a:extLst>
          </p:cNvPr>
          <p:cNvSpPr txBox="1"/>
          <p:nvPr/>
        </p:nvSpPr>
        <p:spPr>
          <a:xfrm>
            <a:off x="5719640" y="1282557"/>
            <a:ext cx="5153011" cy="584775"/>
          </a:xfrm>
          <a:prstGeom prst="rect">
            <a:avLst/>
          </a:prstGeom>
          <a:noFill/>
        </p:spPr>
        <p:txBody>
          <a:bodyPr wrap="square" rtlCol="0">
            <a:spAutoFit/>
          </a:bodyPr>
          <a:lstStyle/>
          <a:p>
            <a:pPr algn="r"/>
            <a:r>
              <a:rPr lang="ar-DZ" sz="3200" dirty="0">
                <a:latin typeface="Traditional Arabic" pitchFamily="18" charset="-78"/>
                <a:cs typeface="Traditional Arabic" pitchFamily="18" charset="-78"/>
              </a:rPr>
              <a:t>جزء من العملية التعليمية </a:t>
            </a:r>
            <a:endParaRPr lang="ko-KR" altLang="en-US" sz="3200" b="1" dirty="0">
              <a:solidFill>
                <a:schemeClr val="tx1">
                  <a:lumMod val="75000"/>
                  <a:lumOff val="25000"/>
                </a:schemeClr>
              </a:solidFill>
              <a:latin typeface="Traditional Arabic" pitchFamily="18" charset="-78"/>
              <a:cs typeface="Traditional Arabic" pitchFamily="18" charset="-78"/>
            </a:endParaRPr>
          </a:p>
        </p:txBody>
      </p:sp>
      <p:sp>
        <p:nvSpPr>
          <p:cNvPr id="127" name="TextBox 126">
            <a:extLst>
              <a:ext uri="{FF2B5EF4-FFF2-40B4-BE49-F238E27FC236}">
                <a16:creationId xmlns:a16="http://schemas.microsoft.com/office/drawing/2014/main" id="{47C4D0B4-AB7C-4C23-8B94-C9040B20AB43}"/>
              </a:ext>
            </a:extLst>
          </p:cNvPr>
          <p:cNvSpPr txBox="1"/>
          <p:nvPr/>
        </p:nvSpPr>
        <p:spPr>
          <a:xfrm>
            <a:off x="5775167" y="2077619"/>
            <a:ext cx="5153011" cy="584775"/>
          </a:xfrm>
          <a:prstGeom prst="rect">
            <a:avLst/>
          </a:prstGeom>
          <a:noFill/>
        </p:spPr>
        <p:txBody>
          <a:bodyPr wrap="square" rtlCol="0">
            <a:spAutoFit/>
          </a:bodyPr>
          <a:lstStyle/>
          <a:p>
            <a:pPr algn="r" rtl="1"/>
            <a:r>
              <a:rPr lang="ar-DZ" sz="3200" dirty="0">
                <a:latin typeface="Traditional Arabic" pitchFamily="18" charset="-78"/>
                <a:cs typeface="Traditional Arabic" pitchFamily="18" charset="-78"/>
              </a:rPr>
              <a:t>من أهم مخرجات الجامعة</a:t>
            </a:r>
            <a:endParaRPr lang="ko-KR" altLang="en-US" sz="3200" b="1" dirty="0">
              <a:solidFill>
                <a:schemeClr val="tx1">
                  <a:lumMod val="75000"/>
                  <a:lumOff val="25000"/>
                </a:schemeClr>
              </a:solidFill>
              <a:latin typeface="Traditional Arabic" pitchFamily="18" charset="-78"/>
              <a:cs typeface="Traditional Arabic" pitchFamily="18" charset="-78"/>
            </a:endParaRPr>
          </a:p>
        </p:txBody>
      </p:sp>
      <p:sp>
        <p:nvSpPr>
          <p:cNvPr id="46"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39509"/>
            <a:ext cx="11573197" cy="724247"/>
          </a:xfrm>
        </p:spPr>
        <p:txBody>
          <a:bodyPr/>
          <a:lstStyle/>
          <a:p>
            <a:pPr rtl="1"/>
            <a:r>
              <a:rPr lang="ar-DZ" sz="4200" b="1" dirty="0">
                <a:latin typeface="Traditional Arabic" pitchFamily="18" charset="-78"/>
                <a:cs typeface="Traditional Arabic" pitchFamily="18" charset="-78"/>
              </a:rPr>
              <a:t>ثانيا: البحث العلمي </a:t>
            </a:r>
            <a:r>
              <a:rPr lang="ar-DZ" sz="4000" b="1" dirty="0">
                <a:latin typeface="Traditional Arabic" pitchFamily="18" charset="-78"/>
                <a:cs typeface="Traditional Arabic" pitchFamily="18" charset="-78"/>
              </a:rPr>
              <a:t>(</a:t>
            </a:r>
            <a:r>
              <a:rPr lang="en-US" sz="4000" b="1" dirty="0">
                <a:latin typeface="Traditional Arabic" pitchFamily="18" charset="-78"/>
                <a:cs typeface="Traditional Arabic" pitchFamily="18" charset="-78"/>
              </a:rPr>
              <a:t>scientific research</a:t>
            </a:r>
            <a:r>
              <a:rPr lang="ar-DZ" sz="4000" b="1" dirty="0">
                <a:latin typeface="Traditional Arabic" pitchFamily="18" charset="-78"/>
                <a:cs typeface="Traditional Arabic" pitchFamily="18" charset="-78"/>
              </a:rPr>
              <a:t>)</a:t>
            </a:r>
            <a:endParaRPr lang="en-US" sz="4000" b="1" dirty="0">
              <a:latin typeface="Traditional Arabic" pitchFamily="18" charset="-78"/>
              <a:cs typeface="Traditional Arabic" pitchFamily="18" charset="-78"/>
            </a:endParaRPr>
          </a:p>
        </p:txBody>
      </p:sp>
      <p:sp>
        <p:nvSpPr>
          <p:cNvPr id="48" name="Parenthèses 47"/>
          <p:cNvSpPr/>
          <p:nvPr/>
        </p:nvSpPr>
        <p:spPr>
          <a:xfrm>
            <a:off x="5917474" y="1907177"/>
            <a:ext cx="1946366" cy="100584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Rectangle 48"/>
          <p:cNvSpPr/>
          <p:nvPr/>
        </p:nvSpPr>
        <p:spPr>
          <a:xfrm>
            <a:off x="6211232" y="1807420"/>
            <a:ext cx="1314784" cy="1200329"/>
          </a:xfrm>
          <a:prstGeom prst="rect">
            <a:avLst/>
          </a:prstGeom>
        </p:spPr>
        <p:txBody>
          <a:bodyPr wrap="none">
            <a:spAutoFit/>
          </a:bodyPr>
          <a:lstStyle/>
          <a:p>
            <a:pPr algn="r" rtl="1"/>
            <a:r>
              <a:rPr lang="ar-DZ" sz="2400" dirty="0">
                <a:latin typeface="Traditional Arabic" pitchFamily="18" charset="-78"/>
                <a:cs typeface="Traditional Arabic" pitchFamily="18" charset="-78"/>
              </a:rPr>
              <a:t>بحوث </a:t>
            </a:r>
          </a:p>
          <a:p>
            <a:pPr algn="r" rtl="1"/>
            <a:r>
              <a:rPr lang="ar-DZ" sz="2400" dirty="0">
                <a:latin typeface="Traditional Arabic" pitchFamily="18" charset="-78"/>
                <a:cs typeface="Traditional Arabic" pitchFamily="18" charset="-78"/>
              </a:rPr>
              <a:t>ابتكارات </a:t>
            </a:r>
          </a:p>
          <a:p>
            <a:pPr algn="r" rtl="1"/>
            <a:r>
              <a:rPr lang="ar-DZ" sz="2400" dirty="0">
                <a:latin typeface="Traditional Arabic" pitchFamily="18" charset="-78"/>
                <a:cs typeface="Traditional Arabic" pitchFamily="18" charset="-78"/>
              </a:rPr>
              <a:t>براءات اختراع </a:t>
            </a:r>
            <a:endParaRPr lang="fr-FR" sz="2400" dirty="0">
              <a:latin typeface="Traditional Arabic" pitchFamily="18" charset="-78"/>
              <a:cs typeface="Traditional Arabic" pitchFamily="18" charset="-78"/>
            </a:endParaRPr>
          </a:p>
        </p:txBody>
      </p:sp>
      <p:sp>
        <p:nvSpPr>
          <p:cNvPr id="53" name="Rectangle 52"/>
          <p:cNvSpPr/>
          <p:nvPr/>
        </p:nvSpPr>
        <p:spPr>
          <a:xfrm>
            <a:off x="4505739" y="4119055"/>
            <a:ext cx="7045284" cy="2112117"/>
          </a:xfrm>
          <a:prstGeom prst="rect">
            <a:avLst/>
          </a:prstGeom>
        </p:spPr>
        <p:txBody>
          <a:bodyPr wrap="square">
            <a:spAutoFit/>
          </a:bodyPr>
          <a:lstStyle/>
          <a:p>
            <a:pPr marL="457200" indent="-457200" algn="r" rtl="1">
              <a:lnSpc>
                <a:spcPct val="150000"/>
              </a:lnSpc>
              <a:buFont typeface="Arial" panose="020B0604020202020204" pitchFamily="34" charset="0"/>
              <a:buChar char="•"/>
            </a:pPr>
            <a:r>
              <a:rPr lang="ar-DZ" sz="3000" dirty="0">
                <a:latin typeface="Traditional Arabic" pitchFamily="18" charset="-78"/>
                <a:cs typeface="Traditional Arabic" pitchFamily="18" charset="-78"/>
              </a:rPr>
              <a:t>حل المشاكل الاقتصادية والاجتماعية الحقيقية؛</a:t>
            </a:r>
          </a:p>
          <a:p>
            <a:pPr marL="457200" indent="-457200" algn="r" rtl="1">
              <a:lnSpc>
                <a:spcPct val="150000"/>
              </a:lnSpc>
              <a:buFont typeface="Arial" panose="020B0604020202020204" pitchFamily="34" charset="0"/>
              <a:buChar char="•"/>
            </a:pPr>
            <a:r>
              <a:rPr lang="ar-DZ" sz="3000" dirty="0">
                <a:latin typeface="Traditional Arabic" pitchFamily="18" charset="-78"/>
                <a:cs typeface="Traditional Arabic" pitchFamily="18" charset="-78"/>
              </a:rPr>
              <a:t>دور القطاعين العام والخاص كأرضية لقيام البحث العلمي الحقيقي؛</a:t>
            </a:r>
          </a:p>
          <a:p>
            <a:pPr marL="457200" indent="-457200" algn="r" rtl="1">
              <a:lnSpc>
                <a:spcPct val="150000"/>
              </a:lnSpc>
              <a:buFont typeface="Arial" panose="020B0604020202020204" pitchFamily="34" charset="0"/>
              <a:buChar char="•"/>
            </a:pPr>
            <a:r>
              <a:rPr lang="ar-DZ" sz="3000" dirty="0">
                <a:latin typeface="Traditional Arabic" pitchFamily="18" charset="-78"/>
                <a:cs typeface="Traditional Arabic" pitchFamily="18" charset="-78"/>
              </a:rPr>
              <a:t>خدمة التنمية المستدامة وسوق العمل.</a:t>
            </a:r>
            <a:endParaRPr lang="fr-FR" sz="3000" dirty="0">
              <a:latin typeface="Traditional Arabic" pitchFamily="18" charset="-78"/>
              <a:cs typeface="Traditional Arabic" pitchFamily="18" charset="-78"/>
            </a:endParaRPr>
          </a:p>
        </p:txBody>
      </p:sp>
      <p:sp>
        <p:nvSpPr>
          <p:cNvPr id="56" name="Rectangle avec flèche vers le haut 55"/>
          <p:cNvSpPr/>
          <p:nvPr/>
        </p:nvSpPr>
        <p:spPr>
          <a:xfrm rot="10800000">
            <a:off x="5459506" y="1222512"/>
            <a:ext cx="6091518" cy="2796988"/>
          </a:xfrm>
          <a:prstGeom prst="upArrowCallout">
            <a:avLst>
              <a:gd name="adj1" fmla="val 25000"/>
              <a:gd name="adj2" fmla="val 25000"/>
              <a:gd name="adj3" fmla="val 25000"/>
              <a:gd name="adj4" fmla="val 64977"/>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cxnSp>
        <p:nvCxnSpPr>
          <p:cNvPr id="39" name="Straight Connector 2">
            <a:extLst>
              <a:ext uri="{FF2B5EF4-FFF2-40B4-BE49-F238E27FC236}">
                <a16:creationId xmlns:a16="http://schemas.microsoft.com/office/drawing/2014/main" id="{7E8DB350-68C7-4403-AC17-7887BD899EEE}"/>
              </a:ext>
            </a:extLst>
          </p:cNvPr>
          <p:cNvCxnSpPr>
            <a:cxnSpLocks/>
          </p:cNvCxnSpPr>
          <p:nvPr/>
        </p:nvCxnSpPr>
        <p:spPr>
          <a:xfrm flipV="1">
            <a:off x="1930215" y="1020573"/>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6D1E3010-C332-46E3-BF58-768A424653BB}"/>
              </a:ext>
            </a:extLst>
          </p:cNvPr>
          <p:cNvSpPr txBox="1"/>
          <p:nvPr/>
        </p:nvSpPr>
        <p:spPr>
          <a:xfrm>
            <a:off x="104034" y="127002"/>
            <a:ext cx="742121"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ar-DZ" dirty="0"/>
              <a:t>7</a:t>
            </a:r>
            <a:r>
              <a:rPr lang="fr-FR" dirty="0"/>
              <a:t>/1</a:t>
            </a:r>
            <a:r>
              <a:rPr lang="ar-DZ" dirty="0"/>
              <a:t>4</a:t>
            </a:r>
            <a:endParaRPr lang="fr-FR" dirty="0"/>
          </a:p>
        </p:txBody>
      </p:sp>
    </p:spTree>
    <p:extLst>
      <p:ext uri="{BB962C8B-B14F-4D97-AF65-F5344CB8AC3E}">
        <p14:creationId xmlns:p14="http://schemas.microsoft.com/office/powerpoint/2010/main" val="342313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algn="ctr"/>
            <a:r>
              <a:rPr lang="en-US" altLang="ko-KR" sz="1000" dirty="0">
                <a:solidFill>
                  <a:schemeClr val="bg1"/>
                </a:solidFill>
                <a:hlinkClick r:id="rId2"/>
              </a:rPr>
              <a:t>www.free-powerpoint-templates-design.com</a:t>
            </a:r>
            <a:endParaRPr lang="ko-KR" altLang="en-US" sz="1000" dirty="0">
              <a:solidFill>
                <a:schemeClr val="bg1"/>
              </a:solidFill>
            </a:endParaRPr>
          </a:p>
        </p:txBody>
      </p:sp>
      <p:sp>
        <p:nvSpPr>
          <p:cNvPr id="132" name="TextBox 131">
            <a:extLst>
              <a:ext uri="{FF2B5EF4-FFF2-40B4-BE49-F238E27FC236}">
                <a16:creationId xmlns:a16="http://schemas.microsoft.com/office/drawing/2014/main" id="{946F844F-EE61-4424-B216-46387EDA93BC}"/>
              </a:ext>
            </a:extLst>
          </p:cNvPr>
          <p:cNvSpPr txBox="1"/>
          <p:nvPr/>
        </p:nvSpPr>
        <p:spPr>
          <a:xfrm>
            <a:off x="5628249" y="1942751"/>
            <a:ext cx="6268477" cy="1015663"/>
          </a:xfrm>
          <a:prstGeom prst="rect">
            <a:avLst/>
          </a:prstGeom>
          <a:noFill/>
        </p:spPr>
        <p:txBody>
          <a:bodyPr wrap="square" rtlCol="0">
            <a:spAutoFit/>
          </a:bodyPr>
          <a:lstStyle/>
          <a:p>
            <a:pPr algn="ctr" rtl="1"/>
            <a:r>
              <a:rPr lang="ar-DZ" sz="3000" b="1" dirty="0">
                <a:latin typeface="Traditional Arabic" pitchFamily="18" charset="-78"/>
                <a:cs typeface="Traditional Arabic" pitchFamily="18" charset="-78"/>
              </a:rPr>
              <a:t>إنشاء منصة عملية تفاعلية </a:t>
            </a:r>
          </a:p>
          <a:p>
            <a:pPr algn="ctr" rtl="1"/>
            <a:r>
              <a:rPr lang="ar-DZ" sz="3000" b="1" dirty="0">
                <a:latin typeface="Traditional Arabic" pitchFamily="18" charset="-78"/>
                <a:cs typeface="Traditional Arabic" pitchFamily="18" charset="-78"/>
              </a:rPr>
              <a:t>تهتم بربط الجامعة بالقطاعين العام والخاص</a:t>
            </a:r>
          </a:p>
        </p:txBody>
      </p:sp>
      <p:sp>
        <p:nvSpPr>
          <p:cNvPr id="135" name="TextBox 134">
            <a:extLst>
              <a:ext uri="{FF2B5EF4-FFF2-40B4-BE49-F238E27FC236}">
                <a16:creationId xmlns:a16="http://schemas.microsoft.com/office/drawing/2014/main" id="{1612BE77-BE5D-4AA9-B175-CB5A74D22DCB}"/>
              </a:ext>
            </a:extLst>
          </p:cNvPr>
          <p:cNvSpPr txBox="1"/>
          <p:nvPr/>
        </p:nvSpPr>
        <p:spPr>
          <a:xfrm>
            <a:off x="5486067" y="3706752"/>
            <a:ext cx="6268478" cy="553998"/>
          </a:xfrm>
          <a:prstGeom prst="rect">
            <a:avLst/>
          </a:prstGeom>
          <a:noFill/>
        </p:spPr>
        <p:txBody>
          <a:bodyPr wrap="square" rtlCol="0">
            <a:spAutoFit/>
          </a:bodyPr>
          <a:lstStyle/>
          <a:p>
            <a:pPr algn="ctr" rtl="1"/>
            <a:r>
              <a:rPr lang="ar-DZ" sz="3000" b="1" dirty="0">
                <a:latin typeface="Traditional Arabic" pitchFamily="18" charset="-78"/>
                <a:cs typeface="Traditional Arabic" pitchFamily="18" charset="-78"/>
              </a:rPr>
              <a:t>الابتكار</a:t>
            </a:r>
          </a:p>
        </p:txBody>
      </p:sp>
      <p:sp>
        <p:nvSpPr>
          <p:cNvPr id="138" name="TextBox 137">
            <a:extLst>
              <a:ext uri="{FF2B5EF4-FFF2-40B4-BE49-F238E27FC236}">
                <a16:creationId xmlns:a16="http://schemas.microsoft.com/office/drawing/2014/main" id="{9A96E785-D6C5-426A-BF42-8879D7640DB4}"/>
              </a:ext>
            </a:extLst>
          </p:cNvPr>
          <p:cNvSpPr txBox="1"/>
          <p:nvPr/>
        </p:nvSpPr>
        <p:spPr>
          <a:xfrm>
            <a:off x="5586342" y="5078608"/>
            <a:ext cx="6196356" cy="1246495"/>
          </a:xfrm>
          <a:prstGeom prst="rect">
            <a:avLst/>
          </a:prstGeom>
          <a:noFill/>
        </p:spPr>
        <p:txBody>
          <a:bodyPr wrap="square" rtlCol="0">
            <a:spAutoFit/>
          </a:bodyPr>
          <a:lstStyle/>
          <a:p>
            <a:pPr algn="just" rtl="1"/>
            <a:r>
              <a:rPr lang="ar-DZ" sz="2500" b="1" dirty="0">
                <a:latin typeface="Traditional Arabic" pitchFamily="18" charset="-78"/>
                <a:cs typeface="Traditional Arabic" pitchFamily="18" charset="-78"/>
              </a:rPr>
              <a:t>الشراكة المجتمعية بين الجامعة بخبرائها والقطاعين العام والخاص:</a:t>
            </a:r>
          </a:p>
          <a:p>
            <a:pPr algn="just" rtl="1"/>
            <a:r>
              <a:rPr lang="ar-DZ" sz="2500" dirty="0">
                <a:latin typeface="Traditional Arabic" pitchFamily="18" charset="-78"/>
                <a:cs typeface="Traditional Arabic" pitchFamily="18" charset="-78"/>
              </a:rPr>
              <a:t>بإنشاء "</a:t>
            </a:r>
            <a:r>
              <a:rPr lang="ar-DZ" sz="2500" b="1" dirty="0">
                <a:latin typeface="Traditional Arabic" pitchFamily="18" charset="-78"/>
                <a:cs typeface="Traditional Arabic" pitchFamily="18" charset="-78"/>
              </a:rPr>
              <a:t>منارات الخبرة</a:t>
            </a:r>
            <a:r>
              <a:rPr lang="ar-DZ" sz="2500" dirty="0">
                <a:latin typeface="Traditional Arabic" pitchFamily="18" charset="-78"/>
                <a:cs typeface="Traditional Arabic" pitchFamily="18" charset="-78"/>
              </a:rPr>
              <a:t>" وهي الهيئة التي تسمح بانعقاد "</a:t>
            </a:r>
            <a:r>
              <a:rPr lang="ar-DZ" sz="2500" b="1" dirty="0">
                <a:latin typeface="Traditional Arabic" pitchFamily="18" charset="-78"/>
                <a:cs typeface="Traditional Arabic" pitchFamily="18" charset="-78"/>
              </a:rPr>
              <a:t>الشراكة المجتمعية</a:t>
            </a:r>
            <a:r>
              <a:rPr lang="ar-DZ" sz="2500" dirty="0">
                <a:latin typeface="Traditional Arabic" pitchFamily="18" charset="-78"/>
                <a:cs typeface="Traditional Arabic" pitchFamily="18" charset="-78"/>
              </a:rPr>
              <a:t>" بين الجامعة بخبرائها والقطاعين العام والخاص.</a:t>
            </a:r>
            <a:endParaRPr lang="en-US" altLang="ko-KR" sz="2500" dirty="0">
              <a:solidFill>
                <a:schemeClr val="tx1">
                  <a:lumMod val="75000"/>
                  <a:lumOff val="25000"/>
                </a:schemeClr>
              </a:solidFill>
              <a:latin typeface="Traditional Arabic" pitchFamily="18" charset="-78"/>
              <a:cs typeface="Traditional Arabic" pitchFamily="18" charset="-78"/>
            </a:endParaRPr>
          </a:p>
        </p:txBody>
      </p:sp>
      <p:grpSp>
        <p:nvGrpSpPr>
          <p:cNvPr id="8" name="Group 141">
            <a:extLst>
              <a:ext uri="{FF2B5EF4-FFF2-40B4-BE49-F238E27FC236}">
                <a16:creationId xmlns:a16="http://schemas.microsoft.com/office/drawing/2014/main" id="{D1805251-C854-4BCB-8768-A844304E640D}"/>
              </a:ext>
            </a:extLst>
          </p:cNvPr>
          <p:cNvGrpSpPr/>
          <p:nvPr/>
        </p:nvGrpSpPr>
        <p:grpSpPr>
          <a:xfrm rot="10800000" flipH="1">
            <a:off x="610098" y="2901354"/>
            <a:ext cx="2127533" cy="2127533"/>
            <a:chOff x="6876256" y="3063517"/>
            <a:chExt cx="1944216" cy="1944216"/>
          </a:xfrm>
          <a:scene3d>
            <a:camera prst="perspectiveLeft">
              <a:rot lat="0" lon="3900000" rev="0"/>
            </a:camera>
            <a:lightRig rig="threePt" dir="t"/>
          </a:scene3d>
        </p:grpSpPr>
        <p:sp>
          <p:nvSpPr>
            <p:cNvPr id="143" name="Oval 142">
              <a:extLst>
                <a:ext uri="{FF2B5EF4-FFF2-40B4-BE49-F238E27FC236}">
                  <a16:creationId xmlns:a16="http://schemas.microsoft.com/office/drawing/2014/main" id="{0A3FA544-23F1-4FFA-8D39-278730FAA99B}"/>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4" name="Oval 143">
              <a:extLst>
                <a:ext uri="{FF2B5EF4-FFF2-40B4-BE49-F238E27FC236}">
                  <a16:creationId xmlns:a16="http://schemas.microsoft.com/office/drawing/2014/main" id="{7F054E57-2B31-424A-8E30-B0C8894972A4}"/>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44">
              <a:extLst>
                <a:ext uri="{FF2B5EF4-FFF2-40B4-BE49-F238E27FC236}">
                  <a16:creationId xmlns:a16="http://schemas.microsoft.com/office/drawing/2014/main" id="{0B467C1F-FDDE-4227-AD38-87038AA433AD}"/>
                </a:ext>
              </a:extLst>
            </p:cNvPr>
            <p:cNvSpPr/>
            <p:nvPr/>
          </p:nvSpPr>
          <p:spPr>
            <a:xfrm>
              <a:off x="7487073" y="3674334"/>
              <a:ext cx="722583" cy="722583"/>
            </a:xfrm>
            <a:prstGeom prst="ellipse">
              <a:avLst/>
            </a:prstGeom>
            <a:solidFill>
              <a:schemeClr val="accent4"/>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47" name="Rectangle 146">
            <a:extLst>
              <a:ext uri="{FF2B5EF4-FFF2-40B4-BE49-F238E27FC236}">
                <a16:creationId xmlns:a16="http://schemas.microsoft.com/office/drawing/2014/main" id="{6E9AA5F6-2B27-4AA6-98A3-CC7C363768F2}"/>
              </a:ext>
            </a:extLst>
          </p:cNvPr>
          <p:cNvSpPr/>
          <p:nvPr/>
        </p:nvSpPr>
        <p:spPr>
          <a:xfrm>
            <a:off x="4827798" y="3679598"/>
            <a:ext cx="594864" cy="59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0" name="Rectangle 149">
            <a:extLst>
              <a:ext uri="{FF2B5EF4-FFF2-40B4-BE49-F238E27FC236}">
                <a16:creationId xmlns:a16="http://schemas.microsoft.com/office/drawing/2014/main" id="{919209EF-948C-4CDD-9FFF-DFA364D50243}"/>
              </a:ext>
            </a:extLst>
          </p:cNvPr>
          <p:cNvSpPr/>
          <p:nvPr/>
        </p:nvSpPr>
        <p:spPr>
          <a:xfrm>
            <a:off x="4832812" y="5422760"/>
            <a:ext cx="594864" cy="59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1" name="Rectangle 150">
            <a:extLst>
              <a:ext uri="{FF2B5EF4-FFF2-40B4-BE49-F238E27FC236}">
                <a16:creationId xmlns:a16="http://schemas.microsoft.com/office/drawing/2014/main" id="{D16513EF-EB0D-4599-891B-BBB6210D95A8}"/>
              </a:ext>
            </a:extLst>
          </p:cNvPr>
          <p:cNvSpPr/>
          <p:nvPr/>
        </p:nvSpPr>
        <p:spPr>
          <a:xfrm>
            <a:off x="4806021" y="1920977"/>
            <a:ext cx="594864" cy="594864"/>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4" name="Rectangle 1">
            <a:extLst>
              <a:ext uri="{FF2B5EF4-FFF2-40B4-BE49-F238E27FC236}">
                <a16:creationId xmlns:a16="http://schemas.microsoft.com/office/drawing/2014/main" id="{9D2557BD-FDEE-45A3-8324-042B0CB36DEE}"/>
              </a:ext>
            </a:extLst>
          </p:cNvPr>
          <p:cNvSpPr>
            <a:spLocks noChangeAspect="1"/>
          </p:cNvSpPr>
          <p:nvPr/>
        </p:nvSpPr>
        <p:spPr>
          <a:xfrm>
            <a:off x="6784782" y="4698748"/>
            <a:ext cx="352355" cy="35167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155" name="Rounded Rectangle 24">
            <a:extLst>
              <a:ext uri="{FF2B5EF4-FFF2-40B4-BE49-F238E27FC236}">
                <a16:creationId xmlns:a16="http://schemas.microsoft.com/office/drawing/2014/main" id="{D017B82C-C22E-45F6-9394-8CF582FEEEA5}"/>
              </a:ext>
            </a:extLst>
          </p:cNvPr>
          <p:cNvSpPr>
            <a:spLocks noChangeAspect="1"/>
          </p:cNvSpPr>
          <p:nvPr/>
        </p:nvSpPr>
        <p:spPr>
          <a:xfrm>
            <a:off x="4960004" y="3846553"/>
            <a:ext cx="337264" cy="260957"/>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156" name="Freeform 35">
            <a:extLst>
              <a:ext uri="{FF2B5EF4-FFF2-40B4-BE49-F238E27FC236}">
                <a16:creationId xmlns:a16="http://schemas.microsoft.com/office/drawing/2014/main" id="{872A0536-4C83-43C4-A5E4-E256A28E2FEE}"/>
              </a:ext>
            </a:extLst>
          </p:cNvPr>
          <p:cNvSpPr>
            <a:spLocks noChangeAspect="1"/>
          </p:cNvSpPr>
          <p:nvPr/>
        </p:nvSpPr>
        <p:spPr>
          <a:xfrm rot="8580000">
            <a:off x="6788325" y="2888911"/>
            <a:ext cx="331419" cy="330536"/>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157" name="Rectangle 156">
            <a:extLst>
              <a:ext uri="{FF2B5EF4-FFF2-40B4-BE49-F238E27FC236}">
                <a16:creationId xmlns:a16="http://schemas.microsoft.com/office/drawing/2014/main" id="{09CFA400-18B8-4633-AAD9-CC4AC9D03EE2}"/>
              </a:ext>
            </a:extLst>
          </p:cNvPr>
          <p:cNvSpPr/>
          <p:nvPr/>
        </p:nvSpPr>
        <p:spPr>
          <a:xfrm>
            <a:off x="2507468" y="3794697"/>
            <a:ext cx="966653" cy="5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9" name="Rectangle 158">
            <a:extLst>
              <a:ext uri="{FF2B5EF4-FFF2-40B4-BE49-F238E27FC236}">
                <a16:creationId xmlns:a16="http://schemas.microsoft.com/office/drawing/2014/main" id="{DBD09650-7555-43D9-A935-69459AB441AA}"/>
              </a:ext>
            </a:extLst>
          </p:cNvPr>
          <p:cNvSpPr/>
          <p:nvPr/>
        </p:nvSpPr>
        <p:spPr>
          <a:xfrm>
            <a:off x="2507461" y="3949201"/>
            <a:ext cx="966653" cy="5576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1" name="Rectangle 160">
            <a:extLst>
              <a:ext uri="{FF2B5EF4-FFF2-40B4-BE49-F238E27FC236}">
                <a16:creationId xmlns:a16="http://schemas.microsoft.com/office/drawing/2014/main" id="{25891BDB-4C5F-40F6-B320-B4E90AD3DE1D}"/>
              </a:ext>
            </a:extLst>
          </p:cNvPr>
          <p:cNvSpPr/>
          <p:nvPr/>
        </p:nvSpPr>
        <p:spPr>
          <a:xfrm>
            <a:off x="2507468" y="4103704"/>
            <a:ext cx="966653" cy="5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2" name="Freeform 47">
            <a:extLst>
              <a:ext uri="{FF2B5EF4-FFF2-40B4-BE49-F238E27FC236}">
                <a16:creationId xmlns:a16="http://schemas.microsoft.com/office/drawing/2014/main" id="{498A6AD0-40EF-4BB3-945E-DD8D32A78992}"/>
              </a:ext>
            </a:extLst>
          </p:cNvPr>
          <p:cNvSpPr/>
          <p:nvPr/>
        </p:nvSpPr>
        <p:spPr>
          <a:xfrm>
            <a:off x="3559579" y="1942751"/>
            <a:ext cx="1204814" cy="2019981"/>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4" name="Freeform 49">
            <a:extLst>
              <a:ext uri="{FF2B5EF4-FFF2-40B4-BE49-F238E27FC236}">
                <a16:creationId xmlns:a16="http://schemas.microsoft.com/office/drawing/2014/main" id="{22F92E3A-4114-4088-8F61-F12871E26CBC}"/>
              </a:ext>
            </a:extLst>
          </p:cNvPr>
          <p:cNvSpPr/>
          <p:nvPr/>
        </p:nvSpPr>
        <p:spPr>
          <a:xfrm>
            <a:off x="3581391" y="3679476"/>
            <a:ext cx="1204775" cy="594533"/>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5" name="Freeform 50">
            <a:extLst>
              <a:ext uri="{FF2B5EF4-FFF2-40B4-BE49-F238E27FC236}">
                <a16:creationId xmlns:a16="http://schemas.microsoft.com/office/drawing/2014/main" id="{94421D3D-1D10-4393-B5E2-74BDB5D2F463}"/>
              </a:ext>
            </a:extLst>
          </p:cNvPr>
          <p:cNvSpPr/>
          <p:nvPr/>
        </p:nvSpPr>
        <p:spPr>
          <a:xfrm flipV="1">
            <a:off x="3561761" y="3993996"/>
            <a:ext cx="1202632" cy="201676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Text Placeholder 1">
            <a:extLst>
              <a:ext uri="{FF2B5EF4-FFF2-40B4-BE49-F238E27FC236}">
                <a16:creationId xmlns:a16="http://schemas.microsoft.com/office/drawing/2014/main" id="{D735F7F3-C1B5-4B60-A00A-4EB618DDFB5A}"/>
              </a:ext>
            </a:extLst>
          </p:cNvPr>
          <p:cNvSpPr txBox="1">
            <a:spLocks/>
          </p:cNvSpPr>
          <p:nvPr/>
        </p:nvSpPr>
        <p:spPr>
          <a:xfrm>
            <a:off x="323529" y="339509"/>
            <a:ext cx="11573197" cy="724247"/>
          </a:xfrm>
          <a:prstGeom prst="rect">
            <a:avLst/>
          </a:prstGeom>
        </p:spPr>
        <p:txBody>
          <a:bodyPr/>
          <a:lstStyle/>
          <a:p>
            <a:pPr marL="228600" marR="0" lvl="0" indent="-228600" algn="ctr" defTabSz="914400" rtl="1" eaLnBrk="1" fontAlgn="auto" latinLnBrk="0" hangingPunct="1">
              <a:lnSpc>
                <a:spcPct val="90000"/>
              </a:lnSpc>
              <a:spcBef>
                <a:spcPts val="1000"/>
              </a:spcBef>
              <a:spcAft>
                <a:spcPts val="0"/>
              </a:spcAft>
              <a:buClrTx/>
              <a:buSzTx/>
              <a:tabLst/>
              <a:defRPr/>
            </a:pPr>
            <a:r>
              <a:rPr kumimoji="0" lang="ar-DZ" sz="4200" b="1" i="0" u="none" strike="noStrike" kern="1200" cap="none" spc="0" normalizeH="0" baseline="0" noProof="0" dirty="0">
                <a:ln>
                  <a:noFill/>
                </a:ln>
                <a:solidFill>
                  <a:schemeClr val="tx1"/>
                </a:solidFill>
                <a:effectLst/>
                <a:uLnTx/>
                <a:uFillTx/>
                <a:latin typeface="Traditional Arabic" pitchFamily="18" charset="-78"/>
                <a:ea typeface="+mn-ea"/>
                <a:cs typeface="Traditional Arabic" pitchFamily="18" charset="-78"/>
              </a:rPr>
              <a:t>مقترحات في</a:t>
            </a:r>
            <a:r>
              <a:rPr kumimoji="0" lang="ar-DZ" sz="4200" b="1" i="0" u="none" strike="noStrike" kern="1200" cap="none" spc="0" normalizeH="0" noProof="0" dirty="0">
                <a:ln>
                  <a:noFill/>
                </a:ln>
                <a:solidFill>
                  <a:schemeClr val="tx1"/>
                </a:solidFill>
                <a:effectLst/>
                <a:uLnTx/>
                <a:uFillTx/>
                <a:latin typeface="Traditional Arabic" pitchFamily="18" charset="-78"/>
                <a:ea typeface="+mn-ea"/>
                <a:cs typeface="Traditional Arabic" pitchFamily="18" charset="-78"/>
              </a:rPr>
              <a:t> مجال البحث العلمي</a:t>
            </a:r>
            <a:endParaRPr kumimoji="0" lang="en-US" sz="4200" b="1" i="0" u="none" strike="noStrike" kern="1200" cap="none" spc="0" normalizeH="0" baseline="0" noProof="0" dirty="0">
              <a:ln>
                <a:noFill/>
              </a:ln>
              <a:solidFill>
                <a:schemeClr val="tx1"/>
              </a:solidFill>
              <a:effectLst/>
              <a:uLnTx/>
              <a:uFillTx/>
              <a:latin typeface="Traditional Arabic" pitchFamily="18" charset="-78"/>
              <a:ea typeface="+mn-ea"/>
              <a:cs typeface="Traditional Arabic" pitchFamily="18" charset="-78"/>
            </a:endParaRPr>
          </a:p>
        </p:txBody>
      </p:sp>
      <p:sp>
        <p:nvSpPr>
          <p:cNvPr id="44" name="Down Arrow 1">
            <a:extLst>
              <a:ext uri="{FF2B5EF4-FFF2-40B4-BE49-F238E27FC236}">
                <a16:creationId xmlns:a16="http://schemas.microsoft.com/office/drawing/2014/main" id="{AD416676-1E40-406A-9B2E-169EFA60B91D}"/>
              </a:ext>
            </a:extLst>
          </p:cNvPr>
          <p:cNvSpPr/>
          <p:nvPr/>
        </p:nvSpPr>
        <p:spPr>
          <a:xfrm rot="10800000" flipH="1">
            <a:off x="4903085" y="2007410"/>
            <a:ext cx="373963" cy="41996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6" name="Round Same Side Corner Rectangle 20">
            <a:extLst>
              <a:ext uri="{FF2B5EF4-FFF2-40B4-BE49-F238E27FC236}">
                <a16:creationId xmlns:a16="http://schemas.microsoft.com/office/drawing/2014/main" id="{64493E6A-B33B-4279-A44A-DC445D86772A}"/>
              </a:ext>
            </a:extLst>
          </p:cNvPr>
          <p:cNvSpPr/>
          <p:nvPr/>
        </p:nvSpPr>
        <p:spPr>
          <a:xfrm rot="10800000">
            <a:off x="5034190" y="5518497"/>
            <a:ext cx="208375" cy="43381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ound Same Side Corner Rectangle 8">
            <a:extLst>
              <a:ext uri="{FF2B5EF4-FFF2-40B4-BE49-F238E27FC236}">
                <a16:creationId xmlns:a16="http://schemas.microsoft.com/office/drawing/2014/main" id="{DB67113F-D303-42DA-95BD-610BBED8BE92}"/>
              </a:ext>
            </a:extLst>
          </p:cNvPr>
          <p:cNvSpPr/>
          <p:nvPr/>
        </p:nvSpPr>
        <p:spPr>
          <a:xfrm>
            <a:off x="5261271" y="5534618"/>
            <a:ext cx="155459" cy="43075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 Same Side Corner Rectangle 8">
            <a:extLst>
              <a:ext uri="{FF2B5EF4-FFF2-40B4-BE49-F238E27FC236}">
                <a16:creationId xmlns:a16="http://schemas.microsoft.com/office/drawing/2014/main" id="{DB67113F-D303-42DA-95BD-610BBED8BE92}"/>
              </a:ext>
            </a:extLst>
          </p:cNvPr>
          <p:cNvSpPr/>
          <p:nvPr/>
        </p:nvSpPr>
        <p:spPr>
          <a:xfrm>
            <a:off x="4873738" y="5521555"/>
            <a:ext cx="155459" cy="43075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ko-KR" sz="2700" dirty="0"/>
              <a:t>\</a:t>
            </a:r>
            <a:endParaRPr lang="ko-KR" altLang="en-US" sz="2700" dirty="0"/>
          </a:p>
        </p:txBody>
      </p:sp>
      <p:sp>
        <p:nvSpPr>
          <p:cNvPr id="27" name="ZoneTexte 26">
            <a:extLst>
              <a:ext uri="{FF2B5EF4-FFF2-40B4-BE49-F238E27FC236}">
                <a16:creationId xmlns:a16="http://schemas.microsoft.com/office/drawing/2014/main" id="{E2D3C937-4243-4C56-85C5-4E90699B0D9D}"/>
              </a:ext>
            </a:extLst>
          </p:cNvPr>
          <p:cNvSpPr txBox="1"/>
          <p:nvPr/>
        </p:nvSpPr>
        <p:spPr>
          <a:xfrm>
            <a:off x="104034" y="127002"/>
            <a:ext cx="742121"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ar-DZ" dirty="0"/>
              <a:t>8</a:t>
            </a:r>
            <a:r>
              <a:rPr lang="fr-FR" dirty="0"/>
              <a:t>/1</a:t>
            </a:r>
            <a:r>
              <a:rPr lang="ar-DZ" dirty="0"/>
              <a:t>4</a:t>
            </a:r>
            <a:endParaRPr lang="fr-FR" dirty="0"/>
          </a:p>
        </p:txBody>
      </p:sp>
    </p:spTree>
    <p:extLst>
      <p:ext uri="{BB962C8B-B14F-4D97-AF65-F5344CB8AC3E}">
        <p14:creationId xmlns:p14="http://schemas.microsoft.com/office/powerpoint/2010/main" val="144145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FB9E2B-F6E2-4F5C-9D9F-9F25EACFB16C}"/>
              </a:ext>
            </a:extLst>
          </p:cNvPr>
          <p:cNvSpPr/>
          <p:nvPr/>
        </p:nvSpPr>
        <p:spPr>
          <a:xfrm>
            <a:off x="1162594" y="2897633"/>
            <a:ext cx="5543005" cy="207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D735F7F3-C1B5-4B60-A00A-4EB618DDFB5A}"/>
              </a:ext>
            </a:extLst>
          </p:cNvPr>
          <p:cNvSpPr txBox="1">
            <a:spLocks/>
          </p:cNvSpPr>
          <p:nvPr/>
        </p:nvSpPr>
        <p:spPr>
          <a:xfrm>
            <a:off x="323529" y="705269"/>
            <a:ext cx="11573197" cy="724247"/>
          </a:xfrm>
          <a:prstGeom prst="rect">
            <a:avLst/>
          </a:prstGeom>
        </p:spPr>
        <p:txBody>
          <a:bodyPr/>
          <a:lstStyle/>
          <a:p>
            <a:pPr marL="228600" lvl="0" indent="-228600" algn="ctr" rtl="1">
              <a:lnSpc>
                <a:spcPct val="90000"/>
              </a:lnSpc>
              <a:spcBef>
                <a:spcPts val="1000"/>
              </a:spcBef>
            </a:pPr>
            <a:r>
              <a:rPr kumimoji="0" lang="ar-DZ" sz="4200" b="1" i="0" u="none" strike="noStrike" kern="1200" cap="none" spc="0" normalizeH="0" baseline="0" noProof="0" dirty="0">
                <a:ln>
                  <a:noFill/>
                </a:ln>
                <a:solidFill>
                  <a:schemeClr val="tx1"/>
                </a:solidFill>
                <a:effectLst/>
                <a:uLnTx/>
                <a:uFillTx/>
                <a:latin typeface="Traditional Arabic" pitchFamily="18" charset="-78"/>
                <a:ea typeface="+mn-ea"/>
                <a:cs typeface="Traditional Arabic" pitchFamily="18" charset="-78"/>
              </a:rPr>
              <a:t>ثالثا</a:t>
            </a:r>
            <a:r>
              <a:rPr lang="ar-DZ" sz="4200" b="1" dirty="0">
                <a:latin typeface="Traditional Arabic" pitchFamily="18" charset="-78"/>
                <a:cs typeface="Traditional Arabic" pitchFamily="18" charset="-78"/>
              </a:rPr>
              <a:t>: خدمة المجتمع والتنمية المجتمعية</a:t>
            </a:r>
            <a:endParaRPr lang="en-US" sz="4200" b="1" dirty="0">
              <a:latin typeface="Traditional Arabic" pitchFamily="18" charset="-78"/>
              <a:cs typeface="Traditional Arabic" pitchFamily="18" charset="-78"/>
            </a:endParaRPr>
          </a:p>
        </p:txBody>
      </p:sp>
      <p:sp>
        <p:nvSpPr>
          <p:cNvPr id="12" name="Rectangle 1"/>
          <p:cNvSpPr>
            <a:spLocks noChangeArrowheads="1"/>
          </p:cNvSpPr>
          <p:nvPr/>
        </p:nvSpPr>
        <p:spPr bwMode="auto">
          <a:xfrm>
            <a:off x="1162595" y="1614190"/>
            <a:ext cx="979714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الدور غير التقليدي للجامعة الحديثة: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a:ln>
                  <a:noFill/>
                </a:ln>
                <a:solidFill>
                  <a:schemeClr val="tx1"/>
                </a:solidFill>
                <a:effectLst/>
                <a:latin typeface="Traditional Arabic" pitchFamily="18" charset="-78"/>
                <a:ea typeface="Calibri" pitchFamily="34" charset="0"/>
                <a:cs typeface="Traditional Arabic" pitchFamily="18" charset="-78"/>
              </a:rPr>
              <a:t>(عضو هيئة التدريس) </a:t>
            </a:r>
          </a:p>
        </p:txBody>
      </p:sp>
      <p:sp>
        <p:nvSpPr>
          <p:cNvPr id="14" name="Rectangle 13"/>
          <p:cNvSpPr/>
          <p:nvPr/>
        </p:nvSpPr>
        <p:spPr>
          <a:xfrm>
            <a:off x="1308366" y="3191673"/>
            <a:ext cx="5198452" cy="1477328"/>
          </a:xfrm>
          <a:prstGeom prst="rect">
            <a:avLst/>
          </a:prstGeom>
        </p:spPr>
        <p:txBody>
          <a:bodyPr wrap="square">
            <a:spAutoFit/>
          </a:bodyPr>
          <a:lstStyle/>
          <a:p>
            <a:pPr lvl="0" algn="justLow" rtl="1" fontAlgn="base">
              <a:spcBef>
                <a:spcPct val="0"/>
              </a:spcBef>
              <a:spcAft>
                <a:spcPct val="0"/>
              </a:spcAft>
              <a:buFont typeface="Arial" pitchFamily="34" charset="0"/>
              <a:buChar char="•"/>
            </a:pPr>
            <a:r>
              <a:rPr lang="ar-DZ" sz="3000" b="1" dirty="0">
                <a:solidFill>
                  <a:schemeClr val="bg1"/>
                </a:solidFill>
                <a:latin typeface="Traditional Arabic" pitchFamily="18" charset="-78"/>
                <a:ea typeface="Calibri" pitchFamily="34" charset="0"/>
                <a:cs typeface="Traditional Arabic" pitchFamily="18" charset="-78"/>
              </a:rPr>
              <a:t> مهمة "التعليم - البحث العلمي– الوظيفة"؛</a:t>
            </a:r>
            <a:endParaRPr lang="fr-FR" sz="3000" b="1" dirty="0">
              <a:solidFill>
                <a:schemeClr val="bg1"/>
              </a:solidFill>
              <a:latin typeface="Traditional Arabic" pitchFamily="18" charset="-78"/>
              <a:cs typeface="Traditional Arabic" pitchFamily="18" charset="-78"/>
            </a:endParaRPr>
          </a:p>
          <a:p>
            <a:pPr lvl="0" algn="justLow" rtl="1" eaLnBrk="0" fontAlgn="base" hangingPunct="0">
              <a:spcBef>
                <a:spcPct val="0"/>
              </a:spcBef>
              <a:spcAft>
                <a:spcPct val="0"/>
              </a:spcAft>
              <a:buFontTx/>
              <a:buChar char="•"/>
            </a:pPr>
            <a:r>
              <a:rPr lang="ar-DZ" sz="3000" b="1" dirty="0">
                <a:solidFill>
                  <a:schemeClr val="bg1"/>
                </a:solidFill>
                <a:latin typeface="Traditional Arabic" pitchFamily="18" charset="-78"/>
                <a:ea typeface="Calibri" pitchFamily="34" charset="0"/>
                <a:cs typeface="Traditional Arabic" pitchFamily="18" charset="-78"/>
              </a:rPr>
              <a:t> خدمة المجتمع؛</a:t>
            </a:r>
            <a:endParaRPr lang="fr-FR" sz="3000" b="1" dirty="0">
              <a:solidFill>
                <a:schemeClr val="bg1"/>
              </a:solidFill>
              <a:latin typeface="Traditional Arabic" pitchFamily="18" charset="-78"/>
              <a:cs typeface="Traditional Arabic" pitchFamily="18" charset="-78"/>
            </a:endParaRPr>
          </a:p>
          <a:p>
            <a:pPr lvl="0" algn="justLow" rtl="1" eaLnBrk="0" fontAlgn="base" hangingPunct="0">
              <a:spcBef>
                <a:spcPct val="0"/>
              </a:spcBef>
              <a:spcAft>
                <a:spcPct val="0"/>
              </a:spcAft>
              <a:buFontTx/>
              <a:buChar char="•"/>
            </a:pPr>
            <a:r>
              <a:rPr lang="ar-DZ" sz="3000" b="1" dirty="0">
                <a:solidFill>
                  <a:schemeClr val="bg1"/>
                </a:solidFill>
                <a:latin typeface="Traditional Arabic" pitchFamily="18" charset="-78"/>
                <a:ea typeface="Calibri" pitchFamily="34" charset="0"/>
                <a:cs typeface="Traditional Arabic" pitchFamily="18" charset="-78"/>
              </a:rPr>
              <a:t> عمليات المساهمة في تطوير البرامج التنموية.</a:t>
            </a:r>
            <a:endParaRPr lang="ar-DZ" sz="3000" b="1" dirty="0">
              <a:solidFill>
                <a:schemeClr val="bg1"/>
              </a:solidFill>
              <a:latin typeface="Traditional Arabic" pitchFamily="18" charset="-78"/>
              <a:cs typeface="Traditional Arabic" pitchFamily="18" charset="-78"/>
            </a:endParaRPr>
          </a:p>
        </p:txBody>
      </p:sp>
      <p:cxnSp>
        <p:nvCxnSpPr>
          <p:cNvPr id="8" name="Straight Connector 2">
            <a:extLst>
              <a:ext uri="{FF2B5EF4-FFF2-40B4-BE49-F238E27FC236}">
                <a16:creationId xmlns:a16="http://schemas.microsoft.com/office/drawing/2014/main" id="{ED48A9E7-11DA-4FA9-9365-431369B9FF87}"/>
              </a:ext>
            </a:extLst>
          </p:cNvPr>
          <p:cNvCxnSpPr>
            <a:cxnSpLocks/>
          </p:cNvCxnSpPr>
          <p:nvPr/>
        </p:nvCxnSpPr>
        <p:spPr>
          <a:xfrm flipV="1">
            <a:off x="1916982" y="1429515"/>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765AA659-8BBF-4736-8FF1-24F06CD1E497}"/>
              </a:ext>
            </a:extLst>
          </p:cNvPr>
          <p:cNvPicPr>
            <a:picLocks noChangeAspect="1"/>
          </p:cNvPicPr>
          <p:nvPr/>
        </p:nvPicPr>
        <p:blipFill>
          <a:blip r:embed="rId2"/>
          <a:stretch>
            <a:fillRect/>
          </a:stretch>
        </p:blipFill>
        <p:spPr>
          <a:xfrm>
            <a:off x="7518632" y="3933599"/>
            <a:ext cx="3441105" cy="2071931"/>
          </a:xfrm>
          <a:prstGeom prst="rect">
            <a:avLst/>
          </a:prstGeom>
          <a:ln>
            <a:noFill/>
          </a:ln>
          <a:effectLst>
            <a:outerShdw blurRad="292100" dist="139700" dir="2700000" algn="tl" rotWithShape="0">
              <a:srgbClr val="333333">
                <a:alpha val="65000"/>
              </a:srgbClr>
            </a:outerShdw>
          </a:effectLst>
        </p:spPr>
      </p:pic>
      <p:sp>
        <p:nvSpPr>
          <p:cNvPr id="10" name="ZoneTexte 9">
            <a:extLst>
              <a:ext uri="{FF2B5EF4-FFF2-40B4-BE49-F238E27FC236}">
                <a16:creationId xmlns:a16="http://schemas.microsoft.com/office/drawing/2014/main" id="{F7458A42-9079-4C24-BFFD-478EFDDCD57F}"/>
              </a:ext>
            </a:extLst>
          </p:cNvPr>
          <p:cNvSpPr txBox="1"/>
          <p:nvPr/>
        </p:nvSpPr>
        <p:spPr>
          <a:xfrm>
            <a:off x="104034" y="127002"/>
            <a:ext cx="850123" cy="369332"/>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ar-DZ" dirty="0"/>
              <a:t>9</a:t>
            </a:r>
            <a:r>
              <a:rPr lang="fr-FR" dirty="0"/>
              <a:t>/1</a:t>
            </a:r>
            <a:r>
              <a:rPr lang="ar-DZ" dirty="0"/>
              <a:t>4</a:t>
            </a:r>
            <a:endParaRPr lang="fr-FR" dirty="0"/>
          </a:p>
        </p:txBody>
      </p:sp>
    </p:spTree>
    <p:extLst>
      <p:ext uri="{BB962C8B-B14F-4D97-AF65-F5344CB8AC3E}">
        <p14:creationId xmlns:p14="http://schemas.microsoft.com/office/powerpoint/2010/main" val="1205577791"/>
      </p:ext>
    </p:extLst>
  </p:cSld>
  <p:clrMapOvr>
    <a:masterClrMapping/>
  </p:clrMapOvr>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867</Words>
  <Application>Microsoft Office PowerPoint</Application>
  <PresentationFormat>Grand écran</PresentationFormat>
  <Paragraphs>125</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14</vt:i4>
      </vt:variant>
    </vt:vector>
  </HeadingPairs>
  <TitlesOfParts>
    <vt:vector size="23" baseType="lpstr">
      <vt:lpstr>Arabic Typesetting</vt:lpstr>
      <vt:lpstr>Arial</vt:lpstr>
      <vt:lpstr>Calibri</vt:lpstr>
      <vt:lpstr>Calibri Light</vt:lpstr>
      <vt:lpstr>Sakkal Majalla</vt:lpstr>
      <vt:lpstr>Traditional Arabic</vt: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Utilisateur Windows</cp:lastModifiedBy>
  <cp:revision>170</cp:revision>
  <dcterms:created xsi:type="dcterms:W3CDTF">2020-01-20T05:08:25Z</dcterms:created>
  <dcterms:modified xsi:type="dcterms:W3CDTF">2021-10-09T19:31:32Z</dcterms:modified>
</cp:coreProperties>
</file>