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5" r:id="rId5"/>
  </p:sldMasterIdLst>
  <p:notesMasterIdLst>
    <p:notesMasterId r:id="rId35"/>
  </p:notesMasterIdLst>
  <p:handoutMasterIdLst>
    <p:handoutMasterId r:id="rId36"/>
  </p:handoutMasterIdLst>
  <p:sldIdLst>
    <p:sldId id="256" r:id="rId6"/>
    <p:sldId id="384" r:id="rId7"/>
    <p:sldId id="257" r:id="rId8"/>
    <p:sldId id="2504" r:id="rId9"/>
    <p:sldId id="2493" r:id="rId10"/>
    <p:sldId id="2506" r:id="rId11"/>
    <p:sldId id="2494" r:id="rId12"/>
    <p:sldId id="2497" r:id="rId13"/>
    <p:sldId id="2500" r:id="rId14"/>
    <p:sldId id="258" r:id="rId15"/>
    <p:sldId id="372" r:id="rId16"/>
    <p:sldId id="2487" r:id="rId17"/>
    <p:sldId id="2505" r:id="rId18"/>
    <p:sldId id="532" r:id="rId19"/>
    <p:sldId id="603" r:id="rId20"/>
    <p:sldId id="601" r:id="rId21"/>
    <p:sldId id="519" r:id="rId22"/>
    <p:sldId id="604" r:id="rId23"/>
    <p:sldId id="360" r:id="rId24"/>
    <p:sldId id="605" r:id="rId25"/>
    <p:sldId id="610" r:id="rId26"/>
    <p:sldId id="611" r:id="rId27"/>
    <p:sldId id="308" r:id="rId28"/>
    <p:sldId id="352" r:id="rId29"/>
    <p:sldId id="373" r:id="rId30"/>
    <p:sldId id="612" r:id="rId31"/>
    <p:sldId id="559" r:id="rId32"/>
    <p:sldId id="613" r:id="rId33"/>
    <p:sldId id="3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72" d="100"/>
          <a:sy n="72" d="100"/>
        </p:scale>
        <p:origin x="660" y="17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10/21/2024</a:t>
            </a:fld>
            <a:endParaRPr lang="en-US" dirty="0"/>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‹N°›</a:t>
            </a:fld>
            <a:endParaRPr lang="en-US" dirty="0"/>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‹N°›</a:t>
            </a:fld>
            <a:endParaRPr lang="en-US" dirty="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dirty="0"/>
          </a:p>
        </p:txBody>
      </p:sp>
    </p:spTree>
    <p:extLst>
      <p:ext uri="{BB962C8B-B14F-4D97-AF65-F5344CB8AC3E}">
        <p14:creationId xmlns:p14="http://schemas.microsoft.com/office/powerpoint/2010/main" val="156083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dirty="0"/>
          </a:p>
        </p:txBody>
      </p:sp>
    </p:spTree>
    <p:extLst>
      <p:ext uri="{BB962C8B-B14F-4D97-AF65-F5344CB8AC3E}">
        <p14:creationId xmlns:p14="http://schemas.microsoft.com/office/powerpoint/2010/main" val="130161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fr-FR" dirty="0"/>
              <a:t>Cliquez sur l'icône pour ajouter une image</a:t>
            </a:r>
            <a:endParaRPr lang="en-US" dirty="0"/>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fr-FR"/>
              <a:t>Modifiez le style du titre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fr-FR"/>
              <a:t>Cliquez pour modifier les styles du texte du masque</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fr-FR"/>
              <a:t>Modifiez le style du titre</a:t>
            </a:r>
            <a:endParaRPr lang="en-US"/>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fr-FR" dirty="0"/>
              <a:t>Cliquez sur l'icône pour ajouter une image</a:t>
            </a:r>
            <a:endParaRPr lang="en-US" dirty="0"/>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fr-FR"/>
              <a:t>Cliquez pour modifier les styles du texte du masque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fr-FR"/>
              <a:t>Modifiez le style du titre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fr-FR">
                <a:solidFill>
                  <a:schemeClr val="tx1">
                    <a:alpha val="60000"/>
                  </a:schemeClr>
                </a:solidFill>
              </a:rPr>
              <a:t>Modifiez le style des sous-titres du masque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fr-FR" dirty="0"/>
              <a:t>Cliquez sur l'icône pour ajouter une image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fr-FR" dirty="0"/>
              <a:t>Cliquez sur l'icône pour ajouter une image</a:t>
            </a:r>
            <a:endParaRPr lang="en-US" dirty="0"/>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fr-FR"/>
              <a:t>Modifiez le style du titre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A372E-48F3-4931-470E-45B745BD10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B9D188-7217-9E9D-6277-333A3BB14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03AD12E-45A2-BA8E-DFAB-8837E4DCC36D}"/>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5" name="Espace réservé du pied de page 4">
            <a:extLst>
              <a:ext uri="{FF2B5EF4-FFF2-40B4-BE49-F238E27FC236}">
                <a16:creationId xmlns:a16="http://schemas.microsoft.com/office/drawing/2014/main" id="{0920365F-2BC5-2B47-144C-3BA6C28B73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EEFEC9-18E4-6C04-ECAD-842C535D5117}"/>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52052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2DA25-37FE-E457-7B77-B512689A4A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9F5B1-754F-A47C-DF66-30CF135BE03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1CECDA-5284-3094-37AE-F9186102F7E1}"/>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5" name="Espace réservé du pied de page 4">
            <a:extLst>
              <a:ext uri="{FF2B5EF4-FFF2-40B4-BE49-F238E27FC236}">
                <a16:creationId xmlns:a16="http://schemas.microsoft.com/office/drawing/2014/main" id="{E6B91457-2AFB-EAAF-FDE1-3769E355DF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C1D42A-F146-DAFC-9F56-576198AC293E}"/>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349483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CCC52-E394-F326-F9E4-0CE37978FDA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7966B88-E36D-B142-0CEC-3B41C919E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104786C-E828-7A9F-3E90-5BAC57C88901}"/>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5" name="Espace réservé du pied de page 4">
            <a:extLst>
              <a:ext uri="{FF2B5EF4-FFF2-40B4-BE49-F238E27FC236}">
                <a16:creationId xmlns:a16="http://schemas.microsoft.com/office/drawing/2014/main" id="{50B9C0CF-7334-1C97-1752-D5DC5EB913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EA7CEF-42C4-1BFF-3738-55E72712B3FD}"/>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206314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fr-FR" dirty="0"/>
              <a:t>Cliquez sur l'icône pour ajouter une image</a:t>
            </a:r>
            <a:endParaRPr lang="en-US" dirty="0"/>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fr-FR" dirty="0"/>
              <a:t>Cliquez sur l'icône pour ajouter une image</a:t>
            </a:r>
            <a:endParaRPr lang="en-US" dirty="0"/>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fr-FR" dirty="0"/>
              <a:t>Cliquez sur l'icône pour ajouter une image</a:t>
            </a:r>
            <a:endParaRPr lang="en-US" dirty="0"/>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97B97-77F4-A261-AAE3-051881B549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6FECFE-F873-5DF6-8200-392A00F47BC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6EE0C9D-9F12-583C-8202-7550E28EAFE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AC758BB-9E41-5D24-5D74-8C530A023608}"/>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6" name="Espace réservé du pied de page 5">
            <a:extLst>
              <a:ext uri="{FF2B5EF4-FFF2-40B4-BE49-F238E27FC236}">
                <a16:creationId xmlns:a16="http://schemas.microsoft.com/office/drawing/2014/main" id="{8D5835CE-B26D-8BD8-4387-5D1CEA12F8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958E34-329B-8B1B-2A88-1872213CDA5D}"/>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394799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3539D-DD7F-5AC7-707C-23395A229E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C587D52-3ACE-CF24-AE0E-62940BE41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A47C0E-EF56-73C8-0F3D-82021D9081A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13CF0A8-4B93-2296-C8F4-B83173231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394D724-C3DB-7C91-8370-E70548120B7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DA03BB-B7B3-14C2-0A22-0173DC68E0FD}"/>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8" name="Espace réservé du pied de page 7">
            <a:extLst>
              <a:ext uri="{FF2B5EF4-FFF2-40B4-BE49-F238E27FC236}">
                <a16:creationId xmlns:a16="http://schemas.microsoft.com/office/drawing/2014/main" id="{49229C74-423F-BF83-AB58-A2D6DC335F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DEDF1FF-88AC-C280-3BB1-DE2BE71BD338}"/>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2327430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423D8-9A0C-7737-A5BB-E8BD066406C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C99243-DA29-8E91-4A0A-E64B2945C3A5}"/>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4" name="Espace réservé du pied de page 3">
            <a:extLst>
              <a:ext uri="{FF2B5EF4-FFF2-40B4-BE49-F238E27FC236}">
                <a16:creationId xmlns:a16="http://schemas.microsoft.com/office/drawing/2014/main" id="{14CC3575-4B5F-0784-F7CD-27DEEFB1A5C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6AD4312-0FF2-726E-6D30-CA8AF0EF289A}"/>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1257385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95A4CB0-1F7D-0F2B-FA8E-E87837D15114}"/>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3" name="Espace réservé du pied de page 2">
            <a:extLst>
              <a:ext uri="{FF2B5EF4-FFF2-40B4-BE49-F238E27FC236}">
                <a16:creationId xmlns:a16="http://schemas.microsoft.com/office/drawing/2014/main" id="{CEE60F2A-9507-CAE9-C28A-598B27837C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4B09034-DCDF-F364-0346-17FBC7159076}"/>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324425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967C0-77E9-BCFE-ADC2-91C16F19FB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EFFC14F-BD28-A31A-5848-8CC6EDF19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E4CAF9E-947C-B721-D127-AEBB4EB1D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1CFA94-432C-159E-0421-C1F0FC0491C2}"/>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6" name="Espace réservé du pied de page 5">
            <a:extLst>
              <a:ext uri="{FF2B5EF4-FFF2-40B4-BE49-F238E27FC236}">
                <a16:creationId xmlns:a16="http://schemas.microsoft.com/office/drawing/2014/main" id="{5678B752-D311-4C3B-005B-8520803F80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EC6920-A542-4FC3-A322-9BB4F5D513F5}"/>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1356892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AF967-E952-7965-17D5-BD7A1697CA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4F173B-6371-446D-AD0D-CD5E74B8C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0F964C5-8BA2-DF67-B6CA-F28F6B9CD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EC9819-DF08-6CD7-F03D-7043F7CCF863}"/>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6" name="Espace réservé du pied de page 5">
            <a:extLst>
              <a:ext uri="{FF2B5EF4-FFF2-40B4-BE49-F238E27FC236}">
                <a16:creationId xmlns:a16="http://schemas.microsoft.com/office/drawing/2014/main" id="{A9B8FEE2-0EE8-C03C-18E4-003256B63D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FDB12A-FFC1-9A82-8AA7-376DD7B8667C}"/>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451950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33EE0-F427-507E-7A02-CC9084695E6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96520F-DE12-86FC-8BC9-487069C4472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4F0F95-565A-8EE7-B93E-D0E9F9300BFF}"/>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5" name="Espace réservé du pied de page 4">
            <a:extLst>
              <a:ext uri="{FF2B5EF4-FFF2-40B4-BE49-F238E27FC236}">
                <a16:creationId xmlns:a16="http://schemas.microsoft.com/office/drawing/2014/main" id="{759BF3D8-D685-58F5-A794-3A388E5218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29D344-0F2B-E8DC-16B4-26F38EB81FBF}"/>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3427121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304DEE-7637-6B15-B7A4-6F3F40F5F2A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66C59F5-BDC8-C335-79EB-B4162C79DF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633956-D2C4-669A-50A8-DB8947EE31F4}"/>
              </a:ext>
            </a:extLst>
          </p:cNvPr>
          <p:cNvSpPr>
            <a:spLocks noGrp="1"/>
          </p:cNvSpPr>
          <p:nvPr>
            <p:ph type="dt" sz="half" idx="10"/>
          </p:nvPr>
        </p:nvSpPr>
        <p:spPr/>
        <p:txBody>
          <a:bodyPr/>
          <a:lstStyle/>
          <a:p>
            <a:fld id="{0832D21F-B06E-4098-B83B-FE57EB035035}" type="datetimeFigureOut">
              <a:rPr lang="fr-FR" smtClean="0"/>
              <a:t>21/10/2024</a:t>
            </a:fld>
            <a:endParaRPr lang="fr-FR"/>
          </a:p>
        </p:txBody>
      </p:sp>
      <p:sp>
        <p:nvSpPr>
          <p:cNvPr id="5" name="Espace réservé du pied de page 4">
            <a:extLst>
              <a:ext uri="{FF2B5EF4-FFF2-40B4-BE49-F238E27FC236}">
                <a16:creationId xmlns:a16="http://schemas.microsoft.com/office/drawing/2014/main" id="{D321FB5F-AA41-77B0-58DB-1998D10A6D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25C4AC-6670-6FC0-E06D-1C0E3409C29D}"/>
              </a:ext>
            </a:extLst>
          </p:cNvPr>
          <p:cNvSpPr>
            <a:spLocks noGrp="1"/>
          </p:cNvSpPr>
          <p:nvPr>
            <p:ph type="sldNum" sz="quarter" idx="12"/>
          </p:nvPr>
        </p:nvSpPr>
        <p:spPr/>
        <p:txBody>
          <a:bodyPr/>
          <a:lstStyle/>
          <a:p>
            <a:fld id="{4B84E6AC-D175-4F7E-AF20-7303824B1488}" type="slidenum">
              <a:rPr lang="fr-FR" smtClean="0"/>
              <a:t>‹N°›</a:t>
            </a:fld>
            <a:endParaRPr lang="fr-FR"/>
          </a:p>
        </p:txBody>
      </p:sp>
    </p:spTree>
    <p:extLst>
      <p:ext uri="{BB962C8B-B14F-4D97-AF65-F5344CB8AC3E}">
        <p14:creationId xmlns:p14="http://schemas.microsoft.com/office/powerpoint/2010/main" val="322355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fr-FR"/>
              <a:t>Modifiez le style du titre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fr-FR" dirty="0"/>
              <a:t>Cliquez sur l'icône pour ajouter une image</a:t>
            </a:r>
            <a:endParaRPr lang="en-US" dirty="0"/>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fr-FR" dirty="0"/>
              <a:t>Cliquez sur l'icône pour ajouter une image</a:t>
            </a:r>
            <a:endParaRPr lang="en-US" dirty="0"/>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fr-FR" dirty="0"/>
              <a:t>Cliquez sur l'icône pour ajouter une image</a:t>
            </a:r>
            <a:endParaRPr lang="en-US" dirty="0"/>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fr-FR" dirty="0"/>
              <a:t>Cliquez sur l'icône pour ajouter une image</a:t>
            </a:r>
            <a:endParaRPr lang="en-US" dirty="0"/>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fr-FR" dirty="0"/>
              <a:t>Cliquez sur l'icône pour ajouter une image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a:t>
            </a:fld>
            <a:endParaRPr lang="en-US" dirty="0"/>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fr-FR"/>
              <a:t>Modifiez le style du titre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fr-FR">
                <a:solidFill>
                  <a:schemeClr val="tx1">
                    <a:alpha val="60000"/>
                  </a:schemeClr>
                </a:solidFill>
              </a:rPr>
              <a:t>Modifiez le style des sous-titres du masque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fr-FR" dirty="0"/>
              <a:t>Cliquez sur l'icône pour ajouter une image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fr-FR">
                <a:solidFill>
                  <a:schemeClr val="tx1">
                    <a:alpha val="60000"/>
                  </a:schemeClr>
                </a:solidFill>
              </a:rPr>
              <a:t>Modifiez le style des sous-titres du masque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fr-FR"/>
              <a:t>Modifiez le style du titre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fr-FR"/>
              <a:t>Modifiez le style du titre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fr-FR"/>
              <a:t>Modifiez le style du titre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fr-FR"/>
              <a:t>Cliquez pour modifier les styles du texte du masque</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fr-FR" dirty="0"/>
              <a:t>Cliquez sur l'icône pour ajouter une image</a:t>
            </a:r>
            <a:endParaRPr lang="en-US" dirty="0"/>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fr-FR" dirty="0"/>
              <a:t>Cliquez sur l'icône pour ajouter une image</a:t>
            </a:r>
            <a:endParaRPr lang="en-US" dirty="0"/>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fr-FR" dirty="0"/>
              <a:t>Cliquez sur l'icône pour ajouter une image</a:t>
            </a:r>
            <a:endParaRPr lang="en-US" dirty="0"/>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fr-FR" dirty="0"/>
              <a:t>Cliquez sur l'icône pour ajouter une image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fr-FR" dirty="0"/>
              <a:t>Cliquez sur l'icône pour ajouter une image</a:t>
            </a:r>
            <a:endParaRPr lang="en-US" dirty="0"/>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fr-FR"/>
              <a:t>Modifiez le style du titre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fr-FR"/>
              <a:t>Cliquez pour modifier les styles du texte du masque</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dirty="0"/>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dirty="0"/>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‹N°›</a:t>
            </a:fld>
            <a:endParaRPr lang="en-US" dirty="0"/>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fr-FR"/>
              <a:t>Modifiez le style du titre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2EE991E-A95F-62E8-39E2-88B9EE323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2034F1-B633-3514-7331-59CB8C6D82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055875-49ED-DFE0-B016-3EEB2E4E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2D21F-B06E-4098-B83B-FE57EB035035}" type="datetimeFigureOut">
              <a:rPr lang="fr-FR" smtClean="0"/>
              <a:t>21/10/2024</a:t>
            </a:fld>
            <a:endParaRPr lang="fr-FR"/>
          </a:p>
        </p:txBody>
      </p:sp>
      <p:sp>
        <p:nvSpPr>
          <p:cNvPr id="5" name="Espace réservé du pied de page 4">
            <a:extLst>
              <a:ext uri="{FF2B5EF4-FFF2-40B4-BE49-F238E27FC236}">
                <a16:creationId xmlns:a16="http://schemas.microsoft.com/office/drawing/2014/main" id="{9E6A2AE0-E9B8-83C2-0021-529B5E873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9D708EF-EDF6-FCDF-DC86-5DF2AC5E51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4E6AC-D175-4F7E-AF20-7303824B1488}" type="slidenum">
              <a:rPr lang="fr-FR" smtClean="0"/>
              <a:t>‹N°›</a:t>
            </a:fld>
            <a:endParaRPr lang="fr-FR"/>
          </a:p>
        </p:txBody>
      </p:sp>
    </p:spTree>
    <p:extLst>
      <p:ext uri="{BB962C8B-B14F-4D97-AF65-F5344CB8AC3E}">
        <p14:creationId xmlns:p14="http://schemas.microsoft.com/office/powerpoint/2010/main" val="278466212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B8DB1A9-8DC3-2FEE-521F-7691E5DD15A9}"/>
              </a:ext>
            </a:extLst>
          </p:cNvPr>
          <p:cNvPicPr>
            <a:picLocks noChangeAspect="1"/>
          </p:cNvPicPr>
          <p:nvPr/>
        </p:nvPicPr>
        <p:blipFill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1321905" y="2382"/>
            <a:ext cx="8952634" cy="6858000"/>
          </a:xfrm>
          <a:prstGeom prst="rect">
            <a:avLst/>
          </a:prstGeom>
        </p:spPr>
      </p:pic>
      <p:sp>
        <p:nvSpPr>
          <p:cNvPr id="2" name="Titre 1">
            <a:extLst>
              <a:ext uri="{FF2B5EF4-FFF2-40B4-BE49-F238E27FC236}">
                <a16:creationId xmlns:a16="http://schemas.microsoft.com/office/drawing/2014/main" id="{D8B6FA83-F175-AA6B-A2DC-A57AD00CC46F}"/>
              </a:ext>
            </a:extLst>
          </p:cNvPr>
          <p:cNvSpPr>
            <a:spLocks noGrp="1"/>
          </p:cNvSpPr>
          <p:nvPr>
            <p:ph type="ctrTitle"/>
          </p:nvPr>
        </p:nvSpPr>
        <p:spPr>
          <a:xfrm>
            <a:off x="991555" y="-275649"/>
            <a:ext cx="10320129" cy="2167073"/>
          </a:xfrm>
        </p:spPr>
        <p:txBody>
          <a:bodyPr>
            <a:noAutofit/>
          </a:bodyPr>
          <a:lstStyle/>
          <a:p>
            <a:r>
              <a:rPr lang="ar-DZ" sz="4000" b="1" dirty="0">
                <a:cs typeface="AGA Furat Regular" pitchFamily="2" charset="-78"/>
              </a:rPr>
              <a:t>تحت إشراف السيد مدير جامعة عبد الحميد بن باديس مستغانم البروفيسور </a:t>
            </a:r>
            <a:r>
              <a:rPr lang="ar-DZ" sz="4000" b="1" dirty="0" err="1">
                <a:cs typeface="AGA Furat Regular" pitchFamily="2" charset="-78"/>
              </a:rPr>
              <a:t>بودراح</a:t>
            </a:r>
            <a:r>
              <a:rPr lang="ar-DZ" sz="4000" b="1" dirty="0">
                <a:cs typeface="AGA Furat Regular" pitchFamily="2" charset="-78"/>
              </a:rPr>
              <a:t> إبراهيم </a:t>
            </a:r>
            <a:br>
              <a:rPr lang="ar-DZ" sz="4000" b="1" dirty="0">
                <a:cs typeface="AGA Furat Regular" pitchFamily="2" charset="-78"/>
              </a:rPr>
            </a:br>
            <a:endParaRPr lang="fr-FR" sz="4000" b="1" dirty="0">
              <a:cs typeface="AGA Furat Regular" pitchFamily="2" charset="-78"/>
            </a:endParaRPr>
          </a:p>
        </p:txBody>
      </p:sp>
      <p:pic>
        <p:nvPicPr>
          <p:cNvPr id="17" name="Image 16">
            <a:extLst>
              <a:ext uri="{FF2B5EF4-FFF2-40B4-BE49-F238E27FC236}">
                <a16:creationId xmlns:a16="http://schemas.microsoft.com/office/drawing/2014/main" id="{952ADC0E-CF17-E678-2922-8B4DF8DB663B}"/>
              </a:ext>
            </a:extLst>
          </p:cNvPr>
          <p:cNvPicPr>
            <a:picLocks noChangeAspect="1"/>
          </p:cNvPicPr>
          <p:nvPr/>
        </p:nvPicPr>
        <p:blipFill rotWithShape="1">
          <a:blip r:embed="rId4">
            <a:extLst>
              <a:ext uri="{28A0092B-C50C-407E-A947-70E740481C1C}">
                <a14:useLocalDpi xmlns:a14="http://schemas.microsoft.com/office/drawing/2010/main" val="0"/>
              </a:ext>
            </a:extLst>
          </a:blip>
          <a:srcRect l="22700" r="24006"/>
          <a:stretch/>
        </p:blipFill>
        <p:spPr>
          <a:xfrm>
            <a:off x="0" y="4752975"/>
            <a:ext cx="1871331" cy="2105025"/>
          </a:xfrm>
          <a:prstGeom prst="rect">
            <a:avLst/>
          </a:prstGeom>
        </p:spPr>
      </p:pic>
      <p:pic>
        <p:nvPicPr>
          <p:cNvPr id="18" name="Image 17">
            <a:extLst>
              <a:ext uri="{FF2B5EF4-FFF2-40B4-BE49-F238E27FC236}">
                <a16:creationId xmlns:a16="http://schemas.microsoft.com/office/drawing/2014/main" id="{2DA6151A-8E05-9F7E-E9FF-21CCECF46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5842" y="66252"/>
            <a:ext cx="1716157" cy="1663468"/>
          </a:xfrm>
          <a:prstGeom prst="rect">
            <a:avLst/>
          </a:prstGeom>
        </p:spPr>
      </p:pic>
      <p:pic>
        <p:nvPicPr>
          <p:cNvPr id="19" name="Image 18">
            <a:extLst>
              <a:ext uri="{FF2B5EF4-FFF2-40B4-BE49-F238E27FC236}">
                <a16:creationId xmlns:a16="http://schemas.microsoft.com/office/drawing/2014/main" id="{0EBD3493-82BD-5C43-627C-D2F59E2BF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7203"/>
            <a:ext cx="1493362" cy="1493362"/>
          </a:xfrm>
          <a:prstGeom prst="rect">
            <a:avLst/>
          </a:prstGeom>
        </p:spPr>
      </p:pic>
      <p:pic>
        <p:nvPicPr>
          <p:cNvPr id="4" name="Image 3">
            <a:extLst>
              <a:ext uri="{FF2B5EF4-FFF2-40B4-BE49-F238E27FC236}">
                <a16:creationId xmlns:a16="http://schemas.microsoft.com/office/drawing/2014/main" id="{EBD97D1D-E820-2D80-2FE6-1A4BA6391F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6841" y="4695714"/>
            <a:ext cx="2205159" cy="2024666"/>
          </a:xfrm>
          <a:prstGeom prst="rect">
            <a:avLst/>
          </a:prstGeom>
        </p:spPr>
      </p:pic>
      <p:sp>
        <p:nvSpPr>
          <p:cNvPr id="5" name="ZoneTexte 4">
            <a:extLst>
              <a:ext uri="{FF2B5EF4-FFF2-40B4-BE49-F238E27FC236}">
                <a16:creationId xmlns:a16="http://schemas.microsoft.com/office/drawing/2014/main" id="{F34F7796-AE64-A2FD-FDC7-843703DDA0D9}"/>
              </a:ext>
            </a:extLst>
          </p:cNvPr>
          <p:cNvSpPr txBox="1"/>
          <p:nvPr/>
        </p:nvSpPr>
        <p:spPr>
          <a:xfrm>
            <a:off x="-142335" y="2120013"/>
            <a:ext cx="12192000" cy="1569660"/>
          </a:xfrm>
          <a:prstGeom prst="rect">
            <a:avLst/>
          </a:prstGeom>
          <a:noFill/>
        </p:spPr>
        <p:txBody>
          <a:bodyPr wrap="square">
            <a:spAutoFit/>
          </a:bodyPr>
          <a:lstStyle/>
          <a:p>
            <a:pPr algn="ctr"/>
            <a:r>
              <a:rPr lang="ar-DZ" sz="4800" b="1" dirty="0">
                <a:latin typeface="+mj-lt"/>
                <a:ea typeface="+mj-ea"/>
                <a:cs typeface="AGA Furat Regular" pitchFamily="2" charset="-78"/>
              </a:rPr>
              <a:t>اليوم </a:t>
            </a:r>
            <a:r>
              <a:rPr lang="ar-DZ" sz="4800" b="1" dirty="0" err="1">
                <a:latin typeface="+mj-lt"/>
                <a:ea typeface="+mj-ea"/>
                <a:cs typeface="AGA Furat Regular" pitchFamily="2" charset="-78"/>
              </a:rPr>
              <a:t>التحسيسي</a:t>
            </a:r>
            <a:r>
              <a:rPr lang="ar-DZ" sz="4800" b="1" dirty="0">
                <a:latin typeface="+mj-lt"/>
                <a:ea typeface="+mj-ea"/>
                <a:cs typeface="AGA Furat Regular" pitchFamily="2" charset="-78"/>
              </a:rPr>
              <a:t> حول </a:t>
            </a:r>
          </a:p>
          <a:p>
            <a:pPr algn="ctr"/>
            <a:r>
              <a:rPr lang="ar-DZ" sz="4800" b="1" dirty="0">
                <a:latin typeface="+mj-lt"/>
                <a:ea typeface="+mj-ea"/>
                <a:cs typeface="AGA Furat Regular" pitchFamily="2" charset="-78"/>
              </a:rPr>
              <a:t>القرار الوزاري رقم </a:t>
            </a:r>
            <a:r>
              <a:rPr lang="ar-DZ" sz="4400" b="1" dirty="0">
                <a:latin typeface="+mj-lt"/>
                <a:ea typeface="+mj-ea"/>
                <a:cs typeface="AGA Furat Regular" pitchFamily="2" charset="-78"/>
              </a:rPr>
              <a:t>1275</a:t>
            </a:r>
            <a:endParaRPr lang="ar-DZ" sz="4800" b="1" dirty="0">
              <a:latin typeface="+mj-lt"/>
              <a:ea typeface="+mj-ea"/>
              <a:cs typeface="AGA Furat Regular" pitchFamily="2" charset="-78"/>
            </a:endParaRPr>
          </a:p>
        </p:txBody>
      </p:sp>
      <p:sp>
        <p:nvSpPr>
          <p:cNvPr id="7" name="ZoneTexte 6">
            <a:extLst>
              <a:ext uri="{FF2B5EF4-FFF2-40B4-BE49-F238E27FC236}">
                <a16:creationId xmlns:a16="http://schemas.microsoft.com/office/drawing/2014/main" id="{D5D92C1E-ED1E-CB77-383E-02FDB1F657A3}"/>
              </a:ext>
            </a:extLst>
          </p:cNvPr>
          <p:cNvSpPr txBox="1"/>
          <p:nvPr/>
        </p:nvSpPr>
        <p:spPr>
          <a:xfrm>
            <a:off x="2780490" y="1425210"/>
            <a:ext cx="6127472" cy="646331"/>
          </a:xfrm>
          <a:prstGeom prst="rect">
            <a:avLst/>
          </a:prstGeom>
          <a:noFill/>
        </p:spPr>
        <p:txBody>
          <a:bodyPr wrap="square">
            <a:spAutoFit/>
          </a:bodyPr>
          <a:lstStyle/>
          <a:p>
            <a:pPr algn="ctr"/>
            <a:r>
              <a:rPr lang="ar-DZ" sz="3600" b="1" dirty="0">
                <a:cs typeface="AGA Furat Regular" pitchFamily="2" charset="-78"/>
              </a:rPr>
              <a:t> تنظم حاضنة الأعمال </a:t>
            </a:r>
            <a:endParaRPr lang="fr-FR" sz="3600" b="1" dirty="0"/>
          </a:p>
        </p:txBody>
      </p:sp>
      <p:sp>
        <p:nvSpPr>
          <p:cNvPr id="8" name="ZoneTexte 7">
            <a:extLst>
              <a:ext uri="{FF2B5EF4-FFF2-40B4-BE49-F238E27FC236}">
                <a16:creationId xmlns:a16="http://schemas.microsoft.com/office/drawing/2014/main" id="{DB3D2FA3-39B7-76B7-BDB9-DFF6195D70A2}"/>
              </a:ext>
            </a:extLst>
          </p:cNvPr>
          <p:cNvSpPr txBox="1"/>
          <p:nvPr/>
        </p:nvSpPr>
        <p:spPr>
          <a:xfrm>
            <a:off x="2234732" y="3959970"/>
            <a:ext cx="8653668" cy="769441"/>
          </a:xfrm>
          <a:prstGeom prst="rect">
            <a:avLst/>
          </a:prstGeom>
          <a:noFill/>
        </p:spPr>
        <p:txBody>
          <a:bodyPr wrap="square">
            <a:spAutoFit/>
          </a:bodyPr>
          <a:lstStyle/>
          <a:p>
            <a:pPr algn="ctr"/>
            <a:r>
              <a:rPr lang="ar-DZ" sz="4400" b="1" dirty="0">
                <a:cs typeface="AGA Furat Regular" pitchFamily="2" charset="-78"/>
              </a:rPr>
              <a:t>بكلية علوم الطبيعية والحياة و اللغات الاجنبية</a:t>
            </a:r>
            <a:endParaRPr lang="fr-FR" sz="4400" b="1" dirty="0"/>
          </a:p>
        </p:txBody>
      </p:sp>
      <p:sp>
        <p:nvSpPr>
          <p:cNvPr id="10" name="ZoneTexte 9">
            <a:extLst>
              <a:ext uri="{FF2B5EF4-FFF2-40B4-BE49-F238E27FC236}">
                <a16:creationId xmlns:a16="http://schemas.microsoft.com/office/drawing/2014/main" id="{32DAAB2A-C8BC-E781-F293-A0C2FF83D377}"/>
              </a:ext>
            </a:extLst>
          </p:cNvPr>
          <p:cNvSpPr txBox="1"/>
          <p:nvPr/>
        </p:nvSpPr>
        <p:spPr>
          <a:xfrm>
            <a:off x="2234732" y="4666577"/>
            <a:ext cx="8558380" cy="2308324"/>
          </a:xfrm>
          <a:prstGeom prst="rect">
            <a:avLst/>
          </a:prstGeom>
          <a:noFill/>
        </p:spPr>
        <p:txBody>
          <a:bodyPr wrap="square">
            <a:spAutoFit/>
          </a:bodyPr>
          <a:lstStyle/>
          <a:p>
            <a:pPr algn="ctr"/>
            <a:r>
              <a:rPr lang="ar-DZ" sz="4800" b="1" dirty="0">
                <a:cs typeface="AGA Furat Regular" pitchFamily="2" charset="-78"/>
              </a:rPr>
              <a:t>من تأطير:               </a:t>
            </a:r>
            <a:endParaRPr lang="fr-FR" sz="4800" b="1" dirty="0"/>
          </a:p>
          <a:p>
            <a:pPr algn="ctr"/>
            <a:r>
              <a:rPr lang="ar-DZ" sz="4800" b="1" dirty="0">
                <a:cs typeface="AGA Furat Regular" pitchFamily="2" charset="-78"/>
              </a:rPr>
              <a:t> الاستاذ مجاهد مصطفى</a:t>
            </a:r>
            <a:endParaRPr lang="fr-FR" sz="4800" b="1" dirty="0">
              <a:cs typeface="AGA Furat Regular" pitchFamily="2" charset="-78"/>
            </a:endParaRPr>
          </a:p>
          <a:p>
            <a:pPr algn="ctr"/>
            <a:r>
              <a:rPr lang="ar-DZ" sz="4800" b="1" dirty="0">
                <a:cs typeface="AGA Furat Regular" pitchFamily="2" charset="-78"/>
              </a:rPr>
              <a:t>الاستاذة جعفر امال</a:t>
            </a:r>
          </a:p>
        </p:txBody>
      </p:sp>
      <p:sp>
        <p:nvSpPr>
          <p:cNvPr id="3" name="ZoneTexte 2">
            <a:extLst>
              <a:ext uri="{FF2B5EF4-FFF2-40B4-BE49-F238E27FC236}">
                <a16:creationId xmlns:a16="http://schemas.microsoft.com/office/drawing/2014/main" id="{8D714885-56EC-41E8-0543-652335F99607}"/>
              </a:ext>
            </a:extLst>
          </p:cNvPr>
          <p:cNvSpPr txBox="1"/>
          <p:nvPr/>
        </p:nvSpPr>
        <p:spPr>
          <a:xfrm>
            <a:off x="41684" y="2461834"/>
            <a:ext cx="3069534" cy="2062103"/>
          </a:xfrm>
          <a:prstGeom prst="rect">
            <a:avLst/>
          </a:prstGeom>
          <a:noFill/>
        </p:spPr>
        <p:txBody>
          <a:bodyPr wrap="square">
            <a:spAutoFit/>
          </a:bodyPr>
          <a:lstStyle/>
          <a:p>
            <a:pPr algn="ctr"/>
            <a:r>
              <a:rPr lang="ar-DZ" sz="3200" b="1" dirty="0">
                <a:cs typeface="AGA Furat Regular" pitchFamily="2" charset="-78"/>
              </a:rPr>
              <a:t>يوم 23 اكتوبر 2024 </a:t>
            </a:r>
          </a:p>
          <a:p>
            <a:pPr algn="ctr"/>
            <a:r>
              <a:rPr lang="ar-DZ" sz="3200" b="1" dirty="0">
                <a:cs typeface="AGA Furat Regular" pitchFamily="2" charset="-78"/>
              </a:rPr>
              <a:t>على الساعة 10 بالمدرج ب</a:t>
            </a:r>
          </a:p>
        </p:txBody>
      </p:sp>
      <p:grpSp>
        <p:nvGrpSpPr>
          <p:cNvPr id="9" name="Groupe 8">
            <a:extLst>
              <a:ext uri="{FF2B5EF4-FFF2-40B4-BE49-F238E27FC236}">
                <a16:creationId xmlns:a16="http://schemas.microsoft.com/office/drawing/2014/main" id="{C98C5FAF-CCA4-DD65-E240-0EB57856C4BE}"/>
              </a:ext>
            </a:extLst>
          </p:cNvPr>
          <p:cNvGrpSpPr/>
          <p:nvPr/>
        </p:nvGrpSpPr>
        <p:grpSpPr>
          <a:xfrm>
            <a:off x="9986841" y="2385391"/>
            <a:ext cx="2205158" cy="1883729"/>
            <a:chOff x="10363971" y="1617932"/>
            <a:chExt cx="1828029" cy="1596345"/>
          </a:xfrm>
        </p:grpSpPr>
        <p:pic>
          <p:nvPicPr>
            <p:cNvPr id="12" name="Image 11">
              <a:extLst>
                <a:ext uri="{FF2B5EF4-FFF2-40B4-BE49-F238E27FC236}">
                  <a16:creationId xmlns:a16="http://schemas.microsoft.com/office/drawing/2014/main" id="{6EA97BC3-285F-703D-FD14-D8802F0859C0}"/>
                </a:ext>
              </a:extLst>
            </p:cNvPr>
            <p:cNvPicPr>
              <a:picLocks noChangeAspect="1"/>
            </p:cNvPicPr>
            <p:nvPr/>
          </p:nvPicPr>
          <p:blipFill rotWithShape="1">
            <a:blip r:embed="rId8">
              <a:extLst>
                <a:ext uri="{28A0092B-C50C-407E-A947-70E740481C1C}">
                  <a14:useLocalDpi xmlns:a14="http://schemas.microsoft.com/office/drawing/2010/main" val="0"/>
                </a:ext>
              </a:extLst>
            </a:blip>
            <a:srcRect r="13351" b="24582"/>
            <a:stretch/>
          </p:blipFill>
          <p:spPr>
            <a:xfrm>
              <a:off x="10832580" y="1617932"/>
              <a:ext cx="1067311" cy="1123121"/>
            </a:xfrm>
            <a:prstGeom prst="rect">
              <a:avLst/>
            </a:prstGeom>
          </p:spPr>
        </p:pic>
        <p:sp>
          <p:nvSpPr>
            <p:cNvPr id="13" name="ZoneTexte 12">
              <a:extLst>
                <a:ext uri="{FF2B5EF4-FFF2-40B4-BE49-F238E27FC236}">
                  <a16:creationId xmlns:a16="http://schemas.microsoft.com/office/drawing/2014/main" id="{DAA75196-9D09-B4B0-D6ED-638F10F69B6A}"/>
                </a:ext>
              </a:extLst>
            </p:cNvPr>
            <p:cNvSpPr txBox="1"/>
            <p:nvPr/>
          </p:nvSpPr>
          <p:spPr>
            <a:xfrm>
              <a:off x="10363971" y="2783390"/>
              <a:ext cx="1828029" cy="430887"/>
            </a:xfrm>
            <a:prstGeom prst="rect">
              <a:avLst/>
            </a:prstGeom>
            <a:noFill/>
          </p:spPr>
          <p:txBody>
            <a:bodyPr wrap="square">
              <a:spAutoFit/>
            </a:bodyPr>
            <a:lstStyle/>
            <a:p>
              <a:pPr algn="ctr"/>
              <a:r>
                <a:rPr lang="ar-DZ" sz="1100" b="1" dirty="0">
                  <a:latin typeface="Al_Mushaf" panose="02000000000000000000" pitchFamily="2" charset="-78"/>
                  <a:cs typeface="Al_Mushaf" panose="02000000000000000000" pitchFamily="2" charset="-78"/>
                  <a:sym typeface="IBM Plex Sans"/>
                </a:rPr>
                <a:t>كلية اللغات الأجنبية </a:t>
              </a:r>
              <a:endParaRPr lang="fr-FR" sz="1100" b="1" dirty="0">
                <a:latin typeface="Al_Mushaf" panose="02000000000000000000" pitchFamily="2" charset="-78"/>
                <a:cs typeface="Al_Mushaf" panose="02000000000000000000" pitchFamily="2" charset="-78"/>
                <a:sym typeface="IBM Plex Sans"/>
              </a:endParaRPr>
            </a:p>
            <a:p>
              <a:pPr algn="ctr"/>
              <a:r>
                <a:rPr lang="fr-FR" sz="1050" b="1" dirty="0" err="1">
                  <a:cs typeface="Al_Mushaf" panose="02000000000000000000" pitchFamily="2" charset="-78"/>
                  <a:sym typeface="IBM Plex Sans"/>
                </a:rPr>
                <a:t>Faculty</a:t>
              </a:r>
              <a:r>
                <a:rPr lang="fr-FR" sz="1050" b="1" dirty="0">
                  <a:cs typeface="Al_Mushaf" panose="02000000000000000000" pitchFamily="2" charset="-78"/>
                  <a:sym typeface="IBM Plex Sans"/>
                </a:rPr>
                <a:t> of </a:t>
              </a:r>
              <a:r>
                <a:rPr lang="fr-FR" sz="1050" b="1" dirty="0" err="1">
                  <a:cs typeface="Al_Mushaf" panose="02000000000000000000" pitchFamily="2" charset="-78"/>
                  <a:sym typeface="IBM Plex Sans"/>
                </a:rPr>
                <a:t>Foreign</a:t>
              </a:r>
              <a:r>
                <a:rPr lang="fr-FR" sz="1050" b="1" dirty="0">
                  <a:cs typeface="Al_Mushaf" panose="02000000000000000000" pitchFamily="2" charset="-78"/>
                  <a:sym typeface="IBM Plex Sans"/>
                </a:rPr>
                <a:t> </a:t>
              </a:r>
              <a:r>
                <a:rPr lang="fr-FR" sz="1050" b="1" dirty="0" err="1">
                  <a:cs typeface="Al_Mushaf" panose="02000000000000000000" pitchFamily="2" charset="-78"/>
                  <a:sym typeface="IBM Plex Sans"/>
                </a:rPr>
                <a:t>Languages</a:t>
              </a:r>
              <a:endParaRPr lang="ar-DZ" sz="1050" b="1" dirty="0">
                <a:cs typeface="Al_Mushaf" panose="02000000000000000000" pitchFamily="2" charset="-78"/>
                <a:sym typeface="IBM Plex Sans"/>
              </a:endParaRPr>
            </a:p>
          </p:txBody>
        </p:sp>
      </p:grpSp>
    </p:spTree>
    <p:extLst>
      <p:ext uri="{BB962C8B-B14F-4D97-AF65-F5344CB8AC3E}">
        <p14:creationId xmlns:p14="http://schemas.microsoft.com/office/powerpoint/2010/main" val="331503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10978F-E02E-CE6B-60A2-7879729E3BBF}"/>
              </a:ext>
            </a:extLst>
          </p:cNvPr>
          <p:cNvSpPr txBox="1"/>
          <p:nvPr/>
        </p:nvSpPr>
        <p:spPr>
          <a:xfrm>
            <a:off x="773595" y="465916"/>
            <a:ext cx="10644809" cy="5473614"/>
          </a:xfrm>
          <a:prstGeom prst="rect">
            <a:avLst/>
          </a:prstGeom>
          <a:noFill/>
        </p:spPr>
        <p:txBody>
          <a:bodyPr wrap="square">
            <a:spAutoFit/>
          </a:bodyPr>
          <a:lstStyle/>
          <a:p>
            <a:pPr algn="just">
              <a:lnSpc>
                <a:spcPct val="200000"/>
              </a:lnSpc>
            </a:pPr>
            <a:r>
              <a:rPr lang="ar-DZ" sz="3600" b="1" i="0" u="none" strike="noStrike" baseline="0" dirty="0">
                <a:latin typeface="Traditional Arabic,Bold"/>
              </a:rPr>
              <a:t>وِ يَهْدِفُ هَذَا اَلْمَشْرُوع الطموح إِلَى تَكْوِينِ جِيل مِنْ الطَّلَبَةِ</a:t>
            </a:r>
            <a:r>
              <a:rPr lang="ar-DZ" sz="3600" b="1" i="0" u="none" strike="noStrike" baseline="0" dirty="0">
                <a:solidFill>
                  <a:srgbClr val="FF0000"/>
                </a:solidFill>
                <a:latin typeface="Traditional Arabic,Bold"/>
              </a:rPr>
              <a:t> رُوَّادِ اَلْاعْمَالِ </a:t>
            </a:r>
            <a:r>
              <a:rPr lang="ar-DZ" sz="3600" b="1" i="0" u="none" strike="noStrike" baseline="0" dirty="0">
                <a:latin typeface="Traditional Arabic,Bold"/>
              </a:rPr>
              <a:t>لَهُمْ اَلْقُدْرَةُ وَالرَّغْبَةُ فِي اَلتَّوَجُّهِ نَحْوَ رِيَادَةِ </a:t>
            </a:r>
            <a:r>
              <a:rPr lang="ar-DZ" sz="3600" b="1" i="0" u="none" strike="noStrike" baseline="0" dirty="0">
                <a:solidFill>
                  <a:srgbClr val="FF0000"/>
                </a:solidFill>
                <a:latin typeface="Traditional Arabic,Bold"/>
              </a:rPr>
              <a:t>اَلْاعْمَالِ اَلِابْتِكَارِيَّةِ </a:t>
            </a:r>
            <a:r>
              <a:rPr lang="ar-DZ" sz="3600" b="1" i="0" u="none" strike="noStrike" baseline="0" dirty="0">
                <a:latin typeface="Traditional Arabic,Bold"/>
              </a:rPr>
              <a:t>وَخَلْقِ </a:t>
            </a:r>
            <a:r>
              <a:rPr lang="ar-DZ" sz="3600" b="1" i="0" u="none" strike="noStrike" baseline="0" dirty="0">
                <a:solidFill>
                  <a:srgbClr val="FF0000"/>
                </a:solidFill>
                <a:latin typeface="Traditional Arabic,Bold"/>
              </a:rPr>
              <a:t>مُؤَسَّسَات نَاشِئة </a:t>
            </a:r>
            <a:r>
              <a:rPr lang="ar-DZ" sz="3600" b="1" i="0" u="none" strike="noStrike" baseline="0" dirty="0">
                <a:latin typeface="Traditional Arabic,Bold"/>
              </a:rPr>
              <a:t>خَلَّاقَة </a:t>
            </a:r>
            <a:r>
              <a:rPr lang="ar-DZ" sz="3600" b="1" i="0" u="none" strike="noStrike" baseline="0" dirty="0">
                <a:solidFill>
                  <a:srgbClr val="FF0000"/>
                </a:solidFill>
                <a:latin typeface="Traditional Arabic,Bold"/>
              </a:rPr>
              <a:t>لِلثَّرْوَةِ</a:t>
            </a:r>
            <a:r>
              <a:rPr lang="ar-DZ" sz="3600" b="1" i="0" u="none" strike="noStrike" baseline="0" dirty="0">
                <a:latin typeface="Traditional Arabic,Bold"/>
              </a:rPr>
              <a:t> وَمَنَاصِبِ </a:t>
            </a:r>
            <a:r>
              <a:rPr lang="ar-DZ" sz="3600" b="1" i="0" u="none" strike="noStrike" baseline="0" dirty="0">
                <a:solidFill>
                  <a:srgbClr val="FF0000"/>
                </a:solidFill>
                <a:latin typeface="Traditional Arabic,Bold"/>
              </a:rPr>
              <a:t>اَلشُّغْلِ</a:t>
            </a:r>
            <a:r>
              <a:rPr lang="ar-DZ" sz="3600" b="1" i="0" u="none" strike="noStrike" baseline="0" dirty="0">
                <a:latin typeface="Traditional Arabic,Bold"/>
              </a:rPr>
              <a:t>، وَاَلَّتِي تُعَدُّ عَمَلَّ مُرْبِحًا يَقُومُ عَلَى أُسُس وَدَعَائِمِ </a:t>
            </a:r>
            <a:r>
              <a:rPr lang="ar-DZ" sz="3600" b="1" i="0" u="none" strike="noStrike" baseline="0" dirty="0">
                <a:solidFill>
                  <a:srgbClr val="FF0000"/>
                </a:solidFill>
                <a:latin typeface="Traditional Arabic,Bold"/>
              </a:rPr>
              <a:t>اَلِابْتِكَارِ</a:t>
            </a:r>
            <a:r>
              <a:rPr lang="ar-DZ" sz="3600" b="1" i="0" u="none" strike="noStrike" baseline="0" dirty="0">
                <a:latin typeface="Traditional Arabic,Bold"/>
              </a:rPr>
              <a:t> وَ</a:t>
            </a:r>
            <a:r>
              <a:rPr lang="ar-DZ" sz="3600" b="1" i="0" u="none" strike="noStrike" baseline="0" dirty="0">
                <a:solidFill>
                  <a:srgbClr val="FF0000"/>
                </a:solidFill>
                <a:latin typeface="Traditional Arabic,Bold"/>
              </a:rPr>
              <a:t>الت</a:t>
            </a:r>
            <a:r>
              <a:rPr lang="ar-DZ" sz="3600" b="1" dirty="0">
                <a:solidFill>
                  <a:srgbClr val="FF0000"/>
                </a:solidFill>
                <a:latin typeface="Traditional Arabic,Bold"/>
              </a:rPr>
              <a:t>ك</a:t>
            </a:r>
            <a:r>
              <a:rPr lang="ar-DZ" sz="3600" b="1" i="0" u="none" strike="noStrike" baseline="0" dirty="0">
                <a:solidFill>
                  <a:srgbClr val="FF0000"/>
                </a:solidFill>
                <a:latin typeface="Traditional Arabic,Bold"/>
              </a:rPr>
              <a:t>نُولُوجْيَا</a:t>
            </a:r>
            <a:r>
              <a:rPr lang="ar-DZ" sz="3600" b="1" i="0" u="none" strike="noStrike" baseline="0" dirty="0">
                <a:latin typeface="Traditional Arabic,Bold"/>
              </a:rPr>
              <a:t>، كمَا يَهْدِفُ إِلَى إِيجَادِ حَلٍّ تِقْنِيٍّ وَتِكْنُولُوجِيٍّ أَوْ رَقْمِيٍّ لِمُؤَسَّسَاتِ قَائِمَة أَوْ مُؤَسَّسَات مُسْتَقِلَّة بِذَاتِهَا</a:t>
            </a:r>
            <a:endParaRPr lang="fr-FR" sz="3600" dirty="0"/>
          </a:p>
        </p:txBody>
      </p:sp>
    </p:spTree>
    <p:extLst>
      <p:ext uri="{BB962C8B-B14F-4D97-AF65-F5344CB8AC3E}">
        <p14:creationId xmlns:p14="http://schemas.microsoft.com/office/powerpoint/2010/main" val="420205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F6FEC55-A32C-4307-B2C6-EA092009C662}"/>
              </a:ext>
            </a:extLst>
          </p:cNvPr>
          <p:cNvSpPr/>
          <p:nvPr/>
        </p:nvSpPr>
        <p:spPr>
          <a:xfrm rot="17152435">
            <a:off x="6079312" y="-1031167"/>
            <a:ext cx="504725" cy="12264473"/>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15828BE-763B-4BFF-9C60-C8FDE527AE24}"/>
              </a:ext>
            </a:extLst>
          </p:cNvPr>
          <p:cNvSpPr/>
          <p:nvPr/>
        </p:nvSpPr>
        <p:spPr>
          <a:xfrm>
            <a:off x="8859356" y="5734220"/>
            <a:ext cx="1254246" cy="6680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DF16853-BF82-4076-84A9-584936A1B8B1}"/>
              </a:ext>
            </a:extLst>
          </p:cNvPr>
          <p:cNvSpPr/>
          <p:nvPr/>
        </p:nvSpPr>
        <p:spPr>
          <a:xfrm>
            <a:off x="5884591" y="4979894"/>
            <a:ext cx="852320" cy="45395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44C2AA-5B91-4DE2-98C4-BF210CEBCFE8}"/>
              </a:ext>
            </a:extLst>
          </p:cNvPr>
          <p:cNvSpPr/>
          <p:nvPr/>
        </p:nvSpPr>
        <p:spPr>
          <a:xfrm>
            <a:off x="2642307" y="4013735"/>
            <a:ext cx="692682" cy="368927"/>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lumMod val="10000"/>
                  <a:lumOff val="90000"/>
                </a:schemeClr>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69636F4D-31BE-4436-B1D8-96A0BA208778}"/>
              </a:ext>
            </a:extLst>
          </p:cNvPr>
          <p:cNvSpPr/>
          <p:nvPr/>
        </p:nvSpPr>
        <p:spPr>
          <a:xfrm>
            <a:off x="9427499" y="4773208"/>
            <a:ext cx="137077" cy="131195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A95CB270-A74B-49E6-9E80-F18C23F3D8D1}"/>
              </a:ext>
            </a:extLst>
          </p:cNvPr>
          <p:cNvSpPr/>
          <p:nvPr/>
        </p:nvSpPr>
        <p:spPr>
          <a:xfrm>
            <a:off x="6236286" y="3954563"/>
            <a:ext cx="110067" cy="127249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55232225-9D6C-43FA-ACB3-DC0C704C8BAA}"/>
              </a:ext>
            </a:extLst>
          </p:cNvPr>
          <p:cNvSpPr/>
          <p:nvPr/>
        </p:nvSpPr>
        <p:spPr>
          <a:xfrm>
            <a:off x="2923949" y="3124575"/>
            <a:ext cx="110067" cy="1095012"/>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lumMod val="10000"/>
                  <a:lumOff val="90000"/>
                </a:schemeClr>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0F60EF9-D04B-4D45-B6CC-6230FB64F054}"/>
              </a:ext>
            </a:extLst>
          </p:cNvPr>
          <p:cNvSpPr/>
          <p:nvPr/>
        </p:nvSpPr>
        <p:spPr>
          <a:xfrm>
            <a:off x="2112591" y="1639423"/>
            <a:ext cx="1765991" cy="889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889C478-A7A0-480D-8E59-57DC711DA591}"/>
              </a:ext>
            </a:extLst>
          </p:cNvPr>
          <p:cNvSpPr txBox="1"/>
          <p:nvPr/>
        </p:nvSpPr>
        <p:spPr>
          <a:xfrm>
            <a:off x="1393172" y="1789595"/>
            <a:ext cx="3349613" cy="132343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effectLst/>
                <a:uLnTx/>
                <a:uFillTx/>
                <a:latin typeface="Open Sans" panose="020B0606030504020204" pitchFamily="34" charset="0"/>
                <a:ea typeface="+mn-ea"/>
                <a:cs typeface="+mn-cs"/>
              </a:rPr>
              <a:t>تحقيق الهدف (41) من التزامات رئيس الجمهورية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effectLst/>
                <a:uLnTx/>
                <a:uFillTx/>
                <a:latin typeface="Open Sans" panose="020B0606030504020204" pitchFamily="34" charset="0"/>
                <a:ea typeface="+mn-ea"/>
                <a:cs typeface="+mn-cs"/>
              </a:rPr>
              <a:t>جعل الجامعة الجزائرية مركز اشعاع دولي ومحلي</a:t>
            </a:r>
          </a:p>
        </p:txBody>
      </p:sp>
      <p:sp>
        <p:nvSpPr>
          <p:cNvPr id="26" name="TextBox 25">
            <a:extLst>
              <a:ext uri="{FF2B5EF4-FFF2-40B4-BE49-F238E27FC236}">
                <a16:creationId xmlns:a16="http://schemas.microsoft.com/office/drawing/2014/main" id="{A58199A3-8787-4B04-ABE2-7377D8EB0E1C}"/>
              </a:ext>
            </a:extLst>
          </p:cNvPr>
          <p:cNvSpPr txBox="1"/>
          <p:nvPr/>
        </p:nvSpPr>
        <p:spPr>
          <a:xfrm>
            <a:off x="2027065" y="724925"/>
            <a:ext cx="18515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5000" b="1" dirty="0">
                <a:latin typeface="Open Sans" panose="020B0606030504020204" pitchFamily="34" charset="0"/>
              </a:rPr>
              <a:t>1</a:t>
            </a:r>
            <a:endParaRPr kumimoji="0" lang="en-GB"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id="{CA7E7BDC-0FE8-4FBC-BFB2-886DA2ECCD16}"/>
              </a:ext>
            </a:extLst>
          </p:cNvPr>
          <p:cNvSpPr/>
          <p:nvPr/>
        </p:nvSpPr>
        <p:spPr>
          <a:xfrm>
            <a:off x="2112591" y="3102462"/>
            <a:ext cx="1765991" cy="889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lumMod val="10000"/>
                  <a:lumOff val="90000"/>
                </a:schemeClr>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A5041F9-6CEF-4A5E-A6DF-7C5CD0ED4263}"/>
              </a:ext>
            </a:extLst>
          </p:cNvPr>
          <p:cNvSpPr/>
          <p:nvPr/>
        </p:nvSpPr>
        <p:spPr>
          <a:xfrm>
            <a:off x="8603362" y="3275012"/>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8E9B94E-4850-4659-8E27-3BC2FFAE24DD}"/>
              </a:ext>
            </a:extLst>
          </p:cNvPr>
          <p:cNvSpPr txBox="1"/>
          <p:nvPr/>
        </p:nvSpPr>
        <p:spPr>
          <a:xfrm>
            <a:off x="8517836" y="3629904"/>
            <a:ext cx="1931097"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effectLst/>
                <a:uLnTx/>
                <a:uFillTx/>
                <a:latin typeface="Open Sans" panose="020B0606030504020204" pitchFamily="34" charset="0"/>
                <a:ea typeface="+mn-ea"/>
                <a:cs typeface="+mn-cs"/>
              </a:rPr>
              <a:t>خلق جيل جديد من رواد الاعمال </a:t>
            </a:r>
          </a:p>
        </p:txBody>
      </p:sp>
      <p:sp>
        <p:nvSpPr>
          <p:cNvPr id="35" name="TextBox 34">
            <a:extLst>
              <a:ext uri="{FF2B5EF4-FFF2-40B4-BE49-F238E27FC236}">
                <a16:creationId xmlns:a16="http://schemas.microsoft.com/office/drawing/2014/main" id="{C1017F37-573F-44BB-B218-FB07C10B4665}"/>
              </a:ext>
            </a:extLst>
          </p:cNvPr>
          <p:cNvSpPr txBox="1"/>
          <p:nvPr/>
        </p:nvSpPr>
        <p:spPr>
          <a:xfrm>
            <a:off x="8517836" y="2336399"/>
            <a:ext cx="18515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5000" b="1" i="0" u="none" strike="noStrike" kern="1200" cap="none" spc="0" normalizeH="0" baseline="0" noProof="0" dirty="0">
                <a:ln>
                  <a:noFill/>
                </a:ln>
                <a:effectLst/>
                <a:uLnTx/>
                <a:uFillTx/>
                <a:latin typeface="Open Sans" panose="020B0606030504020204" pitchFamily="34" charset="0"/>
              </a:rPr>
              <a:t>3</a:t>
            </a:r>
            <a:endParaRPr kumimoji="0" lang="en-GB"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6" name="Rectangle 35">
            <a:extLst>
              <a:ext uri="{FF2B5EF4-FFF2-40B4-BE49-F238E27FC236}">
                <a16:creationId xmlns:a16="http://schemas.microsoft.com/office/drawing/2014/main" id="{4A26F89D-F038-4EB2-9378-A7A45A572EFB}"/>
              </a:ext>
            </a:extLst>
          </p:cNvPr>
          <p:cNvSpPr/>
          <p:nvPr/>
        </p:nvSpPr>
        <p:spPr>
          <a:xfrm>
            <a:off x="8603362" y="4738051"/>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F11112B9-4A31-4347-8469-FDF9915458A3}"/>
              </a:ext>
            </a:extLst>
          </p:cNvPr>
          <p:cNvSpPr/>
          <p:nvPr/>
        </p:nvSpPr>
        <p:spPr>
          <a:xfrm>
            <a:off x="5404468" y="2491524"/>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FAC8765F-89B7-4019-8534-50B61C6CD2E1}"/>
              </a:ext>
            </a:extLst>
          </p:cNvPr>
          <p:cNvSpPr txBox="1"/>
          <p:nvPr/>
        </p:nvSpPr>
        <p:spPr>
          <a:xfrm>
            <a:off x="5318942" y="2723584"/>
            <a:ext cx="1931097" cy="10618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effectLst/>
                <a:uLnTx/>
                <a:uFillTx/>
                <a:latin typeface="Open Sans" panose="020B0606030504020204" pitchFamily="34" charset="0"/>
                <a:ea typeface="+mn-ea"/>
                <a:cs typeface="+mn-cs"/>
              </a:rPr>
              <a:t>تكوين مواطن صالح ومنتج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5963C418-3F6F-449B-B8E4-B842C76E9063}"/>
              </a:ext>
            </a:extLst>
          </p:cNvPr>
          <p:cNvSpPr txBox="1"/>
          <p:nvPr/>
        </p:nvSpPr>
        <p:spPr>
          <a:xfrm>
            <a:off x="5318942" y="1580797"/>
            <a:ext cx="18515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5000" b="1" i="0" u="none" strike="noStrike" kern="1200" cap="none" spc="0" normalizeH="0" baseline="0" noProof="0" dirty="0">
                <a:ln>
                  <a:noFill/>
                </a:ln>
                <a:effectLst/>
                <a:uLnTx/>
                <a:uFillTx/>
                <a:latin typeface="Open Sans" panose="020B0606030504020204" pitchFamily="34" charset="0"/>
              </a:rPr>
              <a:t>2</a:t>
            </a:r>
            <a:endParaRPr kumimoji="0" lang="en-GB"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4" name="Rectangle 43">
            <a:extLst>
              <a:ext uri="{FF2B5EF4-FFF2-40B4-BE49-F238E27FC236}">
                <a16:creationId xmlns:a16="http://schemas.microsoft.com/office/drawing/2014/main" id="{A8295272-B5DC-4F04-8E7D-A08793F897F0}"/>
              </a:ext>
            </a:extLst>
          </p:cNvPr>
          <p:cNvSpPr/>
          <p:nvPr/>
        </p:nvSpPr>
        <p:spPr>
          <a:xfrm>
            <a:off x="5404468" y="3954563"/>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5941AAF-E4D7-47E8-AA21-4544F3F3FDCD}"/>
              </a:ext>
            </a:extLst>
          </p:cNvPr>
          <p:cNvSpPr txBox="1"/>
          <p:nvPr/>
        </p:nvSpPr>
        <p:spPr>
          <a:xfrm>
            <a:off x="2825057" y="97935"/>
            <a:ext cx="6541886" cy="861774"/>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50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المسعى العام </a:t>
            </a:r>
            <a:endParaRPr kumimoji="0" lang="en-GB" sz="50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10055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40924" y="1787716"/>
            <a:ext cx="11340090" cy="1789202"/>
            <a:chOff x="722566" y="5204122"/>
            <a:chExt cx="9772600" cy="1653878"/>
          </a:xfrm>
        </p:grpSpPr>
        <p:sp>
          <p:nvSpPr>
            <p:cNvPr id="10" name="Rectangle 9">
              <a:extLst>
                <a:ext uri="{FF2B5EF4-FFF2-40B4-BE49-F238E27FC236}">
                  <a16:creationId xmlns:a16="http://schemas.microsoft.com/office/drawing/2014/main" id="{AF1809E0-EEBE-4DEB-8C61-2E1A5676AA41}"/>
                </a:ext>
              </a:extLst>
            </p:cNvPr>
            <p:cNvSpPr/>
            <p:nvPr/>
          </p:nvSpPr>
          <p:spPr>
            <a:xfrm>
              <a:off x="5794284" y="5204123"/>
              <a:ext cx="2102127" cy="16538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F1809E0-EEBE-4DEB-8C61-2E1A5676AA41}"/>
                </a:ext>
              </a:extLst>
            </p:cNvPr>
            <p:cNvSpPr/>
            <p:nvPr/>
          </p:nvSpPr>
          <p:spPr>
            <a:xfrm>
              <a:off x="8393039" y="5204123"/>
              <a:ext cx="2102127" cy="165387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1809E0-EEBE-4DEB-8C61-2E1A5676AA41}"/>
                </a:ext>
              </a:extLst>
            </p:cNvPr>
            <p:cNvSpPr/>
            <p:nvPr/>
          </p:nvSpPr>
          <p:spPr>
            <a:xfrm>
              <a:off x="3241315" y="5204123"/>
              <a:ext cx="2102127" cy="16538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1809E0-EEBE-4DEB-8C61-2E1A5676AA41}"/>
                </a:ext>
              </a:extLst>
            </p:cNvPr>
            <p:cNvSpPr/>
            <p:nvPr/>
          </p:nvSpPr>
          <p:spPr>
            <a:xfrm>
              <a:off x="722566" y="5204122"/>
              <a:ext cx="2102127" cy="16538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E096CA70-0FA4-4C69-9A3F-8CEDD606DB28}"/>
              </a:ext>
            </a:extLst>
          </p:cNvPr>
          <p:cNvSpPr txBox="1"/>
          <p:nvPr/>
        </p:nvSpPr>
        <p:spPr>
          <a:xfrm>
            <a:off x="3370727" y="2116492"/>
            <a:ext cx="234646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a:t>
            </a:r>
          </a:p>
        </p:txBody>
      </p:sp>
      <p:sp>
        <p:nvSpPr>
          <p:cNvPr id="54" name="TextBox 53">
            <a:extLst>
              <a:ext uri="{FF2B5EF4-FFF2-40B4-BE49-F238E27FC236}">
                <a16:creationId xmlns:a16="http://schemas.microsoft.com/office/drawing/2014/main" id="{E5CDC466-23DA-4A95-B4EB-C4F5213D4396}"/>
              </a:ext>
            </a:extLst>
          </p:cNvPr>
          <p:cNvSpPr txBox="1"/>
          <p:nvPr/>
        </p:nvSpPr>
        <p:spPr>
          <a:xfrm>
            <a:off x="825100" y="2005104"/>
            <a:ext cx="1624094"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التحسيس  والتدريب</a:t>
            </a:r>
          </a:p>
        </p:txBody>
      </p:sp>
      <p:sp>
        <p:nvSpPr>
          <p:cNvPr id="59" name="TextBox 58">
            <a:extLst>
              <a:ext uri="{FF2B5EF4-FFF2-40B4-BE49-F238E27FC236}">
                <a16:creationId xmlns:a16="http://schemas.microsoft.com/office/drawing/2014/main" id="{1DC5CF9E-B314-4F68-80D8-9A9A658BDEAF}"/>
              </a:ext>
            </a:extLst>
          </p:cNvPr>
          <p:cNvSpPr txBox="1"/>
          <p:nvPr/>
        </p:nvSpPr>
        <p:spPr>
          <a:xfrm>
            <a:off x="6470047" y="2249961"/>
            <a:ext cx="1951459"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العلاقة مع المحيط </a:t>
            </a:r>
          </a:p>
        </p:txBody>
      </p:sp>
      <p:sp>
        <p:nvSpPr>
          <p:cNvPr id="70" name="TextBox 69">
            <a:extLst>
              <a:ext uri="{FF2B5EF4-FFF2-40B4-BE49-F238E27FC236}">
                <a16:creationId xmlns:a16="http://schemas.microsoft.com/office/drawing/2014/main" id="{03334E38-B15E-4845-8669-45F8FCD9BAF5}"/>
              </a:ext>
            </a:extLst>
          </p:cNvPr>
          <p:cNvSpPr txBox="1"/>
          <p:nvPr/>
        </p:nvSpPr>
        <p:spPr>
          <a:xfrm>
            <a:off x="9618607" y="2150027"/>
            <a:ext cx="1951459"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حقوق الملكية الفكرية</a:t>
            </a:r>
          </a:p>
        </p:txBody>
      </p:sp>
      <p:sp>
        <p:nvSpPr>
          <p:cNvPr id="2" name="TextBox 1">
            <a:extLst>
              <a:ext uri="{FF2B5EF4-FFF2-40B4-BE49-F238E27FC236}">
                <a16:creationId xmlns:a16="http://schemas.microsoft.com/office/drawing/2014/main" id="{9E8F30EC-734C-28AA-36C6-662DF2D0AE55}"/>
              </a:ext>
            </a:extLst>
          </p:cNvPr>
          <p:cNvSpPr txBox="1"/>
          <p:nvPr/>
        </p:nvSpPr>
        <p:spPr>
          <a:xfrm>
            <a:off x="3539950" y="4203421"/>
            <a:ext cx="2346513" cy="2062103"/>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فريق العمل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الاشراف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لجنة المناقشة</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الشهادة</a:t>
            </a:r>
          </a:p>
        </p:txBody>
      </p:sp>
      <p:sp>
        <p:nvSpPr>
          <p:cNvPr id="3" name="TextBox 2">
            <a:extLst>
              <a:ext uri="{FF2B5EF4-FFF2-40B4-BE49-F238E27FC236}">
                <a16:creationId xmlns:a16="http://schemas.microsoft.com/office/drawing/2014/main" id="{475DF0E8-D924-F2F3-5147-B9EBB6398D24}"/>
              </a:ext>
            </a:extLst>
          </p:cNvPr>
          <p:cNvSpPr txBox="1"/>
          <p:nvPr/>
        </p:nvSpPr>
        <p:spPr>
          <a:xfrm>
            <a:off x="383994" y="4046712"/>
            <a:ext cx="2445531" cy="2062103"/>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DZ" sz="3200" b="1" kern="0" dirty="0">
                <a:solidFill>
                  <a:schemeClr val="bg2">
                    <a:lumMod val="10000"/>
                    <a:lumOff val="90000"/>
                  </a:schemeClr>
                </a:solidFill>
                <a:effectLst>
                  <a:outerShdw blurRad="38100" dist="38100" dir="2700000" algn="tl">
                    <a:srgbClr val="000000">
                      <a:alpha val="43137"/>
                    </a:srgbClr>
                  </a:outerShdw>
                </a:effectLst>
              </a:rPr>
              <a:t>التحسيس</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البرامج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فضاءات العمل</a:t>
            </a:r>
            <a:endParaRPr kumimoji="0" lang="en-GB"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4" name="TextBox 3">
            <a:extLst>
              <a:ext uri="{FF2B5EF4-FFF2-40B4-BE49-F238E27FC236}">
                <a16:creationId xmlns:a16="http://schemas.microsoft.com/office/drawing/2014/main" id="{4997A008-DCB6-B58A-0A97-47922F861B53}"/>
              </a:ext>
            </a:extLst>
          </p:cNvPr>
          <p:cNvSpPr txBox="1"/>
          <p:nvPr/>
        </p:nvSpPr>
        <p:spPr>
          <a:xfrm>
            <a:off x="6096001" y="4224132"/>
            <a:ext cx="2569428" cy="2554545"/>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آليات التمويل</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الزيارات الميدانية</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مقهى الاعمال</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الملتقيات</a:t>
            </a:r>
            <a:endParaRPr kumimoji="0" lang="en-GB"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5" name="TextBox 4">
            <a:extLst>
              <a:ext uri="{FF2B5EF4-FFF2-40B4-BE49-F238E27FC236}">
                <a16:creationId xmlns:a16="http://schemas.microsoft.com/office/drawing/2014/main" id="{2F52E052-EA4C-BDC9-E780-6D6DAE48E340}"/>
              </a:ext>
            </a:extLst>
          </p:cNvPr>
          <p:cNvSpPr txBox="1"/>
          <p:nvPr/>
        </p:nvSpPr>
        <p:spPr>
          <a:xfrm>
            <a:off x="9241713" y="4224132"/>
            <a:ext cx="2478801" cy="2554545"/>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آليات التسجيل</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النماذج الاولية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الملكية</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حقوق التسجيل</a:t>
            </a:r>
            <a:endParaRPr kumimoji="0" lang="en-GB"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9" name="TextBox 8">
            <a:extLst>
              <a:ext uri="{FF2B5EF4-FFF2-40B4-BE49-F238E27FC236}">
                <a16:creationId xmlns:a16="http://schemas.microsoft.com/office/drawing/2014/main" id="{3056A742-3983-CC5F-2C3B-96E357A494AC}"/>
              </a:ext>
            </a:extLst>
          </p:cNvPr>
          <p:cNvSpPr txBox="1"/>
          <p:nvPr/>
        </p:nvSpPr>
        <p:spPr>
          <a:xfrm>
            <a:off x="436468" y="337634"/>
            <a:ext cx="10867436" cy="966908"/>
          </a:xfrm>
          <a:prstGeom prst="rect">
            <a:avLst/>
          </a:prstGeom>
        </p:spPr>
        <p:txBody>
          <a:bodyPr vert="horz" wrap="square" lIns="0" tIns="0" rIns="0" bIns="0" rtlCol="0" anchor="b" anchorCtr="0">
            <a:normAutofit lnSpcReduction="10000"/>
          </a:bodyPr>
          <a:lstStyle/>
          <a:p>
            <a:pPr algn="ctr" rtl="1">
              <a:lnSpc>
                <a:spcPct val="90000"/>
              </a:lnSpc>
              <a:spcBef>
                <a:spcPct val="0"/>
              </a:spcBef>
              <a:spcAft>
                <a:spcPts val="600"/>
              </a:spcAft>
            </a:pPr>
            <a:r>
              <a:rPr lang="en-US" sz="3400" b="1" dirty="0" err="1">
                <a:latin typeface="+mj-lt"/>
                <a:ea typeface="+mj-ea"/>
                <a:cs typeface="+mj-cs"/>
              </a:rPr>
              <a:t>آليات</a:t>
            </a:r>
            <a:r>
              <a:rPr lang="en-US" sz="3400" b="1" dirty="0">
                <a:latin typeface="+mj-lt"/>
                <a:ea typeface="+mj-ea"/>
                <a:cs typeface="+mj-cs"/>
              </a:rPr>
              <a:t> </a:t>
            </a:r>
            <a:r>
              <a:rPr lang="en-US" sz="3400" b="1" dirty="0" err="1">
                <a:latin typeface="+mj-lt"/>
                <a:ea typeface="+mj-ea"/>
                <a:cs typeface="+mj-cs"/>
              </a:rPr>
              <a:t>تنفيذ</a:t>
            </a:r>
            <a:r>
              <a:rPr lang="en-US" sz="3400" b="1" dirty="0">
                <a:latin typeface="+mj-lt"/>
                <a:ea typeface="+mj-ea"/>
                <a:cs typeface="+mj-cs"/>
              </a:rPr>
              <a:t> </a:t>
            </a:r>
            <a:r>
              <a:rPr lang="en-US" sz="3400" b="1" dirty="0" err="1">
                <a:latin typeface="+mj-lt"/>
                <a:ea typeface="+mj-ea"/>
                <a:cs typeface="+mj-cs"/>
              </a:rPr>
              <a:t>مشروع</a:t>
            </a:r>
            <a:r>
              <a:rPr lang="en-US" sz="3400" b="1" dirty="0">
                <a:latin typeface="+mj-lt"/>
                <a:ea typeface="+mj-ea"/>
                <a:cs typeface="+mj-cs"/>
              </a:rPr>
              <a:t> </a:t>
            </a:r>
            <a:r>
              <a:rPr lang="en-US" sz="3400" b="1" dirty="0" err="1">
                <a:latin typeface="+mj-lt"/>
                <a:ea typeface="+mj-ea"/>
                <a:cs typeface="+mj-cs"/>
              </a:rPr>
              <a:t>القرار</a:t>
            </a:r>
            <a:r>
              <a:rPr lang="en-US" sz="3400" b="1" dirty="0">
                <a:latin typeface="+mj-lt"/>
                <a:ea typeface="+mj-ea"/>
                <a:cs typeface="+mj-cs"/>
              </a:rPr>
              <a:t> 1275 </a:t>
            </a:r>
          </a:p>
          <a:p>
            <a:pPr algn="ctr" rtl="1">
              <a:lnSpc>
                <a:spcPct val="90000"/>
              </a:lnSpc>
              <a:spcBef>
                <a:spcPct val="0"/>
              </a:spcBef>
              <a:spcAft>
                <a:spcPts val="600"/>
              </a:spcAft>
            </a:pPr>
            <a:r>
              <a:rPr lang="en-US" sz="3400" b="1" dirty="0" err="1">
                <a:latin typeface="+mj-lt"/>
                <a:ea typeface="+mj-ea"/>
                <a:cs typeface="+mj-cs"/>
              </a:rPr>
              <a:t>شهادة</a:t>
            </a:r>
            <a:r>
              <a:rPr lang="en-US" sz="3400" b="1" dirty="0">
                <a:latin typeface="+mj-lt"/>
                <a:ea typeface="+mj-ea"/>
                <a:cs typeface="+mj-cs"/>
              </a:rPr>
              <a:t> </a:t>
            </a:r>
            <a:r>
              <a:rPr lang="en-US" sz="3400" b="1" dirty="0" err="1">
                <a:latin typeface="+mj-lt"/>
                <a:ea typeface="+mj-ea"/>
                <a:cs typeface="+mj-cs"/>
              </a:rPr>
              <a:t>مؤسسة</a:t>
            </a:r>
            <a:r>
              <a:rPr lang="en-US" sz="3400" b="1" dirty="0">
                <a:latin typeface="+mj-lt"/>
                <a:ea typeface="+mj-ea"/>
                <a:cs typeface="+mj-cs"/>
              </a:rPr>
              <a:t> </a:t>
            </a:r>
            <a:r>
              <a:rPr lang="en-US" sz="3400" b="1" dirty="0" err="1">
                <a:latin typeface="+mj-lt"/>
                <a:ea typeface="+mj-ea"/>
                <a:cs typeface="+mj-cs"/>
              </a:rPr>
              <a:t>ناشئة</a:t>
            </a:r>
            <a:r>
              <a:rPr lang="en-US" sz="3400" b="1" dirty="0">
                <a:latin typeface="+mj-lt"/>
                <a:ea typeface="+mj-ea"/>
                <a:cs typeface="+mj-cs"/>
              </a:rPr>
              <a:t> / </a:t>
            </a:r>
            <a:r>
              <a:rPr lang="en-US" sz="3400" b="1" dirty="0" err="1">
                <a:latin typeface="+mj-lt"/>
                <a:ea typeface="+mj-ea"/>
                <a:cs typeface="+mj-cs"/>
              </a:rPr>
              <a:t>براءة</a:t>
            </a:r>
            <a:r>
              <a:rPr lang="en-US" sz="3400" b="1" dirty="0">
                <a:latin typeface="+mj-lt"/>
                <a:ea typeface="+mj-ea"/>
                <a:cs typeface="+mj-cs"/>
              </a:rPr>
              <a:t> </a:t>
            </a:r>
            <a:r>
              <a:rPr lang="en-US" sz="3400" b="1" dirty="0" err="1">
                <a:latin typeface="+mj-lt"/>
                <a:ea typeface="+mj-ea"/>
                <a:cs typeface="+mj-cs"/>
              </a:rPr>
              <a:t>اختراع</a:t>
            </a:r>
            <a:endParaRPr lang="en-US" sz="3400" b="1" dirty="0">
              <a:latin typeface="+mj-lt"/>
              <a:ea typeface="+mj-ea"/>
              <a:cs typeface="+mj-cs"/>
            </a:endParaRPr>
          </a:p>
        </p:txBody>
      </p:sp>
    </p:spTree>
    <p:extLst>
      <p:ext uri="{BB962C8B-B14F-4D97-AF65-F5344CB8AC3E}">
        <p14:creationId xmlns:p14="http://schemas.microsoft.com/office/powerpoint/2010/main" val="300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4" grpId="0"/>
      <p:bldP spid="59" grpId="0"/>
      <p:bldP spid="70" grpId="0"/>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40924" y="1787716"/>
            <a:ext cx="11340090" cy="1789202"/>
            <a:chOff x="722566" y="5204122"/>
            <a:chExt cx="9772600" cy="1653878"/>
          </a:xfrm>
        </p:grpSpPr>
        <p:sp>
          <p:nvSpPr>
            <p:cNvPr id="10" name="Rectangle 9">
              <a:extLst>
                <a:ext uri="{FF2B5EF4-FFF2-40B4-BE49-F238E27FC236}">
                  <a16:creationId xmlns:a16="http://schemas.microsoft.com/office/drawing/2014/main" id="{AF1809E0-EEBE-4DEB-8C61-2E1A5676AA41}"/>
                </a:ext>
              </a:extLst>
            </p:cNvPr>
            <p:cNvSpPr/>
            <p:nvPr/>
          </p:nvSpPr>
          <p:spPr>
            <a:xfrm>
              <a:off x="5794284" y="5204123"/>
              <a:ext cx="2102127" cy="16538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F1809E0-EEBE-4DEB-8C61-2E1A5676AA41}"/>
                </a:ext>
              </a:extLst>
            </p:cNvPr>
            <p:cNvSpPr/>
            <p:nvPr/>
          </p:nvSpPr>
          <p:spPr>
            <a:xfrm>
              <a:off x="8393039" y="5204123"/>
              <a:ext cx="2102127" cy="165387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1809E0-EEBE-4DEB-8C61-2E1A5676AA41}"/>
                </a:ext>
              </a:extLst>
            </p:cNvPr>
            <p:cNvSpPr/>
            <p:nvPr/>
          </p:nvSpPr>
          <p:spPr>
            <a:xfrm>
              <a:off x="3241315" y="5204123"/>
              <a:ext cx="2102127" cy="16538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1809E0-EEBE-4DEB-8C61-2E1A5676AA41}"/>
                </a:ext>
              </a:extLst>
            </p:cNvPr>
            <p:cNvSpPr/>
            <p:nvPr/>
          </p:nvSpPr>
          <p:spPr>
            <a:xfrm>
              <a:off x="722566" y="5204122"/>
              <a:ext cx="2102127" cy="16538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E096CA70-0FA4-4C69-9A3F-8CEDD606DB28}"/>
              </a:ext>
            </a:extLst>
          </p:cNvPr>
          <p:cNvSpPr txBox="1"/>
          <p:nvPr/>
        </p:nvSpPr>
        <p:spPr>
          <a:xfrm>
            <a:off x="9241713" y="2142309"/>
            <a:ext cx="234646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a:t>
            </a:r>
          </a:p>
        </p:txBody>
      </p:sp>
      <p:sp>
        <p:nvSpPr>
          <p:cNvPr id="54" name="TextBox 53">
            <a:extLst>
              <a:ext uri="{FF2B5EF4-FFF2-40B4-BE49-F238E27FC236}">
                <a16:creationId xmlns:a16="http://schemas.microsoft.com/office/drawing/2014/main" id="{E5CDC466-23DA-4A95-B4EB-C4F5213D4396}"/>
              </a:ext>
            </a:extLst>
          </p:cNvPr>
          <p:cNvSpPr txBox="1"/>
          <p:nvPr/>
        </p:nvSpPr>
        <p:spPr>
          <a:xfrm>
            <a:off x="829728" y="2142309"/>
            <a:ext cx="1624094"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التحسيس  والتدريب</a:t>
            </a:r>
          </a:p>
        </p:txBody>
      </p:sp>
      <p:sp>
        <p:nvSpPr>
          <p:cNvPr id="59" name="TextBox 58">
            <a:extLst>
              <a:ext uri="{FF2B5EF4-FFF2-40B4-BE49-F238E27FC236}">
                <a16:creationId xmlns:a16="http://schemas.microsoft.com/office/drawing/2014/main" id="{1DC5CF9E-B314-4F68-80D8-9A9A658BDEAF}"/>
              </a:ext>
            </a:extLst>
          </p:cNvPr>
          <p:cNvSpPr txBox="1"/>
          <p:nvPr/>
        </p:nvSpPr>
        <p:spPr>
          <a:xfrm>
            <a:off x="6470047" y="2142309"/>
            <a:ext cx="1951459"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العلاقة مع المحيط </a:t>
            </a:r>
          </a:p>
        </p:txBody>
      </p:sp>
      <p:sp>
        <p:nvSpPr>
          <p:cNvPr id="2" name="TextBox 1">
            <a:extLst>
              <a:ext uri="{FF2B5EF4-FFF2-40B4-BE49-F238E27FC236}">
                <a16:creationId xmlns:a16="http://schemas.microsoft.com/office/drawing/2014/main" id="{9E8F30EC-734C-28AA-36C6-662DF2D0AE55}"/>
              </a:ext>
            </a:extLst>
          </p:cNvPr>
          <p:cNvSpPr txBox="1"/>
          <p:nvPr/>
        </p:nvSpPr>
        <p:spPr>
          <a:xfrm>
            <a:off x="9344404" y="4224132"/>
            <a:ext cx="2346513" cy="2062103"/>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فريق العمل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الاشراف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لجنة المناقشة</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الشهادة</a:t>
            </a:r>
          </a:p>
        </p:txBody>
      </p:sp>
      <p:sp>
        <p:nvSpPr>
          <p:cNvPr id="3" name="TextBox 2">
            <a:extLst>
              <a:ext uri="{FF2B5EF4-FFF2-40B4-BE49-F238E27FC236}">
                <a16:creationId xmlns:a16="http://schemas.microsoft.com/office/drawing/2014/main" id="{475DF0E8-D924-F2F3-5147-B9EBB6398D24}"/>
              </a:ext>
            </a:extLst>
          </p:cNvPr>
          <p:cNvSpPr txBox="1"/>
          <p:nvPr/>
        </p:nvSpPr>
        <p:spPr>
          <a:xfrm>
            <a:off x="109583" y="3768416"/>
            <a:ext cx="2445531" cy="2062103"/>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DZ" sz="3200" b="1" kern="0" dirty="0">
                <a:solidFill>
                  <a:schemeClr val="bg2">
                    <a:lumMod val="10000"/>
                    <a:lumOff val="90000"/>
                  </a:schemeClr>
                </a:solidFill>
                <a:effectLst>
                  <a:outerShdw blurRad="38100" dist="38100" dir="2700000" algn="tl">
                    <a:srgbClr val="000000">
                      <a:alpha val="43137"/>
                    </a:srgbClr>
                  </a:outerShdw>
                </a:effectLst>
              </a:rPr>
              <a:t>التحسيس</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البرامج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فضاءات العمل</a:t>
            </a:r>
            <a:endParaRPr kumimoji="0" lang="en-GB"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4" name="TextBox 3">
            <a:extLst>
              <a:ext uri="{FF2B5EF4-FFF2-40B4-BE49-F238E27FC236}">
                <a16:creationId xmlns:a16="http://schemas.microsoft.com/office/drawing/2014/main" id="{4997A008-DCB6-B58A-0A97-47922F861B53}"/>
              </a:ext>
            </a:extLst>
          </p:cNvPr>
          <p:cNvSpPr txBox="1"/>
          <p:nvPr/>
        </p:nvSpPr>
        <p:spPr>
          <a:xfrm>
            <a:off x="6003236" y="4224132"/>
            <a:ext cx="3162262" cy="2554545"/>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الزيارات الميدانية</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مقهى الاعمال</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الملتقيات</a:t>
            </a:r>
          </a:p>
          <a:p>
            <a:pPr marL="457200" indent="-457200" rtl="1">
              <a:buFont typeface="Wingdings" panose="05000000000000000000" pitchFamily="2" charset="2"/>
              <a:buChar char="ü"/>
              <a:defRPr/>
            </a:pPr>
            <a:r>
              <a:rPr lang="ar-DZ" sz="3200" b="1" kern="0" dirty="0">
                <a:solidFill>
                  <a:schemeClr val="bg2">
                    <a:lumMod val="10000"/>
                    <a:lumOff val="90000"/>
                  </a:schemeClr>
                </a:solidFill>
                <a:effectLst>
                  <a:outerShdw blurRad="38100" dist="38100" dir="2700000" algn="tl">
                    <a:srgbClr val="000000">
                      <a:alpha val="43137"/>
                    </a:srgbClr>
                  </a:outerShdw>
                </a:effectLst>
              </a:rPr>
              <a:t>آليات التمويل</a:t>
            </a:r>
            <a:endParaRPr lang="fr-FR" sz="3200" b="1" kern="0" dirty="0">
              <a:solidFill>
                <a:schemeClr val="bg2">
                  <a:lumMod val="10000"/>
                  <a:lumOff val="90000"/>
                </a:schemeClr>
              </a:solidFill>
              <a:effectLst>
                <a:outerShdw blurRad="38100" dist="38100" dir="2700000" algn="tl">
                  <a:srgbClr val="000000">
                    <a:alpha val="43137"/>
                  </a:srgbClr>
                </a:outerShdw>
              </a:effectLst>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5" name="TextBox 4">
            <a:extLst>
              <a:ext uri="{FF2B5EF4-FFF2-40B4-BE49-F238E27FC236}">
                <a16:creationId xmlns:a16="http://schemas.microsoft.com/office/drawing/2014/main" id="{2F52E052-EA4C-BDC9-E780-6D6DAE48E340}"/>
              </a:ext>
            </a:extLst>
          </p:cNvPr>
          <p:cNvSpPr txBox="1"/>
          <p:nvPr/>
        </p:nvSpPr>
        <p:spPr>
          <a:xfrm>
            <a:off x="3117131" y="4056653"/>
            <a:ext cx="2707199" cy="2062103"/>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3600">
                <a:latin typeface="Sakkal Majalla" panose="02000000000000000000" pitchFamily="2" charset="-78"/>
                <a:ea typeface="Noto Sans" panose="020B0502040504020204" pitchFamily="34"/>
                <a:cs typeface="Sakkal Majalla" panose="02000000000000000000" pitchFamily="2" charset="-78"/>
              </a:defRPr>
            </a:lvl1p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آليات التسجيل</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النماذج الاولية </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الملكية الفكرية</a:t>
            </a:r>
            <a:endParaRPr kumimoji="0" lang="fr-FR"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حقوق التسجيل</a:t>
            </a:r>
            <a:endParaRPr kumimoji="0" lang="en-GB" sz="3200" b="1" i="0" u="none" strike="noStrike" kern="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6" name="TextBox 69">
            <a:extLst>
              <a:ext uri="{FF2B5EF4-FFF2-40B4-BE49-F238E27FC236}">
                <a16:creationId xmlns:a16="http://schemas.microsoft.com/office/drawing/2014/main" id="{6BF46813-8C2B-0B15-6868-C6D4A66FC9BC}"/>
              </a:ext>
            </a:extLst>
          </p:cNvPr>
          <p:cNvSpPr txBox="1"/>
          <p:nvPr/>
        </p:nvSpPr>
        <p:spPr>
          <a:xfrm>
            <a:off x="3527446" y="2200959"/>
            <a:ext cx="1951459" cy="1077218"/>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a:noFill/>
                </a:ln>
                <a:effectLst/>
                <a:uLnTx/>
                <a:uFillTx/>
                <a:latin typeface="Sakkal Majalla" panose="02000000000000000000" pitchFamily="2" charset="-78"/>
                <a:ea typeface="Noto Sans" panose="020B0502040504020204" pitchFamily="34"/>
                <a:cs typeface="Sakkal Majalla" panose="02000000000000000000" pitchFamily="2" charset="-78"/>
              </a:defRPr>
            </a:lvl1pPr>
          </a:lstStyle>
          <a:p>
            <a:r>
              <a:rPr lang="ar-DZ" dirty="0">
                <a:effectLst>
                  <a:outerShdw blurRad="38100" dist="38100" dir="2700000" algn="tl">
                    <a:srgbClr val="000000">
                      <a:alpha val="43137"/>
                    </a:srgbClr>
                  </a:outerShdw>
                </a:effectLst>
              </a:rPr>
              <a:t>حقوق الملكية الفكرية</a:t>
            </a:r>
          </a:p>
        </p:txBody>
      </p:sp>
      <p:sp>
        <p:nvSpPr>
          <p:cNvPr id="7" name="TextBox 8">
            <a:extLst>
              <a:ext uri="{FF2B5EF4-FFF2-40B4-BE49-F238E27FC236}">
                <a16:creationId xmlns:a16="http://schemas.microsoft.com/office/drawing/2014/main" id="{2B7F81CC-0515-21EB-257F-C662F0FBB45B}"/>
              </a:ext>
            </a:extLst>
          </p:cNvPr>
          <p:cNvSpPr txBox="1"/>
          <p:nvPr/>
        </p:nvSpPr>
        <p:spPr>
          <a:xfrm>
            <a:off x="436468" y="337634"/>
            <a:ext cx="10867436" cy="966908"/>
          </a:xfrm>
          <a:prstGeom prst="rect">
            <a:avLst/>
          </a:prstGeom>
        </p:spPr>
        <p:txBody>
          <a:bodyPr vert="horz" wrap="square" lIns="0" tIns="0" rIns="0" bIns="0" rtlCol="0" anchor="b" anchorCtr="0">
            <a:normAutofit lnSpcReduction="10000"/>
          </a:bodyPr>
          <a:lstStyle/>
          <a:p>
            <a:pPr algn="ctr" rtl="1">
              <a:lnSpc>
                <a:spcPct val="90000"/>
              </a:lnSpc>
              <a:spcBef>
                <a:spcPct val="0"/>
              </a:spcBef>
              <a:spcAft>
                <a:spcPts val="600"/>
              </a:spcAft>
            </a:pPr>
            <a:r>
              <a:rPr lang="en-US" sz="3400" b="1" dirty="0" err="1">
                <a:latin typeface="+mj-lt"/>
                <a:ea typeface="+mj-ea"/>
                <a:cs typeface="+mj-cs"/>
              </a:rPr>
              <a:t>آليات</a:t>
            </a:r>
            <a:r>
              <a:rPr lang="en-US" sz="3400" b="1" dirty="0">
                <a:latin typeface="+mj-lt"/>
                <a:ea typeface="+mj-ea"/>
                <a:cs typeface="+mj-cs"/>
              </a:rPr>
              <a:t> </a:t>
            </a:r>
            <a:r>
              <a:rPr lang="en-US" sz="3400" b="1" dirty="0" err="1">
                <a:latin typeface="+mj-lt"/>
                <a:ea typeface="+mj-ea"/>
                <a:cs typeface="+mj-cs"/>
              </a:rPr>
              <a:t>تنفيذ</a:t>
            </a:r>
            <a:r>
              <a:rPr lang="en-US" sz="3400" b="1" dirty="0">
                <a:latin typeface="+mj-lt"/>
                <a:ea typeface="+mj-ea"/>
                <a:cs typeface="+mj-cs"/>
              </a:rPr>
              <a:t> </a:t>
            </a:r>
            <a:r>
              <a:rPr lang="en-US" sz="3400" b="1" dirty="0" err="1">
                <a:latin typeface="+mj-lt"/>
                <a:ea typeface="+mj-ea"/>
                <a:cs typeface="+mj-cs"/>
              </a:rPr>
              <a:t>مشروع</a:t>
            </a:r>
            <a:r>
              <a:rPr lang="en-US" sz="3400" b="1" dirty="0">
                <a:latin typeface="+mj-lt"/>
                <a:ea typeface="+mj-ea"/>
                <a:cs typeface="+mj-cs"/>
              </a:rPr>
              <a:t> </a:t>
            </a:r>
            <a:r>
              <a:rPr lang="en-US" sz="3400" b="1" dirty="0" err="1">
                <a:latin typeface="+mj-lt"/>
                <a:ea typeface="+mj-ea"/>
                <a:cs typeface="+mj-cs"/>
              </a:rPr>
              <a:t>القرار</a:t>
            </a:r>
            <a:r>
              <a:rPr lang="en-US" sz="3400" b="1" dirty="0">
                <a:latin typeface="+mj-lt"/>
                <a:ea typeface="+mj-ea"/>
                <a:cs typeface="+mj-cs"/>
              </a:rPr>
              <a:t> 1275 </a:t>
            </a:r>
          </a:p>
          <a:p>
            <a:pPr algn="ctr" rtl="1">
              <a:lnSpc>
                <a:spcPct val="90000"/>
              </a:lnSpc>
              <a:spcBef>
                <a:spcPct val="0"/>
              </a:spcBef>
              <a:spcAft>
                <a:spcPts val="600"/>
              </a:spcAft>
            </a:pPr>
            <a:r>
              <a:rPr lang="en-US" sz="3400" b="1" dirty="0" err="1">
                <a:latin typeface="+mj-lt"/>
                <a:ea typeface="+mj-ea"/>
                <a:cs typeface="+mj-cs"/>
              </a:rPr>
              <a:t>شهادة</a:t>
            </a:r>
            <a:r>
              <a:rPr lang="en-US" sz="3400" b="1" dirty="0">
                <a:latin typeface="+mj-lt"/>
                <a:ea typeface="+mj-ea"/>
                <a:cs typeface="+mj-cs"/>
              </a:rPr>
              <a:t> </a:t>
            </a:r>
            <a:r>
              <a:rPr lang="en-US" sz="3400" b="1" dirty="0" err="1">
                <a:latin typeface="+mj-lt"/>
                <a:ea typeface="+mj-ea"/>
                <a:cs typeface="+mj-cs"/>
              </a:rPr>
              <a:t>مؤسسة</a:t>
            </a:r>
            <a:r>
              <a:rPr lang="en-US" sz="3400" b="1" dirty="0">
                <a:latin typeface="+mj-lt"/>
                <a:ea typeface="+mj-ea"/>
                <a:cs typeface="+mj-cs"/>
              </a:rPr>
              <a:t> </a:t>
            </a:r>
            <a:r>
              <a:rPr lang="en-US" sz="3400" b="1" dirty="0" err="1">
                <a:latin typeface="+mj-lt"/>
                <a:ea typeface="+mj-ea"/>
                <a:cs typeface="+mj-cs"/>
              </a:rPr>
              <a:t>ناشئة</a:t>
            </a:r>
            <a:r>
              <a:rPr lang="en-US" sz="3400" b="1" dirty="0">
                <a:latin typeface="+mj-lt"/>
                <a:ea typeface="+mj-ea"/>
                <a:cs typeface="+mj-cs"/>
              </a:rPr>
              <a:t> / </a:t>
            </a:r>
            <a:r>
              <a:rPr lang="en-US" sz="3400" b="1" dirty="0" err="1">
                <a:latin typeface="+mj-lt"/>
                <a:ea typeface="+mj-ea"/>
                <a:cs typeface="+mj-cs"/>
              </a:rPr>
              <a:t>براءة</a:t>
            </a:r>
            <a:r>
              <a:rPr lang="en-US" sz="3400" b="1" dirty="0">
                <a:latin typeface="+mj-lt"/>
                <a:ea typeface="+mj-ea"/>
                <a:cs typeface="+mj-cs"/>
              </a:rPr>
              <a:t> </a:t>
            </a:r>
            <a:r>
              <a:rPr lang="en-US" sz="3400" b="1" dirty="0" err="1">
                <a:latin typeface="+mj-lt"/>
                <a:ea typeface="+mj-ea"/>
                <a:cs typeface="+mj-cs"/>
              </a:rPr>
              <a:t>اختراع</a:t>
            </a:r>
            <a:endParaRPr lang="en-US" sz="3400" b="1" dirty="0">
              <a:latin typeface="+mj-lt"/>
              <a:ea typeface="+mj-ea"/>
              <a:cs typeface="+mj-cs"/>
            </a:endParaRPr>
          </a:p>
        </p:txBody>
      </p:sp>
    </p:spTree>
    <p:extLst>
      <p:ext uri="{BB962C8B-B14F-4D97-AF65-F5344CB8AC3E}">
        <p14:creationId xmlns:p14="http://schemas.microsoft.com/office/powerpoint/2010/main" val="15046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4" grpId="0"/>
      <p:bldP spid="59" grpId="0"/>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707886"/>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a:t>
            </a:r>
            <a:r>
              <a:rPr kumimoji="0" lang="fr-FR" sz="3600" b="1" i="0" u="none" strike="noStrike" kern="1200" cap="none" spc="0" normalizeH="0" baseline="0" noProof="0" dirty="0">
                <a:ln>
                  <a:noFill/>
                </a:ln>
                <a:solidFill>
                  <a:schemeClr val="bg2">
                    <a:lumMod val="10000"/>
                    <a:lumOff val="9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3600" b="1" dirty="0">
                <a:solidFill>
                  <a:schemeClr val="accent3">
                    <a:lumMod val="60000"/>
                    <a:lumOff val="40000"/>
                  </a:schemeClr>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a:t>
            </a:r>
            <a:r>
              <a:rPr lang="ar-DZ" sz="4000" b="1" dirty="0">
                <a:solidFill>
                  <a:schemeClr val="accent3">
                    <a:lumMod val="60000"/>
                    <a:lumOff val="40000"/>
                  </a:schemeClr>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أولا فريق العمل </a:t>
            </a:r>
            <a:r>
              <a:rPr kumimoji="0" lang="fr-FR" sz="40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endParaRPr kumimoji="0" lang="en-US"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17" name="Rectangle 16">
            <a:extLst>
              <a:ext uri="{FF2B5EF4-FFF2-40B4-BE49-F238E27FC236}">
                <a16:creationId xmlns:a16="http://schemas.microsoft.com/office/drawing/2014/main" id="{39B62B21-15F0-49E4-9C0A-46E2135E470B}"/>
              </a:ext>
            </a:extLst>
          </p:cNvPr>
          <p:cNvSpPr/>
          <p:nvPr/>
        </p:nvSpPr>
        <p:spPr>
          <a:xfrm>
            <a:off x="5705689" y="2660976"/>
            <a:ext cx="5600335" cy="952582"/>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5705689" y="3704191"/>
            <a:ext cx="5600335" cy="9525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E17829E-6DBD-46E2-A0FA-EF1A05D59AA2}"/>
              </a:ext>
            </a:extLst>
          </p:cNvPr>
          <p:cNvSpPr/>
          <p:nvPr/>
        </p:nvSpPr>
        <p:spPr>
          <a:xfrm>
            <a:off x="5705689" y="4755199"/>
            <a:ext cx="5600335" cy="9525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10F1FA9-DFA5-44DD-ACE2-E0B67BEBD639}"/>
              </a:ext>
            </a:extLst>
          </p:cNvPr>
          <p:cNvSpPr txBox="1"/>
          <p:nvPr/>
        </p:nvSpPr>
        <p:spPr>
          <a:xfrm>
            <a:off x="10287897" y="387194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chemeClr val="bg2"/>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chemeClr val="bg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4972E19-7853-4F29-A477-B3FC2B9801F4}"/>
              </a:ext>
            </a:extLst>
          </p:cNvPr>
          <p:cNvSpPr txBox="1"/>
          <p:nvPr/>
        </p:nvSpPr>
        <p:spPr>
          <a:xfrm>
            <a:off x="10270605" y="4839075"/>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chemeClr val="bg2"/>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chemeClr val="bg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0C2DEC08-2D9E-4E4E-9381-354A4120B26C}"/>
              </a:ext>
            </a:extLst>
          </p:cNvPr>
          <p:cNvSpPr txBox="1"/>
          <p:nvPr/>
        </p:nvSpPr>
        <p:spPr>
          <a:xfrm>
            <a:off x="10259125" y="2831735"/>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500" b="1" i="0" u="none" strike="noStrike" kern="1200" cap="none" spc="0" normalizeH="0" baseline="0" noProof="0" dirty="0">
                <a:ln>
                  <a:noFill/>
                </a:ln>
                <a:solidFill>
                  <a:schemeClr val="bg2"/>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chemeClr val="bg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CCF5E8D6-2132-4973-98AF-E170110635BC}"/>
              </a:ext>
            </a:extLst>
          </p:cNvPr>
          <p:cNvSpPr txBox="1"/>
          <p:nvPr/>
        </p:nvSpPr>
        <p:spPr>
          <a:xfrm>
            <a:off x="854406" y="1278175"/>
            <a:ext cx="9913922" cy="954107"/>
          </a:xfrm>
          <a:prstGeom prst="rect">
            <a:avLst/>
          </a:prstGeom>
          <a:noFill/>
        </p:spPr>
        <p:txBody>
          <a:bodyPr wrap="square" rtlCol="0">
            <a:spAutoFit/>
          </a:bodyPr>
          <a:lstStyle/>
          <a:p>
            <a:pPr marR="0" lvl="0" algn="ctr" defTabSz="914400" rtl="1" eaLnBrk="1" fontAlgn="auto" latinLnBrk="0" hangingPunct="1">
              <a:lnSpc>
                <a:spcPct val="100000"/>
              </a:lnSpc>
              <a:spcBef>
                <a:spcPts val="0"/>
              </a:spcBef>
              <a:spcAft>
                <a:spcPts val="0"/>
              </a:spcAft>
              <a:buClrTx/>
              <a:buSzTx/>
              <a:tabLst/>
              <a:defRPr/>
            </a:pPr>
            <a:r>
              <a:rPr lang="ar-DZ" sz="2800" b="1" dirty="0">
                <a:latin typeface="Open Sans" panose="020B0606030504020204" pitchFamily="34" charset="0"/>
              </a:rPr>
              <a:t>فريق العمل هنا هو عدد الطلبة المشاركين في المشروع الواحد وتخصصاتهم، حيث يمكن أن يكون هناك عدد من الخيارات</a:t>
            </a:r>
            <a:r>
              <a:rPr lang="ar-DZ" sz="2000" b="1" dirty="0">
                <a:latin typeface="Open Sans" panose="020B0606030504020204" pitchFamily="34" charset="0"/>
              </a:rPr>
              <a:t>:</a:t>
            </a:r>
            <a:endParaRPr kumimoji="0" lang="en-GB" sz="2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AFE0ADF0-60ED-427C-8750-80ACC702B290}"/>
              </a:ext>
            </a:extLst>
          </p:cNvPr>
          <p:cNvSpPr txBox="1"/>
          <p:nvPr/>
        </p:nvSpPr>
        <p:spPr>
          <a:xfrm>
            <a:off x="5831439" y="4734909"/>
            <a:ext cx="4456458" cy="954107"/>
          </a:xfrm>
          <a:prstGeom prst="rect">
            <a:avLst/>
          </a:prstGeom>
          <a:noFill/>
          <a:ln>
            <a:solidFill>
              <a:schemeClr val="accent1">
                <a:lumMod val="40000"/>
                <a:lumOff val="60000"/>
              </a:schemeClr>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800" b="1" dirty="0">
                <a:solidFill>
                  <a:schemeClr val="bg2"/>
                </a:solidFill>
                <a:latin typeface="Sakkal Majalla" panose="02000000000000000000" pitchFamily="2" charset="-78"/>
                <a:cs typeface="Sakkal Majalla" panose="02000000000000000000" pitchFamily="2" charset="-78"/>
              </a:rPr>
              <a:t>يمكن أن يحتوي الفريق على عدد من 02 إلى 06 طلبة من نفس التخصص ؛</a:t>
            </a:r>
            <a:endParaRPr kumimoji="0" lang="en-GB" sz="2800" b="1" i="0" u="none" strike="noStrike" kern="1200" cap="none" spc="0" normalizeH="0" baseline="0" noProof="0" dirty="0">
              <a:ln>
                <a:noFill/>
              </a:ln>
              <a:solidFill>
                <a:schemeClr val="bg2"/>
              </a:solidFill>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28" name="TextBox 27">
            <a:extLst>
              <a:ext uri="{FF2B5EF4-FFF2-40B4-BE49-F238E27FC236}">
                <a16:creationId xmlns:a16="http://schemas.microsoft.com/office/drawing/2014/main" id="{B28E29FF-87BE-45A8-882B-B961681B3697}"/>
              </a:ext>
            </a:extLst>
          </p:cNvPr>
          <p:cNvSpPr txBox="1"/>
          <p:nvPr/>
        </p:nvSpPr>
        <p:spPr>
          <a:xfrm>
            <a:off x="5705689" y="3680467"/>
            <a:ext cx="4582208" cy="954107"/>
          </a:xfrm>
          <a:prstGeom prst="rect">
            <a:avLst/>
          </a:prstGeom>
          <a:noFill/>
          <a:ln>
            <a:solidFill>
              <a:schemeClr val="accent1">
                <a:lumMod val="40000"/>
                <a:lumOff val="60000"/>
              </a:schemeClr>
            </a:solidFill>
          </a:ln>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800" b="1">
                <a:latin typeface="Sakkal Majalla" panose="02000000000000000000" pitchFamily="2" charset="-78"/>
                <a:cs typeface="Sakkal Majalla" panose="02000000000000000000" pitchFamily="2" charset="-78"/>
              </a:defRPr>
            </a:lvl1pPr>
          </a:lstStyle>
          <a:p>
            <a:r>
              <a:rPr lang="ar-DZ" dirty="0">
                <a:solidFill>
                  <a:schemeClr val="bg2"/>
                </a:solidFill>
              </a:rPr>
              <a:t>يمكن أن يحتوي الفريق على عدد من 02 إلى 06 من تخصصات مختلفة؛ </a:t>
            </a:r>
            <a:endParaRPr lang="en-GB" dirty="0">
              <a:solidFill>
                <a:schemeClr val="bg2"/>
              </a:solidFill>
            </a:endParaRPr>
          </a:p>
        </p:txBody>
      </p:sp>
      <p:sp>
        <p:nvSpPr>
          <p:cNvPr id="30" name="TextBox 29">
            <a:extLst>
              <a:ext uri="{FF2B5EF4-FFF2-40B4-BE49-F238E27FC236}">
                <a16:creationId xmlns:a16="http://schemas.microsoft.com/office/drawing/2014/main" id="{58206D10-CBD0-4232-AD3B-0197AEE2F8E0}"/>
              </a:ext>
            </a:extLst>
          </p:cNvPr>
          <p:cNvSpPr txBox="1"/>
          <p:nvPr/>
        </p:nvSpPr>
        <p:spPr>
          <a:xfrm>
            <a:off x="5785179" y="2763687"/>
            <a:ext cx="4582208" cy="954107"/>
          </a:xfrm>
          <a:prstGeom prst="rect">
            <a:avLst/>
          </a:prstGeom>
          <a:noFill/>
          <a:ln>
            <a:solidFill>
              <a:schemeClr val="accent1">
                <a:lumMod val="40000"/>
                <a:lumOff val="60000"/>
              </a:schemeClr>
            </a:solidFill>
          </a:ln>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800" b="1">
                <a:latin typeface="Sakkal Majalla" panose="02000000000000000000" pitchFamily="2" charset="-78"/>
                <a:cs typeface="Sakkal Majalla" panose="02000000000000000000" pitchFamily="2" charset="-78"/>
              </a:defRPr>
            </a:lvl1pPr>
          </a:lstStyle>
          <a:p>
            <a:r>
              <a:rPr lang="ar-DZ" dirty="0">
                <a:solidFill>
                  <a:schemeClr val="bg2"/>
                </a:solidFill>
              </a:rPr>
              <a:t>يمكن لطالب واحد أن يقوم بإعداد مشروعه بشرط امتلاكه القدرة على ذلك ؛</a:t>
            </a:r>
            <a:endParaRPr lang="en-GB" dirty="0">
              <a:solidFill>
                <a:schemeClr val="bg2"/>
              </a:solidFill>
            </a:endParaRPr>
          </a:p>
        </p:txBody>
      </p:sp>
      <p:pic>
        <p:nvPicPr>
          <p:cNvPr id="6" name="Image 5">
            <a:extLst>
              <a:ext uri="{FF2B5EF4-FFF2-40B4-BE49-F238E27FC236}">
                <a16:creationId xmlns:a16="http://schemas.microsoft.com/office/drawing/2014/main" id="{FA95EDAF-FDAB-259A-5B53-9D33D7F7B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840" y="2648931"/>
            <a:ext cx="5011620" cy="3058850"/>
          </a:xfrm>
          <a:prstGeom prst="rect">
            <a:avLst/>
          </a:prstGeom>
        </p:spPr>
      </p:pic>
    </p:spTree>
    <p:extLst>
      <p:ext uri="{BB962C8B-B14F-4D97-AF65-F5344CB8AC3E}">
        <p14:creationId xmlns:p14="http://schemas.microsoft.com/office/powerpoint/2010/main" val="40825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981982" y="791449"/>
            <a:ext cx="9841717" cy="58477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يحتوي  ملف المشروع العناصر التالية :</a:t>
            </a:r>
            <a:endParaRPr lang="ar-DZ" sz="3200" b="1" dirty="0">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endParaRPr>
          </a:p>
        </p:txBody>
      </p:sp>
      <p:sp>
        <p:nvSpPr>
          <p:cNvPr id="2" name="Rectangle 1">
            <a:extLst>
              <a:ext uri="{FF2B5EF4-FFF2-40B4-BE49-F238E27FC236}">
                <a16:creationId xmlns:a16="http://schemas.microsoft.com/office/drawing/2014/main" id="{A840493D-ED03-4C28-ACEE-38D98F2CE078}"/>
              </a:ext>
            </a:extLst>
          </p:cNvPr>
          <p:cNvSpPr/>
          <p:nvPr/>
        </p:nvSpPr>
        <p:spPr>
          <a:xfrm>
            <a:off x="0" y="3905250"/>
            <a:ext cx="12192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F591DA5-BEDB-402C-86C9-F3E4F94BF22F}"/>
              </a:ext>
            </a:extLst>
          </p:cNvPr>
          <p:cNvSpPr/>
          <p:nvPr/>
        </p:nvSpPr>
        <p:spPr>
          <a:xfrm>
            <a:off x="1981982" y="3706812"/>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ABA6FC83-E462-4892-847C-3365DC9EB610}"/>
              </a:ext>
            </a:extLst>
          </p:cNvPr>
          <p:cNvSpPr/>
          <p:nvPr/>
        </p:nvSpPr>
        <p:spPr>
          <a:xfrm>
            <a:off x="4634327" y="3741683"/>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B3B0292-E90E-45F5-91ED-FC7AE600C01F}"/>
              </a:ext>
            </a:extLst>
          </p:cNvPr>
          <p:cNvSpPr/>
          <p:nvPr/>
        </p:nvSpPr>
        <p:spPr>
          <a:xfrm>
            <a:off x="7732524" y="3706812"/>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9300BF-75C1-46B4-A2E9-097AB3616AD6}"/>
              </a:ext>
            </a:extLst>
          </p:cNvPr>
          <p:cNvSpPr/>
          <p:nvPr/>
        </p:nvSpPr>
        <p:spPr>
          <a:xfrm>
            <a:off x="10189974" y="3706812"/>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C140A3C-972E-4E16-BF62-96E3E4F20234}"/>
              </a:ext>
            </a:extLst>
          </p:cNvPr>
          <p:cNvSpPr txBox="1"/>
          <p:nvPr/>
        </p:nvSpPr>
        <p:spPr>
          <a:xfrm>
            <a:off x="1481718" y="4630904"/>
            <a:ext cx="1962790" cy="95410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الوصول إلى النموذج الأولي؛</a:t>
            </a:r>
            <a:endParaRPr kumimoji="0" lang="en-GB" sz="15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3" name="TextBox 32">
            <a:extLst>
              <a:ext uri="{FF2B5EF4-FFF2-40B4-BE49-F238E27FC236}">
                <a16:creationId xmlns:a16="http://schemas.microsoft.com/office/drawing/2014/main" id="{0C6D2D17-B294-49A8-B855-3D01106315F6}"/>
              </a:ext>
            </a:extLst>
          </p:cNvPr>
          <p:cNvSpPr txBox="1"/>
          <p:nvPr/>
        </p:nvSpPr>
        <p:spPr>
          <a:xfrm>
            <a:off x="3882862" y="2383871"/>
            <a:ext cx="2149217"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صحة نموذج العمل التجاري </a:t>
            </a:r>
            <a:r>
              <a:rPr kumimoji="0" lang="en-GB" sz="28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BMC   ؛</a:t>
            </a:r>
          </a:p>
        </p:txBody>
      </p:sp>
      <p:sp>
        <p:nvSpPr>
          <p:cNvPr id="34" name="TextBox 33">
            <a:extLst>
              <a:ext uri="{FF2B5EF4-FFF2-40B4-BE49-F238E27FC236}">
                <a16:creationId xmlns:a16="http://schemas.microsoft.com/office/drawing/2014/main" id="{48FFCDDC-C535-4CEA-A5B3-64C596BC037F}"/>
              </a:ext>
            </a:extLst>
          </p:cNvPr>
          <p:cNvSpPr txBox="1"/>
          <p:nvPr/>
        </p:nvSpPr>
        <p:spPr>
          <a:xfrm>
            <a:off x="9521316" y="2375849"/>
            <a:ext cx="1962790"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وضوح الفكرة الأساسية وسلامتها</a:t>
            </a:r>
            <a:endParaRPr kumimoji="0" lang="en-GB" sz="28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5" name="TextBox 34">
            <a:extLst>
              <a:ext uri="{FF2B5EF4-FFF2-40B4-BE49-F238E27FC236}">
                <a16:creationId xmlns:a16="http://schemas.microsoft.com/office/drawing/2014/main" id="{9FAF0F6A-4BF2-4B76-A7B1-14C5E5D3314E}"/>
              </a:ext>
            </a:extLst>
          </p:cNvPr>
          <p:cNvSpPr txBox="1"/>
          <p:nvPr/>
        </p:nvSpPr>
        <p:spPr>
          <a:xfrm>
            <a:off x="6838951" y="4630904"/>
            <a:ext cx="2209800" cy="95410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الجوانب الابتكارية للمشروع </a:t>
            </a:r>
            <a:endParaRPr kumimoji="0" lang="en-GB" sz="16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43" name="TextBox 42">
            <a:extLst>
              <a:ext uri="{FF2B5EF4-FFF2-40B4-BE49-F238E27FC236}">
                <a16:creationId xmlns:a16="http://schemas.microsoft.com/office/drawing/2014/main" id="{509B505E-3812-4A49-B70A-B35F6535BA62}"/>
              </a:ext>
            </a:extLst>
          </p:cNvPr>
          <p:cNvSpPr txBox="1"/>
          <p:nvPr/>
        </p:nvSpPr>
        <p:spPr>
          <a:xfrm>
            <a:off x="1988910"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52CBCC2A-1053-45D9-8BB8-25FBF08A77B6}"/>
              </a:ext>
            </a:extLst>
          </p:cNvPr>
          <p:cNvSpPr txBox="1"/>
          <p:nvPr/>
        </p:nvSpPr>
        <p:spPr>
          <a:xfrm>
            <a:off x="4633236" y="3845471"/>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D3AC7BBC-8186-4AEB-867F-9D58EBAC73A3}"/>
              </a:ext>
            </a:extLst>
          </p:cNvPr>
          <p:cNvSpPr txBox="1"/>
          <p:nvPr/>
        </p:nvSpPr>
        <p:spPr>
          <a:xfrm>
            <a:off x="7732524"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3DBC438E-173F-4C54-9771-7B7D411FC014}"/>
              </a:ext>
            </a:extLst>
          </p:cNvPr>
          <p:cNvSpPr txBox="1"/>
          <p:nvPr/>
        </p:nvSpPr>
        <p:spPr>
          <a:xfrm>
            <a:off x="10196901" y="3781022"/>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ar-DZ"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1</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3" name="Group 52">
            <a:extLst>
              <a:ext uri="{FF2B5EF4-FFF2-40B4-BE49-F238E27FC236}">
                <a16:creationId xmlns:a16="http://schemas.microsoft.com/office/drawing/2014/main" id="{0BCDFE16-E570-4AE9-8C9F-057C3139967D}"/>
              </a:ext>
            </a:extLst>
          </p:cNvPr>
          <p:cNvGrpSpPr/>
          <p:nvPr/>
        </p:nvGrpSpPr>
        <p:grpSpPr>
          <a:xfrm>
            <a:off x="1819187" y="2393889"/>
            <a:ext cx="861983" cy="861774"/>
            <a:chOff x="2700338" y="8651875"/>
            <a:chExt cx="6545262" cy="6543675"/>
          </a:xfrm>
          <a:solidFill>
            <a:schemeClr val="tx1"/>
          </a:solidFill>
        </p:grpSpPr>
        <p:sp>
          <p:nvSpPr>
            <p:cNvPr id="54" name="Freeform 18">
              <a:extLst>
                <a:ext uri="{FF2B5EF4-FFF2-40B4-BE49-F238E27FC236}">
                  <a16:creationId xmlns:a16="http://schemas.microsoft.com/office/drawing/2014/main" id="{0D3C4FD6-9395-4418-9818-4FED7DA0A8D4}"/>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5" name="Freeform 19">
              <a:extLst>
                <a:ext uri="{FF2B5EF4-FFF2-40B4-BE49-F238E27FC236}">
                  <a16:creationId xmlns:a16="http://schemas.microsoft.com/office/drawing/2014/main" id="{06F13E1F-61CC-4F1B-9AA1-A1DC863A1BB4}"/>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6" name="Freeform 20">
              <a:extLst>
                <a:ext uri="{FF2B5EF4-FFF2-40B4-BE49-F238E27FC236}">
                  <a16:creationId xmlns:a16="http://schemas.microsoft.com/office/drawing/2014/main" id="{390E6116-B7A4-4E1D-A3FB-18BC9A4A343B}"/>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7" name="Freeform 21">
              <a:extLst>
                <a:ext uri="{FF2B5EF4-FFF2-40B4-BE49-F238E27FC236}">
                  <a16:creationId xmlns:a16="http://schemas.microsoft.com/office/drawing/2014/main" id="{CE62C7A7-B49A-47C4-BCF0-111D593F2A25}"/>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903A0901-A81B-4E6C-A11D-468C1F785881}"/>
              </a:ext>
            </a:extLst>
          </p:cNvPr>
          <p:cNvGrpSpPr/>
          <p:nvPr/>
        </p:nvGrpSpPr>
        <p:grpSpPr>
          <a:xfrm>
            <a:off x="7655636" y="2344998"/>
            <a:ext cx="792412" cy="966537"/>
            <a:chOff x="7931851" y="2464731"/>
            <a:chExt cx="1002842" cy="1223210"/>
          </a:xfrm>
          <a:solidFill>
            <a:schemeClr val="tx1"/>
          </a:solidFill>
        </p:grpSpPr>
        <p:sp>
          <p:nvSpPr>
            <p:cNvPr id="60" name="Freeform 5">
              <a:extLst>
                <a:ext uri="{FF2B5EF4-FFF2-40B4-BE49-F238E27FC236}">
                  <a16:creationId xmlns:a16="http://schemas.microsoft.com/office/drawing/2014/main" id="{8B7396AB-1A53-44C2-A10B-CE3D5486600B}"/>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7D">
                    <a:lumMod val="60000"/>
                    <a:lumOff val="40000"/>
                  </a:srgbClr>
                </a:solidFill>
                <a:effectLst/>
                <a:uLnTx/>
                <a:uFillTx/>
                <a:latin typeface="Calibri" panose="020F0502020204030204"/>
                <a:ea typeface="+mn-ea"/>
                <a:cs typeface="+mn-cs"/>
              </a:endParaRPr>
            </a:p>
          </p:txBody>
        </p:sp>
        <p:sp>
          <p:nvSpPr>
            <p:cNvPr id="61" name="Freeform 6">
              <a:extLst>
                <a:ext uri="{FF2B5EF4-FFF2-40B4-BE49-F238E27FC236}">
                  <a16:creationId xmlns:a16="http://schemas.microsoft.com/office/drawing/2014/main" id="{F61465E4-E99D-45F6-874E-993662E5A5E7}"/>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2" name="Freeform 7">
              <a:extLst>
                <a:ext uri="{FF2B5EF4-FFF2-40B4-BE49-F238E27FC236}">
                  <a16:creationId xmlns:a16="http://schemas.microsoft.com/office/drawing/2014/main" id="{BEBBAC99-18C6-46D7-89D9-4ACAB0B023C0}"/>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3" name="Freeform 8">
              <a:extLst>
                <a:ext uri="{FF2B5EF4-FFF2-40B4-BE49-F238E27FC236}">
                  <a16:creationId xmlns:a16="http://schemas.microsoft.com/office/drawing/2014/main" id="{D0E393A3-CB2D-40B8-A86E-FCF311972565}"/>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4" name="Freeform 9">
              <a:extLst>
                <a:ext uri="{FF2B5EF4-FFF2-40B4-BE49-F238E27FC236}">
                  <a16:creationId xmlns:a16="http://schemas.microsoft.com/office/drawing/2014/main" id="{99A29F46-5FA8-464B-BC2A-F7C11D93A9C3}"/>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5" name="Freeform 10">
              <a:extLst>
                <a:ext uri="{FF2B5EF4-FFF2-40B4-BE49-F238E27FC236}">
                  <a16:creationId xmlns:a16="http://schemas.microsoft.com/office/drawing/2014/main" id="{0A1FA990-F864-4A35-9069-23FD82247B5C}"/>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6" name="Freeform 11">
              <a:extLst>
                <a:ext uri="{FF2B5EF4-FFF2-40B4-BE49-F238E27FC236}">
                  <a16:creationId xmlns:a16="http://schemas.microsoft.com/office/drawing/2014/main" id="{EB8750D4-6DDE-414D-AEAB-917CB3D58BBA}"/>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7" name="Freeform 12">
              <a:extLst>
                <a:ext uri="{FF2B5EF4-FFF2-40B4-BE49-F238E27FC236}">
                  <a16:creationId xmlns:a16="http://schemas.microsoft.com/office/drawing/2014/main" id="{0E72F140-EE42-4846-97EE-BF52E45C2DBD}"/>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93869F7-E4BE-449B-8275-34F5EB50A2B2}"/>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9" name="Freeform 14">
              <a:extLst>
                <a:ext uri="{FF2B5EF4-FFF2-40B4-BE49-F238E27FC236}">
                  <a16:creationId xmlns:a16="http://schemas.microsoft.com/office/drawing/2014/main" id="{DCE693AB-5CD5-4C0D-9F67-C81836DE185E}"/>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0" name="Freeform 15">
              <a:extLst>
                <a:ext uri="{FF2B5EF4-FFF2-40B4-BE49-F238E27FC236}">
                  <a16:creationId xmlns:a16="http://schemas.microsoft.com/office/drawing/2014/main" id="{72C52DB7-FFCD-431E-8675-3BEFA904C931}"/>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1" name="Freeform 16">
              <a:extLst>
                <a:ext uri="{FF2B5EF4-FFF2-40B4-BE49-F238E27FC236}">
                  <a16:creationId xmlns:a16="http://schemas.microsoft.com/office/drawing/2014/main" id="{A198F91A-16B8-4D80-A754-8AD875024B9D}"/>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2" name="Freeform 17">
              <a:extLst>
                <a:ext uri="{FF2B5EF4-FFF2-40B4-BE49-F238E27FC236}">
                  <a16:creationId xmlns:a16="http://schemas.microsoft.com/office/drawing/2014/main" id="{2DBB8FB5-F55E-421F-8945-ED906760EA19}"/>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3" name="Freeform 18">
              <a:extLst>
                <a:ext uri="{FF2B5EF4-FFF2-40B4-BE49-F238E27FC236}">
                  <a16:creationId xmlns:a16="http://schemas.microsoft.com/office/drawing/2014/main" id="{82766AD7-E196-4E65-BDB2-CBBB473BE978}"/>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id="{98D9EA13-35E9-46D6-B272-795A162362F6}"/>
              </a:ext>
            </a:extLst>
          </p:cNvPr>
          <p:cNvGrpSpPr/>
          <p:nvPr/>
        </p:nvGrpSpPr>
        <p:grpSpPr>
          <a:xfrm>
            <a:off x="10024613" y="4582884"/>
            <a:ext cx="921557" cy="970374"/>
            <a:chOff x="5995988" y="2712903"/>
            <a:chExt cx="2457450" cy="2587625"/>
          </a:xfrm>
          <a:solidFill>
            <a:schemeClr val="tx1"/>
          </a:solidFill>
        </p:grpSpPr>
        <p:sp>
          <p:nvSpPr>
            <p:cNvPr id="91" name="Freeform 6">
              <a:extLst>
                <a:ext uri="{FF2B5EF4-FFF2-40B4-BE49-F238E27FC236}">
                  <a16:creationId xmlns:a16="http://schemas.microsoft.com/office/drawing/2014/main" id="{AD5A5BD1-8711-4CF5-9CCC-00D6761BC993}"/>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2" name="Freeform 7">
              <a:extLst>
                <a:ext uri="{FF2B5EF4-FFF2-40B4-BE49-F238E27FC236}">
                  <a16:creationId xmlns:a16="http://schemas.microsoft.com/office/drawing/2014/main" id="{608E731D-284E-4074-B955-D799B2491D49}"/>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3" name="Freeform 8">
              <a:extLst>
                <a:ext uri="{FF2B5EF4-FFF2-40B4-BE49-F238E27FC236}">
                  <a16:creationId xmlns:a16="http://schemas.microsoft.com/office/drawing/2014/main" id="{559FE5F2-F487-4EAF-9988-43A152F11757}"/>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id="{B2518FCF-CFD0-474B-A405-108A28231C8B}"/>
              </a:ext>
            </a:extLst>
          </p:cNvPr>
          <p:cNvGrpSpPr/>
          <p:nvPr/>
        </p:nvGrpSpPr>
        <p:grpSpPr>
          <a:xfrm>
            <a:off x="4540311" y="4890095"/>
            <a:ext cx="811326" cy="725209"/>
            <a:chOff x="5418138" y="4568825"/>
            <a:chExt cx="568325" cy="508001"/>
          </a:xfrm>
          <a:solidFill>
            <a:schemeClr val="tx1"/>
          </a:solidFill>
        </p:grpSpPr>
        <p:sp>
          <p:nvSpPr>
            <p:cNvPr id="103" name="Freeform 5">
              <a:extLst>
                <a:ext uri="{FF2B5EF4-FFF2-40B4-BE49-F238E27FC236}">
                  <a16:creationId xmlns:a16="http://schemas.microsoft.com/office/drawing/2014/main" id="{0496BBC8-5E64-4BC0-90CD-70AC0E82DD27}"/>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4" name="Freeform 6">
              <a:extLst>
                <a:ext uri="{FF2B5EF4-FFF2-40B4-BE49-F238E27FC236}">
                  <a16:creationId xmlns:a16="http://schemas.microsoft.com/office/drawing/2014/main" id="{B873CD78-4987-4CFB-8DA0-A46469FE0EF8}"/>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5" name="Freeform 7">
              <a:extLst>
                <a:ext uri="{FF2B5EF4-FFF2-40B4-BE49-F238E27FC236}">
                  <a16:creationId xmlns:a16="http://schemas.microsoft.com/office/drawing/2014/main" id="{5398DD6D-BE73-4088-A202-A1CABB015108}"/>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6" name="Freeform 8">
              <a:extLst>
                <a:ext uri="{FF2B5EF4-FFF2-40B4-BE49-F238E27FC236}">
                  <a16:creationId xmlns:a16="http://schemas.microsoft.com/office/drawing/2014/main" id="{CF6E7424-936D-4091-BE1B-184CEE62B5CD}"/>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 name="TextBox 4">
            <a:extLst>
              <a:ext uri="{FF2B5EF4-FFF2-40B4-BE49-F238E27FC236}">
                <a16:creationId xmlns:a16="http://schemas.microsoft.com/office/drawing/2014/main" id="{142F350E-4026-4CEE-7DE9-C4D7E359A570}"/>
              </a:ext>
            </a:extLst>
          </p:cNvPr>
          <p:cNvSpPr txBox="1"/>
          <p:nvPr/>
        </p:nvSpPr>
        <p:spPr>
          <a:xfrm>
            <a:off x="1202749" y="235148"/>
            <a:ext cx="9673702"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a:t>
            </a:r>
            <a:r>
              <a:rPr kumimoji="0" lang="fr-FR"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3200" b="1" dirty="0">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a:t>
            </a:r>
            <a:r>
              <a:rPr lang="fr-FR" sz="3600" b="1" dirty="0">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a:t>
            </a:r>
            <a:r>
              <a:rPr lang="ar-DZ" sz="36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ثانيا: إعداد مذكرة التخرج:</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27049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832007" y="1211737"/>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4000" b="1" dirty="0">
                <a:latin typeface="Sakkal Majalla" panose="02000000000000000000" pitchFamily="2" charset="-78"/>
                <a:cs typeface="Sakkal Majalla" panose="02000000000000000000" pitchFamily="2" charset="-78"/>
              </a:rPr>
              <a:t>يمكن أن تتكون لجنة الإشراف وفق الحالات الممكنة التالية:</a:t>
            </a:r>
            <a:endParaRPr kumimoji="0" lang="ar-DZ" sz="40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572A260B-E44B-4442-935B-1A05EC22A3EF}"/>
              </a:ext>
            </a:extLst>
          </p:cNvPr>
          <p:cNvSpPr/>
          <p:nvPr/>
        </p:nvSpPr>
        <p:spPr>
          <a:xfrm>
            <a:off x="4356846" y="2277750"/>
            <a:ext cx="6949179" cy="11773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9B62B21-15F0-49E4-9C0A-46E2135E470B}"/>
              </a:ext>
            </a:extLst>
          </p:cNvPr>
          <p:cNvSpPr/>
          <p:nvPr/>
        </p:nvSpPr>
        <p:spPr>
          <a:xfrm>
            <a:off x="4356847" y="3494689"/>
            <a:ext cx="6949178" cy="133963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4356846" y="4918230"/>
            <a:ext cx="6949177" cy="1538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10F1FA9-DFA5-44DD-ACE2-E0B67BEBD639}"/>
              </a:ext>
            </a:extLst>
          </p:cNvPr>
          <p:cNvSpPr txBox="1"/>
          <p:nvPr/>
        </p:nvSpPr>
        <p:spPr>
          <a:xfrm>
            <a:off x="10128916" y="2531547"/>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4500" b="1" i="0" u="none" strike="noStrike" kern="1200" cap="none" spc="0" normalizeH="0" baseline="0" noProof="0" dirty="0">
                <a:ln>
                  <a:noFill/>
                </a:ln>
                <a:solidFill>
                  <a:schemeClr val="accent4">
                    <a:lumMod val="50000"/>
                  </a:schemeClr>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chemeClr val="accent4">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4972E19-7853-4F29-A477-B3FC2B9801F4}"/>
              </a:ext>
            </a:extLst>
          </p:cNvPr>
          <p:cNvSpPr txBox="1"/>
          <p:nvPr/>
        </p:nvSpPr>
        <p:spPr>
          <a:xfrm>
            <a:off x="10189039" y="3811890"/>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4500" b="1" i="0" u="none" strike="noStrike" kern="1200" cap="none" spc="0" normalizeH="0" baseline="0" noProof="0" dirty="0">
                <a:ln>
                  <a:noFill/>
                </a:ln>
                <a:solidFill>
                  <a:schemeClr val="accent4">
                    <a:lumMod val="50000"/>
                  </a:schemeClr>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chemeClr val="accent4">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0C2DEC08-2D9E-4E4E-9381-354A4120B26C}"/>
              </a:ext>
            </a:extLst>
          </p:cNvPr>
          <p:cNvSpPr txBox="1"/>
          <p:nvPr/>
        </p:nvSpPr>
        <p:spPr>
          <a:xfrm>
            <a:off x="10128916" y="5245037"/>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4500" b="1" i="0" u="none" strike="noStrike" kern="1200" cap="none" spc="0" normalizeH="0" baseline="0" noProof="0" dirty="0">
                <a:ln>
                  <a:noFill/>
                </a:ln>
                <a:solidFill>
                  <a:schemeClr val="accent4">
                    <a:lumMod val="50000"/>
                  </a:schemeClr>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chemeClr val="accent4">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 name="TextBox 5">
            <a:extLst>
              <a:ext uri="{FF2B5EF4-FFF2-40B4-BE49-F238E27FC236}">
                <a16:creationId xmlns:a16="http://schemas.microsoft.com/office/drawing/2014/main" id="{ED94D90E-F250-0E2A-FDB4-3B34BA6B85D9}"/>
              </a:ext>
            </a:extLst>
          </p:cNvPr>
          <p:cNvSpPr txBox="1"/>
          <p:nvPr/>
        </p:nvSpPr>
        <p:spPr>
          <a:xfrm>
            <a:off x="4350512" y="2296370"/>
            <a:ext cx="5838528" cy="1138773"/>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3600">
                <a:latin typeface="Sakkal Majalla" panose="02000000000000000000" pitchFamily="2" charset="-78"/>
                <a:cs typeface="Sakkal Majalla" panose="02000000000000000000" pitchFamily="2" charset="-78"/>
              </a:defRPr>
            </a:lvl1pPr>
          </a:lstStyle>
          <a:p>
            <a:r>
              <a:rPr lang="ar-DZ" sz="3200" b="1" dirty="0">
                <a:solidFill>
                  <a:schemeClr val="accent4">
                    <a:lumMod val="50000"/>
                  </a:schemeClr>
                </a:solidFill>
              </a:rPr>
              <a:t>مشرف واحد يكون متخصص في الموضوع الأساسي للمشروع (جوهر الفكرة</a:t>
            </a:r>
            <a:r>
              <a:rPr lang="ar-DZ" b="1" dirty="0">
                <a:solidFill>
                  <a:schemeClr val="accent4">
                    <a:lumMod val="50000"/>
                  </a:schemeClr>
                </a:solidFill>
              </a:rPr>
              <a:t>)</a:t>
            </a:r>
            <a:endParaRPr lang="en-GB" b="1" dirty="0">
              <a:solidFill>
                <a:schemeClr val="accent4">
                  <a:lumMod val="50000"/>
                </a:schemeClr>
              </a:solidFill>
            </a:endParaRPr>
          </a:p>
        </p:txBody>
      </p:sp>
      <p:sp>
        <p:nvSpPr>
          <p:cNvPr id="7" name="TextBox 6">
            <a:extLst>
              <a:ext uri="{FF2B5EF4-FFF2-40B4-BE49-F238E27FC236}">
                <a16:creationId xmlns:a16="http://schemas.microsoft.com/office/drawing/2014/main" id="{3F30411E-EA09-29B6-91AA-EDC58B7FBD09}"/>
              </a:ext>
            </a:extLst>
          </p:cNvPr>
          <p:cNvSpPr txBox="1"/>
          <p:nvPr/>
        </p:nvSpPr>
        <p:spPr>
          <a:xfrm>
            <a:off x="4350512" y="5003275"/>
            <a:ext cx="5838527"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3600" b="1">
                <a:latin typeface="Sakkal Majalla" panose="02000000000000000000" pitchFamily="2" charset="-78"/>
                <a:cs typeface="Sakkal Majalla" panose="02000000000000000000" pitchFamily="2" charset="-78"/>
              </a:defRPr>
            </a:lvl1pPr>
          </a:lstStyle>
          <a:p>
            <a:r>
              <a:rPr lang="ar-DZ" sz="2800" dirty="0">
                <a:solidFill>
                  <a:schemeClr val="accent4">
                    <a:lumMod val="50000"/>
                  </a:schemeClr>
                </a:solidFill>
              </a:rPr>
              <a:t>مشرفين رئيسيين إذا احتاجت الفكرة إلى تكامل تخصصين مختلفين مع مشرف مساعد متخصص في الجوانب الداعمة للمشروع </a:t>
            </a:r>
            <a:endParaRPr lang="en-GB" dirty="0">
              <a:solidFill>
                <a:schemeClr val="accent4">
                  <a:lumMod val="50000"/>
                </a:schemeClr>
              </a:solidFill>
            </a:endParaRPr>
          </a:p>
        </p:txBody>
      </p:sp>
      <p:sp>
        <p:nvSpPr>
          <p:cNvPr id="4" name="TextBox 4">
            <a:extLst>
              <a:ext uri="{FF2B5EF4-FFF2-40B4-BE49-F238E27FC236}">
                <a16:creationId xmlns:a16="http://schemas.microsoft.com/office/drawing/2014/main" id="{47D883F0-F732-DD45-8591-9368C08244A7}"/>
              </a:ext>
            </a:extLst>
          </p:cNvPr>
          <p:cNvSpPr txBox="1"/>
          <p:nvPr/>
        </p:nvSpPr>
        <p:spPr>
          <a:xfrm>
            <a:off x="1202749" y="235148"/>
            <a:ext cx="9673702"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a:t>
            </a:r>
            <a:r>
              <a:rPr kumimoji="0" lang="fr-FR" sz="40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4000" b="1" dirty="0">
                <a:latin typeface="Sakkal Majalla" panose="02000000000000000000" pitchFamily="2" charset="-78"/>
                <a:ea typeface="Noto Sans" panose="020B0502040504020204" pitchFamily="34"/>
                <a:cs typeface="Sakkal Majalla" panose="02000000000000000000" pitchFamily="2" charset="-78"/>
              </a:rPr>
              <a:t>:</a:t>
            </a:r>
            <a:r>
              <a:rPr lang="fr-FR" sz="4400" b="1" dirty="0">
                <a:latin typeface="Sakkal Majalla" panose="02000000000000000000" pitchFamily="2" charset="-78"/>
                <a:ea typeface="Noto Sans" panose="020B0502040504020204" pitchFamily="34"/>
                <a:cs typeface="Sakkal Majalla" panose="02000000000000000000" pitchFamily="2" charset="-78"/>
              </a:rPr>
              <a:t>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 الإشراف:</a:t>
            </a:r>
            <a:endParaRPr kumimoji="0" lang="en-US" sz="4000" b="1" i="0" u="none" strike="noStrike" kern="1200" cap="none" spc="0" normalizeH="0" baseline="0" noProof="0" dirty="0">
              <a:ln>
                <a:noFill/>
              </a:ln>
              <a:solidFill>
                <a:srgbClr val="C00000"/>
              </a:solidFill>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9" name="TextBox 5">
            <a:extLst>
              <a:ext uri="{FF2B5EF4-FFF2-40B4-BE49-F238E27FC236}">
                <a16:creationId xmlns:a16="http://schemas.microsoft.com/office/drawing/2014/main" id="{C1DBE5CD-C67C-90D5-89C6-3DDF6FD0E9F6}"/>
              </a:ext>
            </a:extLst>
          </p:cNvPr>
          <p:cNvSpPr txBox="1"/>
          <p:nvPr/>
        </p:nvSpPr>
        <p:spPr>
          <a:xfrm>
            <a:off x="4350512" y="3484189"/>
            <a:ext cx="5990928"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3600">
                <a:latin typeface="Sakkal Majalla" panose="02000000000000000000" pitchFamily="2" charset="-78"/>
                <a:cs typeface="Sakkal Majalla" panose="02000000000000000000" pitchFamily="2" charset="-78"/>
              </a:defRPr>
            </a:lvl1pPr>
          </a:lstStyle>
          <a:p>
            <a:r>
              <a:rPr lang="ar-DZ" sz="2800" b="1" dirty="0">
                <a:solidFill>
                  <a:schemeClr val="accent4">
                    <a:lumMod val="50000"/>
                  </a:schemeClr>
                </a:solidFill>
              </a:rPr>
              <a:t>مشرف رئيسي يكون متخصص في الموضوع الأساسي للمشروع (جوهر الفكرة) مع مشرف مساعد متخصص في الجوانب الداعمة للمشروع </a:t>
            </a:r>
            <a:endParaRPr lang="en-GB" sz="3200" b="1" dirty="0">
              <a:solidFill>
                <a:schemeClr val="accent4">
                  <a:lumMod val="50000"/>
                </a:schemeClr>
              </a:solidFill>
            </a:endParaRPr>
          </a:p>
        </p:txBody>
      </p:sp>
      <p:pic>
        <p:nvPicPr>
          <p:cNvPr id="11" name="Image 10">
            <a:extLst>
              <a:ext uri="{FF2B5EF4-FFF2-40B4-BE49-F238E27FC236}">
                <a16:creationId xmlns:a16="http://schemas.microsoft.com/office/drawing/2014/main" id="{7782B512-EB03-B165-D330-A6A95A52D6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79" y="2296371"/>
            <a:ext cx="2815847" cy="4048560"/>
          </a:xfrm>
          <a:prstGeom prst="rect">
            <a:avLst/>
          </a:prstGeom>
        </p:spPr>
      </p:pic>
    </p:spTree>
    <p:extLst>
      <p:ext uri="{BB962C8B-B14F-4D97-AF65-F5344CB8AC3E}">
        <p14:creationId xmlns:p14="http://schemas.microsoft.com/office/powerpoint/2010/main" val="35525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id="{5D6FFB8C-43C0-4CD4-A3D5-2AAA84890533}"/>
              </a:ext>
            </a:extLst>
          </p:cNvPr>
          <p:cNvSpPr/>
          <p:nvPr/>
        </p:nvSpPr>
        <p:spPr>
          <a:xfrm rot="14360267">
            <a:off x="8038227" y="1920977"/>
            <a:ext cx="330200" cy="957586"/>
          </a:xfrm>
          <a:prstGeom prst="triangle">
            <a:avLst>
              <a:gd name="adj" fmla="val 70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D94DCED0-CED1-4ACE-89F4-C8E7123A95FC}"/>
              </a:ext>
            </a:extLst>
          </p:cNvPr>
          <p:cNvSpPr/>
          <p:nvPr/>
        </p:nvSpPr>
        <p:spPr>
          <a:xfrm rot="17358869">
            <a:off x="7977847" y="4511237"/>
            <a:ext cx="330200" cy="870123"/>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BD5BBCC8-5D0D-4FD7-A9A5-E5EDAAF07937}"/>
              </a:ext>
            </a:extLst>
          </p:cNvPr>
          <p:cNvSpPr/>
          <p:nvPr/>
        </p:nvSpPr>
        <p:spPr>
          <a:xfrm rot="6556496">
            <a:off x="3873786" y="1826955"/>
            <a:ext cx="330200" cy="856983"/>
          </a:xfrm>
          <a:prstGeom prst="triangle">
            <a:avLst>
              <a:gd name="adj" fmla="val 705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504DF71-1CBC-47AE-B330-1440CF7E44DE}"/>
              </a:ext>
            </a:extLst>
          </p:cNvPr>
          <p:cNvSpPr/>
          <p:nvPr/>
        </p:nvSpPr>
        <p:spPr>
          <a:xfrm>
            <a:off x="4292600" y="1900388"/>
            <a:ext cx="3416300" cy="3416300"/>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 name="Groupe 1">
            <a:extLst>
              <a:ext uri="{FF2B5EF4-FFF2-40B4-BE49-F238E27FC236}">
                <a16:creationId xmlns:a16="http://schemas.microsoft.com/office/drawing/2014/main" id="{7AF74421-D812-FF49-55F2-C4EB4FC0EE0C}"/>
              </a:ext>
            </a:extLst>
          </p:cNvPr>
          <p:cNvGrpSpPr/>
          <p:nvPr/>
        </p:nvGrpSpPr>
        <p:grpSpPr>
          <a:xfrm>
            <a:off x="731188" y="5065173"/>
            <a:ext cx="4300892" cy="1255384"/>
            <a:chOff x="198782" y="4582585"/>
            <a:chExt cx="4300892" cy="1255384"/>
          </a:xfrm>
        </p:grpSpPr>
        <p:sp>
          <p:nvSpPr>
            <p:cNvPr id="81" name="Isosceles Triangle 80">
              <a:extLst>
                <a:ext uri="{FF2B5EF4-FFF2-40B4-BE49-F238E27FC236}">
                  <a16:creationId xmlns:a16="http://schemas.microsoft.com/office/drawing/2014/main" id="{72E3224A-48F0-4040-8D92-2C7BE95BB758}"/>
                </a:ext>
              </a:extLst>
            </p:cNvPr>
            <p:cNvSpPr/>
            <p:nvPr/>
          </p:nvSpPr>
          <p:spPr>
            <a:xfrm rot="3964757">
              <a:off x="3899513" y="4324252"/>
              <a:ext cx="330200" cy="870123"/>
            </a:xfrm>
            <a:prstGeom prst="triangle">
              <a:avLst>
                <a:gd name="adj" fmla="val 7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D2CA71B-2ACA-4DEE-95FD-5C8AA6931574}"/>
                </a:ext>
              </a:extLst>
            </p:cNvPr>
            <p:cNvSpPr/>
            <p:nvPr/>
          </p:nvSpPr>
          <p:spPr>
            <a:xfrm>
              <a:off x="198782" y="4582585"/>
              <a:ext cx="3579467" cy="125538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Rectangle: Rounded Corners 6">
            <a:extLst>
              <a:ext uri="{FF2B5EF4-FFF2-40B4-BE49-F238E27FC236}">
                <a16:creationId xmlns:a16="http://schemas.microsoft.com/office/drawing/2014/main" id="{99F2D68C-917F-4D0C-8E8B-8B0D0321F1DF}"/>
              </a:ext>
            </a:extLst>
          </p:cNvPr>
          <p:cNvSpPr/>
          <p:nvPr/>
        </p:nvSpPr>
        <p:spPr>
          <a:xfrm>
            <a:off x="596348" y="996376"/>
            <a:ext cx="3181902" cy="243262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F53DB4E-EEF6-4BF5-AB65-BF3F01695DC5}"/>
              </a:ext>
            </a:extLst>
          </p:cNvPr>
          <p:cNvSpPr/>
          <p:nvPr/>
        </p:nvSpPr>
        <p:spPr>
          <a:xfrm>
            <a:off x="4610100" y="2208842"/>
            <a:ext cx="2781300" cy="2781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0F7D4B2-5C42-4B8D-9B44-D6FFCE779411}"/>
              </a:ext>
            </a:extLst>
          </p:cNvPr>
          <p:cNvSpPr/>
          <p:nvPr/>
        </p:nvSpPr>
        <p:spPr>
          <a:xfrm>
            <a:off x="8502650" y="1404308"/>
            <a:ext cx="2686050" cy="125538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768B0DB-591D-4FB9-AC66-5AA722E48553}"/>
              </a:ext>
            </a:extLst>
          </p:cNvPr>
          <p:cNvSpPr/>
          <p:nvPr/>
        </p:nvSpPr>
        <p:spPr>
          <a:xfrm>
            <a:off x="8502650" y="4414170"/>
            <a:ext cx="2958162" cy="164869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8DC2CBB4-83C8-4663-8CE9-A945B2A34681}"/>
              </a:ext>
            </a:extLst>
          </p:cNvPr>
          <p:cNvSpPr txBox="1"/>
          <p:nvPr/>
        </p:nvSpPr>
        <p:spPr>
          <a:xfrm>
            <a:off x="731188" y="5431255"/>
            <a:ext cx="3474839" cy="523220"/>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kumimoji="0" sz="28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defRPr>
            </a:lvl1pPr>
          </a:lstStyle>
          <a:p>
            <a:r>
              <a:rPr lang="ar-DZ" dirty="0"/>
              <a:t>شريك اجتماعي أو اقتصادي</a:t>
            </a:r>
            <a:endParaRPr lang="en-GB" dirty="0"/>
          </a:p>
        </p:txBody>
      </p:sp>
      <p:sp>
        <p:nvSpPr>
          <p:cNvPr id="72" name="TextBox 71">
            <a:extLst>
              <a:ext uri="{FF2B5EF4-FFF2-40B4-BE49-F238E27FC236}">
                <a16:creationId xmlns:a16="http://schemas.microsoft.com/office/drawing/2014/main" id="{750AD01D-4CD0-4E97-86C6-9210FF300D58}"/>
              </a:ext>
            </a:extLst>
          </p:cNvPr>
          <p:cNvSpPr txBox="1"/>
          <p:nvPr/>
        </p:nvSpPr>
        <p:spPr>
          <a:xfrm>
            <a:off x="1119094" y="1310756"/>
            <a:ext cx="2487713" cy="1815882"/>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kumimoji="0" sz="28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defRPr>
            </a:lvl1pPr>
          </a:lstStyle>
          <a:p>
            <a:r>
              <a:rPr lang="ar-DZ" dirty="0"/>
              <a:t>رئيس لجنة المناقشة </a:t>
            </a:r>
          </a:p>
          <a:p>
            <a:r>
              <a:rPr lang="ar-DZ" dirty="0"/>
              <a:t>و أستاذ مناقش متخصص في الفكرة الأساسية للموضوع؛</a:t>
            </a:r>
            <a:endParaRPr lang="en-GB" dirty="0"/>
          </a:p>
        </p:txBody>
      </p:sp>
      <p:sp>
        <p:nvSpPr>
          <p:cNvPr id="73" name="TextBox 72">
            <a:extLst>
              <a:ext uri="{FF2B5EF4-FFF2-40B4-BE49-F238E27FC236}">
                <a16:creationId xmlns:a16="http://schemas.microsoft.com/office/drawing/2014/main" id="{548DCDA7-1221-4F37-B307-D66695EC57DF}"/>
              </a:ext>
            </a:extLst>
          </p:cNvPr>
          <p:cNvSpPr txBox="1"/>
          <p:nvPr/>
        </p:nvSpPr>
        <p:spPr>
          <a:xfrm>
            <a:off x="8831221" y="1663632"/>
            <a:ext cx="2067007" cy="95410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المشرف أو فريق الإشراف؛</a:t>
            </a:r>
            <a:endParaRPr kumimoji="0" lang="en-GB"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75" name="TextBox 74">
            <a:extLst>
              <a:ext uri="{FF2B5EF4-FFF2-40B4-BE49-F238E27FC236}">
                <a16:creationId xmlns:a16="http://schemas.microsoft.com/office/drawing/2014/main" id="{392AE5F8-6D59-40E0-97B0-C1CD013DDDCE}"/>
              </a:ext>
            </a:extLst>
          </p:cNvPr>
          <p:cNvSpPr txBox="1"/>
          <p:nvPr/>
        </p:nvSpPr>
        <p:spPr>
          <a:xfrm>
            <a:off x="8699377" y="4582392"/>
            <a:ext cx="2370556" cy="1384995"/>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kumimoji="0" sz="28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defRPr>
            </a:lvl1pPr>
          </a:lstStyle>
          <a:p>
            <a:r>
              <a:rPr lang="ar-DZ" dirty="0"/>
              <a:t>أستاذ متخصص من  الحاضنة او </a:t>
            </a:r>
            <a:r>
              <a:rPr lang="fr-FR" dirty="0"/>
              <a:t>CATI </a:t>
            </a:r>
            <a:r>
              <a:rPr lang="ar-DZ" dirty="0"/>
              <a:t> او </a:t>
            </a:r>
            <a:r>
              <a:rPr lang="fr-FR" dirty="0"/>
              <a:t>CDE</a:t>
            </a:r>
            <a:endParaRPr lang="en-GB" dirty="0"/>
          </a:p>
        </p:txBody>
      </p:sp>
      <p:sp>
        <p:nvSpPr>
          <p:cNvPr id="76" name="TextBox 75">
            <a:extLst>
              <a:ext uri="{FF2B5EF4-FFF2-40B4-BE49-F238E27FC236}">
                <a16:creationId xmlns:a16="http://schemas.microsoft.com/office/drawing/2014/main" id="{FD74D588-B338-4998-ACA4-3B9ADC3419E4}"/>
              </a:ext>
            </a:extLst>
          </p:cNvPr>
          <p:cNvSpPr txBox="1"/>
          <p:nvPr/>
        </p:nvSpPr>
        <p:spPr>
          <a:xfrm>
            <a:off x="4534379" y="3022496"/>
            <a:ext cx="2932742" cy="144655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mn-ea"/>
                <a:cs typeface="+mn-cs"/>
              </a:rPr>
              <a:t>أعضاء لجنة </a:t>
            </a:r>
            <a:endParaRPr kumimoji="0" lang="fr-FR" sz="4400" b="1"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mn-ea"/>
                <a:cs typeface="+mn-cs"/>
              </a:rPr>
              <a:t>المناقشة</a:t>
            </a:r>
            <a:endParaRPr kumimoji="0" lang="en-GB" sz="4400" b="1" i="0" u="none" strike="noStrike" kern="1200" cap="none" spc="0" normalizeH="0" baseline="0" noProof="0" dirty="0">
              <a:ln>
                <a:noFill/>
              </a:ln>
              <a:solidFill>
                <a:schemeClr val="accent3">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663592DE-3E9E-477A-AE77-DF95203C0AF4}"/>
              </a:ext>
            </a:extLst>
          </p:cNvPr>
          <p:cNvSpPr txBox="1"/>
          <p:nvPr/>
        </p:nvSpPr>
        <p:spPr>
          <a:xfrm>
            <a:off x="1202749" y="235148"/>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a:t>
            </a:r>
            <a:r>
              <a:rPr kumimoji="0" lang="ar-DZ" sz="48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رابعا: لجنة المناقشة</a:t>
            </a:r>
          </a:p>
        </p:txBody>
      </p:sp>
    </p:spTree>
    <p:extLst>
      <p:ext uri="{BB962C8B-B14F-4D97-AF65-F5344CB8AC3E}">
        <p14:creationId xmlns:p14="http://schemas.microsoft.com/office/powerpoint/2010/main" val="30202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016977A-112F-4154-95F5-0608714FBFEE}"/>
              </a:ext>
            </a:extLst>
          </p:cNvPr>
          <p:cNvSpPr txBox="1"/>
          <p:nvPr/>
        </p:nvSpPr>
        <p:spPr>
          <a:xfrm>
            <a:off x="2858866" y="2549213"/>
            <a:ext cx="8899797" cy="4247317"/>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الأولى: </a:t>
            </a:r>
            <a:r>
              <a:rPr lang="ar-DZ" sz="2800" b="1" dirty="0">
                <a:latin typeface="Sakkal Majalla" panose="02000000000000000000" pitchFamily="2" charset="-78"/>
                <a:cs typeface="Sakkal Majalla" panose="02000000000000000000" pitchFamily="2" charset="-78"/>
              </a:rPr>
              <a:t>يتم إعداد  المذكرة بالطريقة المتعارف عليها   بالإضافة إلى ملحق مستقل   يتعلق بالـ </a:t>
            </a:r>
            <a:r>
              <a:rPr lang="fr-FR" sz="2800" b="1" dirty="0">
                <a:latin typeface="Sakkal Majalla" panose="02000000000000000000" pitchFamily="2" charset="-78"/>
                <a:cs typeface="Sakkal Majalla" panose="02000000000000000000" pitchFamily="2" charset="-78"/>
              </a:rPr>
              <a:t>BMC ، </a:t>
            </a:r>
            <a:r>
              <a:rPr lang="ar-DZ" sz="2800" b="1" dirty="0">
                <a:latin typeface="Sakkal Majalla" panose="02000000000000000000" pitchFamily="2" charset="-78"/>
                <a:cs typeface="Sakkal Majalla" panose="02000000000000000000" pitchFamily="2" charset="-78"/>
              </a:rPr>
              <a:t>والبطاقة الفنية للمشروع في حدود 30 صفحة.</a:t>
            </a: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الثانية: </a:t>
            </a:r>
            <a:r>
              <a:rPr lang="ar-DZ" sz="2800" b="1" dirty="0">
                <a:latin typeface="Sakkal Majalla" panose="02000000000000000000" pitchFamily="2" charset="-78"/>
                <a:cs typeface="Sakkal Majalla" panose="02000000000000000000" pitchFamily="2" charset="-78"/>
              </a:rPr>
              <a:t>يتم إعداد مذكرة التخرج في شكل مخطط أعمال مفصل مباشرة يشمل الدراسة التقنية والاقتصادية للمشروع بما فيها دراسة الجدوى (يكلف مسؤول الحاضنة بمساعدة الطلبة في إعداد مخطط الأعمال ودراسة الجدوى الاقتصادية).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 name="TextBox 25">
            <a:extLst>
              <a:ext uri="{FF2B5EF4-FFF2-40B4-BE49-F238E27FC236}">
                <a16:creationId xmlns:a16="http://schemas.microsoft.com/office/drawing/2014/main" id="{88D4F26B-FD8F-D020-19C9-F7D5A0D0F21E}"/>
              </a:ext>
            </a:extLst>
          </p:cNvPr>
          <p:cNvSpPr txBox="1"/>
          <p:nvPr/>
        </p:nvSpPr>
        <p:spPr>
          <a:xfrm>
            <a:off x="1202749" y="235148"/>
            <a:ext cx="10302960"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خامسا: محتوى المذكرة</a:t>
            </a:r>
            <a:endParaRPr lang="fr-FR"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DZ" sz="4000" b="1" dirty="0">
                <a:solidFill>
                  <a:srgbClr val="C00000"/>
                </a:solidFill>
                <a:effectLst>
                  <a:outerShdw blurRad="38100" dist="38100" dir="2700000" algn="tl">
                    <a:srgbClr val="000000">
                      <a:alpha val="43137"/>
                    </a:srgbClr>
                  </a:outerShdw>
                </a:effectLst>
                <a:latin typeface="Sakkal Majalla" panose="02000000000000000000" pitchFamily="2" charset="-78"/>
                <a:ea typeface="Noto Sans" panose="020B0502040504020204" pitchFamily="34"/>
                <a:cs typeface="Sakkal Majalla" panose="02000000000000000000" pitchFamily="2" charset="-78"/>
              </a:rPr>
              <a:t> (اختياري بين الحالتين)</a:t>
            </a:r>
          </a:p>
        </p:txBody>
      </p:sp>
      <p:sp>
        <p:nvSpPr>
          <p:cNvPr id="4" name="TextBox 4">
            <a:extLst>
              <a:ext uri="{FF2B5EF4-FFF2-40B4-BE49-F238E27FC236}">
                <a16:creationId xmlns:a16="http://schemas.microsoft.com/office/drawing/2014/main" id="{3FA4FEA5-DC0B-AAC4-C802-0D81818D00BA}"/>
              </a:ext>
            </a:extLst>
          </p:cNvPr>
          <p:cNvSpPr txBox="1"/>
          <p:nvPr/>
        </p:nvSpPr>
        <p:spPr>
          <a:xfrm>
            <a:off x="1832007" y="1722723"/>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تحتوى مذكرة التخرج على:</a:t>
            </a:r>
            <a:endParaRPr kumimoji="0" lang="ar-DZ" sz="40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pic>
        <p:nvPicPr>
          <p:cNvPr id="6" name="Image 5">
            <a:extLst>
              <a:ext uri="{FF2B5EF4-FFF2-40B4-BE49-F238E27FC236}">
                <a16:creationId xmlns:a16="http://schemas.microsoft.com/office/drawing/2014/main" id="{71A7E81F-4CF6-DF2C-B626-F830B879B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13" y="2729753"/>
            <a:ext cx="2143125" cy="2998693"/>
          </a:xfrm>
          <a:prstGeom prst="rect">
            <a:avLst/>
          </a:prstGeom>
        </p:spPr>
      </p:pic>
    </p:spTree>
    <p:extLst>
      <p:ext uri="{BB962C8B-B14F-4D97-AF65-F5344CB8AC3E}">
        <p14:creationId xmlns:p14="http://schemas.microsoft.com/office/powerpoint/2010/main" val="42716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BDCC75-D59D-4995-8A87-ABD2C9BA4578}"/>
              </a:ext>
            </a:extLst>
          </p:cNvPr>
          <p:cNvGrpSpPr/>
          <p:nvPr/>
        </p:nvGrpSpPr>
        <p:grpSpPr>
          <a:xfrm>
            <a:off x="422438" y="1159400"/>
            <a:ext cx="9926659" cy="5754246"/>
            <a:chOff x="4549775" y="1466850"/>
            <a:chExt cx="3092450" cy="3922713"/>
          </a:xfrm>
        </p:grpSpPr>
        <p:sp>
          <p:nvSpPr>
            <p:cNvPr id="6" name="Freeform 5">
              <a:extLst>
                <a:ext uri="{FF2B5EF4-FFF2-40B4-BE49-F238E27FC236}">
                  <a16:creationId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1CD51FE4-1BE9-4725-8C5E-D585E86C49EB}"/>
              </a:ext>
            </a:extLst>
          </p:cNvPr>
          <p:cNvGrpSpPr/>
          <p:nvPr/>
        </p:nvGrpSpPr>
        <p:grpSpPr>
          <a:xfrm>
            <a:off x="1916621" y="3860754"/>
            <a:ext cx="1462984" cy="2261827"/>
            <a:chOff x="7478257" y="2193205"/>
            <a:chExt cx="452893" cy="700189"/>
          </a:xfrm>
        </p:grpSpPr>
        <p:sp>
          <p:nvSpPr>
            <p:cNvPr id="11" name="Oval 10">
              <a:extLst>
                <a:ext uri="{FF2B5EF4-FFF2-40B4-BE49-F238E27FC236}">
                  <a16:creationId xmlns:a16="http://schemas.microsoft.com/office/drawing/2014/main" id="{AC61A92C-7461-488B-B685-D8503D3CD94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17">
              <a:extLst>
                <a:ext uri="{FF2B5EF4-FFF2-40B4-BE49-F238E27FC236}">
                  <a16:creationId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id="{043ABD47-F9C4-4180-B251-BA5EA328BD7A}"/>
              </a:ext>
            </a:extLst>
          </p:cNvPr>
          <p:cNvGrpSpPr/>
          <p:nvPr/>
        </p:nvGrpSpPr>
        <p:grpSpPr>
          <a:xfrm>
            <a:off x="107950" y="67734"/>
            <a:ext cx="10839450" cy="6701366"/>
            <a:chOff x="2943225" y="38100"/>
            <a:chExt cx="6305550" cy="6818313"/>
          </a:xfrm>
          <a:solidFill>
            <a:schemeClr val="bg1"/>
          </a:solidFill>
        </p:grpSpPr>
        <p:sp>
          <p:nvSpPr>
            <p:cNvPr id="103" name="Freeform 86">
              <a:extLst>
                <a:ext uri="{FF2B5EF4-FFF2-40B4-BE49-F238E27FC236}">
                  <a16:creationId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4" name="Freeform 89">
              <a:extLst>
                <a:ext uri="{FF2B5EF4-FFF2-40B4-BE49-F238E27FC236}">
                  <a16:creationId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5" name="Freeform 90">
              <a:extLst>
                <a:ext uri="{FF2B5EF4-FFF2-40B4-BE49-F238E27FC236}">
                  <a16:creationId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91">
              <a:extLst>
                <a:ext uri="{FF2B5EF4-FFF2-40B4-BE49-F238E27FC236}">
                  <a16:creationId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7" name="Freeform 92">
              <a:extLst>
                <a:ext uri="{FF2B5EF4-FFF2-40B4-BE49-F238E27FC236}">
                  <a16:creationId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8" name="Freeform 93">
              <a:extLst>
                <a:ext uri="{FF2B5EF4-FFF2-40B4-BE49-F238E27FC236}">
                  <a16:creationId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9" name="Freeform 94">
              <a:extLst>
                <a:ext uri="{FF2B5EF4-FFF2-40B4-BE49-F238E27FC236}">
                  <a16:creationId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0" name="Freeform 95">
              <a:extLst>
                <a:ext uri="{FF2B5EF4-FFF2-40B4-BE49-F238E27FC236}">
                  <a16:creationId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1" name="Freeform 96">
              <a:extLst>
                <a:ext uri="{FF2B5EF4-FFF2-40B4-BE49-F238E27FC236}">
                  <a16:creationId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2" name="Freeform 97">
              <a:extLst>
                <a:ext uri="{FF2B5EF4-FFF2-40B4-BE49-F238E27FC236}">
                  <a16:creationId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3" name="Freeform 98">
              <a:extLst>
                <a:ext uri="{FF2B5EF4-FFF2-40B4-BE49-F238E27FC236}">
                  <a16:creationId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4" name="Freeform 99">
              <a:extLst>
                <a:ext uri="{FF2B5EF4-FFF2-40B4-BE49-F238E27FC236}">
                  <a16:creationId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5" name="Freeform 100">
              <a:extLst>
                <a:ext uri="{FF2B5EF4-FFF2-40B4-BE49-F238E27FC236}">
                  <a16:creationId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6" name="Freeform 101">
              <a:extLst>
                <a:ext uri="{FF2B5EF4-FFF2-40B4-BE49-F238E27FC236}">
                  <a16:creationId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7" name="Freeform 102">
              <a:extLst>
                <a:ext uri="{FF2B5EF4-FFF2-40B4-BE49-F238E27FC236}">
                  <a16:creationId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8" name="Freeform 103">
              <a:extLst>
                <a:ext uri="{FF2B5EF4-FFF2-40B4-BE49-F238E27FC236}">
                  <a16:creationId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9" name="Freeform 104">
              <a:extLst>
                <a:ext uri="{FF2B5EF4-FFF2-40B4-BE49-F238E27FC236}">
                  <a16:creationId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0" name="Freeform 105">
              <a:extLst>
                <a:ext uri="{FF2B5EF4-FFF2-40B4-BE49-F238E27FC236}">
                  <a16:creationId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1" name="Freeform 106">
              <a:extLst>
                <a:ext uri="{FF2B5EF4-FFF2-40B4-BE49-F238E27FC236}">
                  <a16:creationId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2" name="Freeform 107">
              <a:extLst>
                <a:ext uri="{FF2B5EF4-FFF2-40B4-BE49-F238E27FC236}">
                  <a16:creationId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3" name="Freeform 108">
              <a:extLst>
                <a:ext uri="{FF2B5EF4-FFF2-40B4-BE49-F238E27FC236}">
                  <a16:creationId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4" name="Freeform 109">
              <a:extLst>
                <a:ext uri="{FF2B5EF4-FFF2-40B4-BE49-F238E27FC236}">
                  <a16:creationId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5" name="Freeform 110">
              <a:extLst>
                <a:ext uri="{FF2B5EF4-FFF2-40B4-BE49-F238E27FC236}">
                  <a16:creationId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6" name="Freeform 111">
              <a:extLst>
                <a:ext uri="{FF2B5EF4-FFF2-40B4-BE49-F238E27FC236}">
                  <a16:creationId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7" name="Freeform 112">
              <a:extLst>
                <a:ext uri="{FF2B5EF4-FFF2-40B4-BE49-F238E27FC236}">
                  <a16:creationId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8" name="Freeform 113">
              <a:extLst>
                <a:ext uri="{FF2B5EF4-FFF2-40B4-BE49-F238E27FC236}">
                  <a16:creationId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9" name="Freeform 114">
              <a:extLst>
                <a:ext uri="{FF2B5EF4-FFF2-40B4-BE49-F238E27FC236}">
                  <a16:creationId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0" name="Freeform 115">
              <a:extLst>
                <a:ext uri="{FF2B5EF4-FFF2-40B4-BE49-F238E27FC236}">
                  <a16:creationId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1" name="Freeform 116">
              <a:extLst>
                <a:ext uri="{FF2B5EF4-FFF2-40B4-BE49-F238E27FC236}">
                  <a16:creationId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2" name="Freeform 117">
              <a:extLst>
                <a:ext uri="{FF2B5EF4-FFF2-40B4-BE49-F238E27FC236}">
                  <a16:creationId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3" name="Freeform 118">
              <a:extLst>
                <a:ext uri="{FF2B5EF4-FFF2-40B4-BE49-F238E27FC236}">
                  <a16:creationId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4" name="Freeform 119">
              <a:extLst>
                <a:ext uri="{FF2B5EF4-FFF2-40B4-BE49-F238E27FC236}">
                  <a16:creationId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5" name="Freeform 120">
              <a:extLst>
                <a:ext uri="{FF2B5EF4-FFF2-40B4-BE49-F238E27FC236}">
                  <a16:creationId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6" name="Freeform 121">
              <a:extLst>
                <a:ext uri="{FF2B5EF4-FFF2-40B4-BE49-F238E27FC236}">
                  <a16:creationId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7" name="Freeform 122">
              <a:extLst>
                <a:ext uri="{FF2B5EF4-FFF2-40B4-BE49-F238E27FC236}">
                  <a16:creationId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8" name="Freeform 123">
              <a:extLst>
                <a:ext uri="{FF2B5EF4-FFF2-40B4-BE49-F238E27FC236}">
                  <a16:creationId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9" name="Freeform 124">
              <a:extLst>
                <a:ext uri="{FF2B5EF4-FFF2-40B4-BE49-F238E27FC236}">
                  <a16:creationId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0" name="Freeform 125">
              <a:extLst>
                <a:ext uri="{FF2B5EF4-FFF2-40B4-BE49-F238E27FC236}">
                  <a16:creationId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1" name="Freeform 126">
              <a:extLst>
                <a:ext uri="{FF2B5EF4-FFF2-40B4-BE49-F238E27FC236}">
                  <a16:creationId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2" name="Freeform 127">
              <a:extLst>
                <a:ext uri="{FF2B5EF4-FFF2-40B4-BE49-F238E27FC236}">
                  <a16:creationId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3" name="Freeform 128">
              <a:extLst>
                <a:ext uri="{FF2B5EF4-FFF2-40B4-BE49-F238E27FC236}">
                  <a16:creationId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4" name="Freeform 129">
              <a:extLst>
                <a:ext uri="{FF2B5EF4-FFF2-40B4-BE49-F238E27FC236}">
                  <a16:creationId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5" name="Freeform 130">
              <a:extLst>
                <a:ext uri="{FF2B5EF4-FFF2-40B4-BE49-F238E27FC236}">
                  <a16:creationId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6" name="Freeform 131">
              <a:extLst>
                <a:ext uri="{FF2B5EF4-FFF2-40B4-BE49-F238E27FC236}">
                  <a16:creationId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7" name="Freeform 132">
              <a:extLst>
                <a:ext uri="{FF2B5EF4-FFF2-40B4-BE49-F238E27FC236}">
                  <a16:creationId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8" name="Freeform 133">
              <a:extLst>
                <a:ext uri="{FF2B5EF4-FFF2-40B4-BE49-F238E27FC236}">
                  <a16:creationId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9" name="Freeform 134">
              <a:extLst>
                <a:ext uri="{FF2B5EF4-FFF2-40B4-BE49-F238E27FC236}">
                  <a16:creationId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0" name="Freeform 135">
              <a:extLst>
                <a:ext uri="{FF2B5EF4-FFF2-40B4-BE49-F238E27FC236}">
                  <a16:creationId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1" name="Freeform 136">
              <a:extLst>
                <a:ext uri="{FF2B5EF4-FFF2-40B4-BE49-F238E27FC236}">
                  <a16:creationId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2" name="Freeform 137">
              <a:extLst>
                <a:ext uri="{FF2B5EF4-FFF2-40B4-BE49-F238E27FC236}">
                  <a16:creationId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3" name="Freeform 138">
              <a:extLst>
                <a:ext uri="{FF2B5EF4-FFF2-40B4-BE49-F238E27FC236}">
                  <a16:creationId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4" name="Freeform 139">
              <a:extLst>
                <a:ext uri="{FF2B5EF4-FFF2-40B4-BE49-F238E27FC236}">
                  <a16:creationId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5" name="Freeform 140">
              <a:extLst>
                <a:ext uri="{FF2B5EF4-FFF2-40B4-BE49-F238E27FC236}">
                  <a16:creationId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6" name="Freeform 141">
              <a:extLst>
                <a:ext uri="{FF2B5EF4-FFF2-40B4-BE49-F238E27FC236}">
                  <a16:creationId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7" name="Freeform 142">
              <a:extLst>
                <a:ext uri="{FF2B5EF4-FFF2-40B4-BE49-F238E27FC236}">
                  <a16:creationId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8" name="Freeform 143">
              <a:extLst>
                <a:ext uri="{FF2B5EF4-FFF2-40B4-BE49-F238E27FC236}">
                  <a16:creationId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id="{7B2A6F9E-F0E9-4622-ACDE-CB82326B5637}"/>
              </a:ext>
            </a:extLst>
          </p:cNvPr>
          <p:cNvGrpSpPr/>
          <p:nvPr/>
        </p:nvGrpSpPr>
        <p:grpSpPr>
          <a:xfrm>
            <a:off x="7589098" y="2567215"/>
            <a:ext cx="1166981" cy="1804195"/>
            <a:chOff x="7478257" y="2193205"/>
            <a:chExt cx="452893" cy="700189"/>
          </a:xfrm>
        </p:grpSpPr>
        <p:sp>
          <p:nvSpPr>
            <p:cNvPr id="160" name="Oval 159">
              <a:extLst>
                <a:ext uri="{FF2B5EF4-FFF2-40B4-BE49-F238E27FC236}">
                  <a16:creationId xmlns:a16="http://schemas.microsoft.com/office/drawing/2014/main" id="{5A0418DE-2F1D-4FFD-B28F-98DC2FEF1A7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1" name="Freeform 17">
              <a:extLst>
                <a:ext uri="{FF2B5EF4-FFF2-40B4-BE49-F238E27FC236}">
                  <a16:creationId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B854ABA0-5487-4821-B2F2-349225F2294D}"/>
              </a:ext>
            </a:extLst>
          </p:cNvPr>
          <p:cNvGrpSpPr/>
          <p:nvPr/>
        </p:nvGrpSpPr>
        <p:grpSpPr>
          <a:xfrm>
            <a:off x="4955559" y="1575229"/>
            <a:ext cx="1033652" cy="1598064"/>
            <a:chOff x="7478257" y="2193205"/>
            <a:chExt cx="452893" cy="700189"/>
          </a:xfrm>
        </p:grpSpPr>
        <p:sp>
          <p:nvSpPr>
            <p:cNvPr id="163" name="Oval 162">
              <a:extLst>
                <a:ext uri="{FF2B5EF4-FFF2-40B4-BE49-F238E27FC236}">
                  <a16:creationId xmlns:a16="http://schemas.microsoft.com/office/drawing/2014/main" id="{4C5AABC9-36F0-408A-898D-9413B94E35B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4" name="Freeform 17">
              <a:extLst>
                <a:ext uri="{FF2B5EF4-FFF2-40B4-BE49-F238E27FC236}">
                  <a16:creationId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65" name="Group 164">
            <a:extLst>
              <a:ext uri="{FF2B5EF4-FFF2-40B4-BE49-F238E27FC236}">
                <a16:creationId xmlns:a16="http://schemas.microsoft.com/office/drawing/2014/main" id="{40B7FA44-8389-46FF-A2DC-574DD85B98DA}"/>
              </a:ext>
            </a:extLst>
          </p:cNvPr>
          <p:cNvGrpSpPr/>
          <p:nvPr/>
        </p:nvGrpSpPr>
        <p:grpSpPr>
          <a:xfrm>
            <a:off x="8999693" y="1231313"/>
            <a:ext cx="880050" cy="1360590"/>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grpSp>
      <p:sp>
        <p:nvSpPr>
          <p:cNvPr id="168" name="TextBox 167">
            <a:extLst>
              <a:ext uri="{FF2B5EF4-FFF2-40B4-BE49-F238E27FC236}">
                <a16:creationId xmlns:a16="http://schemas.microsoft.com/office/drawing/2014/main" id="{B67F2147-4484-40D5-B546-A8F47DFE51AF}"/>
              </a:ext>
            </a:extLst>
          </p:cNvPr>
          <p:cNvSpPr txBox="1"/>
          <p:nvPr/>
        </p:nvSpPr>
        <p:spPr>
          <a:xfrm>
            <a:off x="2145346" y="4129219"/>
            <a:ext cx="103365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01</a:t>
            </a:r>
            <a:endParaRPr kumimoji="0" lang="en-GB" sz="5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69" name="TextBox 168">
            <a:extLst>
              <a:ext uri="{FF2B5EF4-FFF2-40B4-BE49-F238E27FC236}">
                <a16:creationId xmlns:a16="http://schemas.microsoft.com/office/drawing/2014/main" id="{34D2F6EE-113C-450F-8387-5A25F3043BEA}"/>
              </a:ext>
            </a:extLst>
          </p:cNvPr>
          <p:cNvSpPr txBox="1"/>
          <p:nvPr/>
        </p:nvSpPr>
        <p:spPr>
          <a:xfrm>
            <a:off x="7655762" y="2784847"/>
            <a:ext cx="10336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02</a:t>
            </a:r>
            <a:endParaRPr kumimoji="0" lang="en-GB" sz="4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0" name="TextBox 169">
            <a:extLst>
              <a:ext uri="{FF2B5EF4-FFF2-40B4-BE49-F238E27FC236}">
                <a16:creationId xmlns:a16="http://schemas.microsoft.com/office/drawing/2014/main" id="{2A81A2BA-1F7F-4BD4-80CB-D4E689347B7E}"/>
              </a:ext>
            </a:extLst>
          </p:cNvPr>
          <p:cNvSpPr txBox="1"/>
          <p:nvPr/>
        </p:nvSpPr>
        <p:spPr>
          <a:xfrm>
            <a:off x="4941744" y="1744981"/>
            <a:ext cx="10336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03</a:t>
            </a:r>
            <a:endParaRPr kumimoji="0" lang="en-GB" sz="3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1" name="TextBox 170">
            <a:extLst>
              <a:ext uri="{FF2B5EF4-FFF2-40B4-BE49-F238E27FC236}">
                <a16:creationId xmlns:a16="http://schemas.microsoft.com/office/drawing/2014/main" id="{5887FBB0-9FCD-4095-A184-DBD7FB1DD22E}"/>
              </a:ext>
            </a:extLst>
          </p:cNvPr>
          <p:cNvSpPr txBox="1"/>
          <p:nvPr/>
        </p:nvSpPr>
        <p:spPr>
          <a:xfrm>
            <a:off x="8900432" y="1364527"/>
            <a:ext cx="103365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04</a:t>
            </a:r>
            <a:endParaRPr kumimoji="0" lang="en-GB" sz="3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2" name="TextBox 171">
            <a:extLst>
              <a:ext uri="{FF2B5EF4-FFF2-40B4-BE49-F238E27FC236}">
                <a16:creationId xmlns:a16="http://schemas.microsoft.com/office/drawing/2014/main" id="{BF02C3D4-8338-4FF8-A1C8-C6390D4E80A8}"/>
              </a:ext>
            </a:extLst>
          </p:cNvPr>
          <p:cNvSpPr txBox="1"/>
          <p:nvPr/>
        </p:nvSpPr>
        <p:spPr>
          <a:xfrm>
            <a:off x="9992848" y="1492502"/>
            <a:ext cx="2130505"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الوصول إلى النموذج الأولي 25% ؛</a:t>
            </a:r>
          </a:p>
        </p:txBody>
      </p:sp>
      <p:sp>
        <p:nvSpPr>
          <p:cNvPr id="173" name="TextBox 172">
            <a:extLst>
              <a:ext uri="{FF2B5EF4-FFF2-40B4-BE49-F238E27FC236}">
                <a16:creationId xmlns:a16="http://schemas.microsoft.com/office/drawing/2014/main" id="{9054FD7B-D1AA-4AA9-9961-99A55CE36CA8}"/>
              </a:ext>
            </a:extLst>
          </p:cNvPr>
          <p:cNvSpPr txBox="1"/>
          <p:nvPr/>
        </p:nvSpPr>
        <p:spPr>
          <a:xfrm>
            <a:off x="9290270" y="4210704"/>
            <a:ext cx="2216961"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صحة </a:t>
            </a:r>
            <a:r>
              <a:rPr kumimoji="0" lang="fr-FR"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BMC </a:t>
            </a: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نموذج العمل التجاري  30 %؛</a:t>
            </a:r>
            <a:endParaRPr kumimoji="0" lang="en-GB"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174" name="TextBox 173">
            <a:extLst>
              <a:ext uri="{FF2B5EF4-FFF2-40B4-BE49-F238E27FC236}">
                <a16:creationId xmlns:a16="http://schemas.microsoft.com/office/drawing/2014/main" id="{3C1B6BF5-2395-48D1-8167-2E655E71AE64}"/>
              </a:ext>
            </a:extLst>
          </p:cNvPr>
          <p:cNvSpPr txBox="1"/>
          <p:nvPr/>
        </p:nvSpPr>
        <p:spPr>
          <a:xfrm>
            <a:off x="2377035" y="1798892"/>
            <a:ext cx="2355938"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الجوانب الابتكارية للمشروع 25 %؛</a:t>
            </a:r>
            <a:endParaRPr kumimoji="0" lang="en-GB"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176" name="Rectangle 175">
            <a:extLst>
              <a:ext uri="{FF2B5EF4-FFF2-40B4-BE49-F238E27FC236}">
                <a16:creationId xmlns:a16="http://schemas.microsoft.com/office/drawing/2014/main" id="{0F1C02BF-ADCA-4784-82C1-18A60CAAAFAC}"/>
              </a:ext>
            </a:extLst>
          </p:cNvPr>
          <p:cNvSpPr/>
          <p:nvPr/>
        </p:nvSpPr>
        <p:spPr>
          <a:xfrm>
            <a:off x="340954" y="2396423"/>
            <a:ext cx="1754928" cy="85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830A12B6-2C82-4BF0-A17A-4930AA6602B9}"/>
              </a:ext>
            </a:extLst>
          </p:cNvPr>
          <p:cNvSpPr/>
          <p:nvPr/>
        </p:nvSpPr>
        <p:spPr>
          <a:xfrm>
            <a:off x="2833711" y="1640718"/>
            <a:ext cx="1754928" cy="8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B04BB237-9E0E-4CAD-9DCF-40C7C26E38F5}"/>
              </a:ext>
            </a:extLst>
          </p:cNvPr>
          <p:cNvSpPr/>
          <p:nvPr/>
        </p:nvSpPr>
        <p:spPr>
          <a:xfrm>
            <a:off x="9159226" y="3600334"/>
            <a:ext cx="1754928" cy="85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46CE52EB-9596-4C92-8DBD-E4BF8F7C3889}"/>
              </a:ext>
            </a:extLst>
          </p:cNvPr>
          <p:cNvSpPr/>
          <p:nvPr/>
        </p:nvSpPr>
        <p:spPr>
          <a:xfrm>
            <a:off x="10140740" y="970263"/>
            <a:ext cx="1754928" cy="8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D425C8-E1D2-C83F-6C19-1AA6CE0BFC1C}"/>
              </a:ext>
            </a:extLst>
          </p:cNvPr>
          <p:cNvSpPr txBox="1"/>
          <p:nvPr/>
        </p:nvSpPr>
        <p:spPr>
          <a:xfrm>
            <a:off x="173669" y="2563532"/>
            <a:ext cx="2121882" cy="156966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وضوح الفكرة الأساسية وسلامتها 20% ؛</a:t>
            </a:r>
            <a:endParaRPr kumimoji="0" lang="en-GB" sz="3200" b="1" i="0" u="none" strike="noStrike" kern="1200" cap="none" spc="0" normalizeH="0" baseline="0" noProof="0" dirty="0">
              <a:ln>
                <a:noFill/>
              </a:ln>
              <a:effectLst>
                <a:outerShdw blurRad="38100" dist="38100" dir="2700000" algn="tl">
                  <a:srgbClr val="000000">
                    <a:alpha val="43137"/>
                  </a:srgbClr>
                </a:outerShdw>
              </a:effectLst>
              <a:uLnTx/>
              <a:uFillTx/>
              <a:latin typeface="Sakkal Majalla" panose="02000000000000000000" pitchFamily="2" charset="-78"/>
              <a:ea typeface="Noto Sans" panose="020B0502040504020204" pitchFamily="34"/>
              <a:cs typeface="Sakkal Majalla" panose="02000000000000000000" pitchFamily="2" charset="-78"/>
            </a:endParaRPr>
          </a:p>
        </p:txBody>
      </p:sp>
      <p:sp>
        <p:nvSpPr>
          <p:cNvPr id="3" name="TextBox 25">
            <a:extLst>
              <a:ext uri="{FF2B5EF4-FFF2-40B4-BE49-F238E27FC236}">
                <a16:creationId xmlns:a16="http://schemas.microsoft.com/office/drawing/2014/main" id="{4E9148F4-5CB1-4433-0750-19A556B27124}"/>
              </a:ext>
            </a:extLst>
          </p:cNvPr>
          <p:cNvSpPr txBox="1"/>
          <p:nvPr/>
        </p:nvSpPr>
        <p:spPr>
          <a:xfrm>
            <a:off x="1176580" y="114542"/>
            <a:ext cx="9673702" cy="11387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32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سادسا معايير </a:t>
            </a:r>
            <a:r>
              <a:rPr lang="ar-DZ" sz="3200" b="1" dirty="0" err="1">
                <a:solidFill>
                  <a:srgbClr val="C00000"/>
                </a:solidFill>
                <a:latin typeface="Sakkal Majalla" panose="02000000000000000000" pitchFamily="2" charset="-78"/>
                <a:ea typeface="Noto Sans" panose="020B0502040504020204" pitchFamily="34"/>
                <a:cs typeface="Sakkal Majalla" panose="02000000000000000000" pitchFamily="2" charset="-78"/>
              </a:rPr>
              <a:t>التقيم</a:t>
            </a:r>
            <a:endParaRPr lang="fr-FR" sz="3200" b="1" dirty="0">
              <a:solidFill>
                <a:srgbClr val="C00000"/>
              </a:solidFill>
              <a:latin typeface="Sakkal Majalla" panose="02000000000000000000" pitchFamily="2" charset="-78"/>
              <a:ea typeface="Noto Sans" panose="020B0502040504020204" pitchFamily="34"/>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DZ" sz="32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 </a:t>
            </a:r>
            <a:r>
              <a:rPr lang="ar-DZ" sz="3200" b="1" dirty="0">
                <a:solidFill>
                  <a:srgbClr val="C00000"/>
                </a:solidFill>
                <a:highlight>
                  <a:srgbClr val="FFFF00"/>
                </a:highlight>
                <a:latin typeface="Sakkal Majalla" panose="02000000000000000000" pitchFamily="2" charset="-78"/>
                <a:ea typeface="Noto Sans" panose="020B0502040504020204" pitchFamily="34"/>
                <a:cs typeface="Sakkal Majalla" panose="02000000000000000000" pitchFamily="2" charset="-78"/>
              </a:rPr>
              <a:t>المنشور رقم 001 المؤرّخ في 18 ماي 2023</a:t>
            </a:r>
          </a:p>
        </p:txBody>
      </p:sp>
    </p:spTree>
    <p:extLst>
      <p:ext uri="{BB962C8B-B14F-4D97-AF65-F5344CB8AC3E}">
        <p14:creationId xmlns:p14="http://schemas.microsoft.com/office/powerpoint/2010/main" val="37487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barn(inVertical)">
                                      <p:cBhvr>
                                        <p:cTn id="11" dur="500"/>
                                        <p:tgtEl>
                                          <p:spTgt spid="1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fade">
                                      <p:cBhvr>
                                        <p:cTn id="16" dur="500"/>
                                        <p:tgtEl>
                                          <p:spTgt spid="17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2"/>
                                        </p:tgtEl>
                                        <p:attrNameLst>
                                          <p:attrName>style.visibility</p:attrName>
                                        </p:attrNameLst>
                                      </p:cBhvr>
                                      <p:to>
                                        <p:strVal val="visible"/>
                                      </p:to>
                                    </p:set>
                                    <p:animEffect transition="in" filter="barn(inVertical)">
                                      <p:cBhvr>
                                        <p:cTn id="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69574" y="3633285"/>
            <a:ext cx="12122426" cy="1562959"/>
          </a:xfrm>
        </p:spPr>
        <p:txBody>
          <a:bodyPr/>
          <a:lstStyle/>
          <a:p>
            <a:pPr algn="ctr"/>
            <a:r>
              <a:rPr lang="ar-DZ" dirty="0"/>
              <a:t>معناه : 200,000 مؤسسة على مدى 10 سنوات</a:t>
            </a: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dirty="0"/>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228600" y="2019137"/>
            <a:ext cx="11668539" cy="1563688"/>
          </a:xfrm>
          <a:noFill/>
        </p:spPr>
        <p:txBody>
          <a:bodyPr>
            <a:normAutofit/>
          </a:bodyPr>
          <a:lstStyle/>
          <a:p>
            <a:pPr marL="0" indent="0" algn="ctr">
              <a:buNone/>
            </a:pPr>
            <a:r>
              <a:rPr lang="ar-DZ" sz="2800" b="1" i="0" dirty="0">
                <a:solidFill>
                  <a:schemeClr val="tx1"/>
                </a:solidFill>
                <a:effectLst/>
                <a:latin typeface="YouTube Sans"/>
              </a:rPr>
              <a:t>تحتاج الجزائر إلى إنشاء 2,000,000 (مليوني) مؤسسة للخروج من اقتصاد الريع البترولي إلى اقتصاد مبني على المؤسسات</a:t>
            </a:r>
          </a:p>
        </p:txBody>
      </p:sp>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016977A-112F-4154-95F5-0608714FBFEE}"/>
              </a:ext>
            </a:extLst>
          </p:cNvPr>
          <p:cNvSpPr txBox="1"/>
          <p:nvPr/>
        </p:nvSpPr>
        <p:spPr>
          <a:xfrm>
            <a:off x="2858866" y="2549213"/>
            <a:ext cx="8899797" cy="3600986"/>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latin typeface="Sakkal Majalla" panose="02000000000000000000" pitchFamily="2" charset="-78"/>
                <a:cs typeface="Sakkal Majalla" panose="02000000000000000000" pitchFamily="2" charset="-78"/>
              </a:rPr>
              <a:t>	حصول المشروع على وسم "لابل مشروع مبتكر" يعني حصول فريق العمل على (مجموع نقاط التقييم الأربعة 100%).</a:t>
            </a: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latin typeface="Sakkal Majalla" panose="02000000000000000000" pitchFamily="2" charset="-78"/>
                <a:cs typeface="Sakkal Majalla" panose="02000000000000000000" pitchFamily="2" charset="-78"/>
              </a:rPr>
              <a:t>	لا يتم عرض المشروع للمناقشة قبل حصوله على ترخيص من مركز الدعم التكنولوجي والابتكار </a:t>
            </a:r>
            <a:r>
              <a:rPr lang="fr-FR" sz="2800" b="1" dirty="0">
                <a:latin typeface="Sakkal Majalla" panose="02000000000000000000" pitchFamily="2" charset="-78"/>
                <a:cs typeface="Sakkal Majalla" panose="02000000000000000000" pitchFamily="2" charset="-78"/>
              </a:rPr>
              <a:t>CATI </a:t>
            </a:r>
            <a:r>
              <a:rPr lang="ar-DZ" sz="2800" b="1" dirty="0">
                <a:latin typeface="Sakkal Majalla" panose="02000000000000000000" pitchFamily="2" charset="-78"/>
                <a:cs typeface="Sakkal Majalla" panose="02000000000000000000" pitchFamily="2" charset="-78"/>
              </a:rPr>
              <a:t>وحصوله على رقم الإيداع في الجهات المعنية بالحماية (</a:t>
            </a:r>
            <a:r>
              <a:rPr lang="fr-FR" sz="2800" b="1" dirty="0">
                <a:latin typeface="Sakkal Majalla" panose="02000000000000000000" pitchFamily="2" charset="-78"/>
                <a:cs typeface="Sakkal Majalla" panose="02000000000000000000" pitchFamily="2" charset="-78"/>
              </a:rPr>
              <a:t>INAPI, </a:t>
            </a:r>
            <a:r>
              <a:rPr lang="ar-DZ" sz="2800" b="1" dirty="0">
                <a:latin typeface="Sakkal Majalla" panose="02000000000000000000" pitchFamily="2" charset="-78"/>
                <a:cs typeface="Sakkal Majalla" panose="02000000000000000000" pitchFamily="2" charset="-78"/>
              </a:rPr>
              <a:t>إن كان المشروع فيه تحسين لمنتج قائم او ابتكار جديد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 name="TextBox 4">
            <a:extLst>
              <a:ext uri="{FF2B5EF4-FFF2-40B4-BE49-F238E27FC236}">
                <a16:creationId xmlns:a16="http://schemas.microsoft.com/office/drawing/2014/main" id="{3FA4FEA5-DC0B-AAC4-C802-0D81818D00BA}"/>
              </a:ext>
            </a:extLst>
          </p:cNvPr>
          <p:cNvSpPr txBox="1"/>
          <p:nvPr/>
        </p:nvSpPr>
        <p:spPr>
          <a:xfrm>
            <a:off x="1832007" y="1373100"/>
            <a:ext cx="967370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4000" b="1" u="sng" dirty="0">
                <a:solidFill>
                  <a:schemeClr val="accent1"/>
                </a:solidFill>
                <a:latin typeface="Sakkal Majalla" panose="02000000000000000000" pitchFamily="2" charset="-78"/>
                <a:cs typeface="Sakkal Majalla" panose="02000000000000000000" pitchFamily="2" charset="-78"/>
              </a:rPr>
              <a:t>ملاحظة: </a:t>
            </a:r>
          </a:p>
        </p:txBody>
      </p:sp>
      <p:pic>
        <p:nvPicPr>
          <p:cNvPr id="6" name="Image 5">
            <a:extLst>
              <a:ext uri="{FF2B5EF4-FFF2-40B4-BE49-F238E27FC236}">
                <a16:creationId xmlns:a16="http://schemas.microsoft.com/office/drawing/2014/main" id="{71A7E81F-4CF6-DF2C-B626-F830B879B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13" y="2729753"/>
            <a:ext cx="2143125" cy="2998693"/>
          </a:xfrm>
          <a:prstGeom prst="rect">
            <a:avLst/>
          </a:prstGeom>
        </p:spPr>
      </p:pic>
      <p:sp>
        <p:nvSpPr>
          <p:cNvPr id="2" name="TextBox 25">
            <a:extLst>
              <a:ext uri="{FF2B5EF4-FFF2-40B4-BE49-F238E27FC236}">
                <a16:creationId xmlns:a16="http://schemas.microsoft.com/office/drawing/2014/main" id="{98649AFF-1D6E-F58F-22CD-C254034BB5D8}"/>
              </a:ext>
            </a:extLst>
          </p:cNvPr>
          <p:cNvSpPr txBox="1"/>
          <p:nvPr/>
        </p:nvSpPr>
        <p:spPr>
          <a:xfrm>
            <a:off x="1259149" y="326656"/>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سادسا معايير </a:t>
            </a:r>
            <a:r>
              <a:rPr lang="ar-DZ" sz="4400" b="1" dirty="0" err="1">
                <a:solidFill>
                  <a:srgbClr val="C00000"/>
                </a:solidFill>
                <a:latin typeface="Sakkal Majalla" panose="02000000000000000000" pitchFamily="2" charset="-78"/>
                <a:ea typeface="Noto Sans" panose="020B0502040504020204" pitchFamily="34"/>
                <a:cs typeface="Sakkal Majalla" panose="02000000000000000000" pitchFamily="2" charset="-78"/>
              </a:rPr>
              <a:t>التقيم</a:t>
            </a:r>
            <a:endPar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endParaRPr>
          </a:p>
        </p:txBody>
      </p:sp>
    </p:spTree>
    <p:extLst>
      <p:ext uri="{BB962C8B-B14F-4D97-AF65-F5344CB8AC3E}">
        <p14:creationId xmlns:p14="http://schemas.microsoft.com/office/powerpoint/2010/main" val="10644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34CD5444-9CA2-831A-8E96-FE95B880FF58}"/>
              </a:ext>
            </a:extLst>
          </p:cNvPr>
          <p:cNvGrpSpPr/>
          <p:nvPr/>
        </p:nvGrpSpPr>
        <p:grpSpPr>
          <a:xfrm>
            <a:off x="787628" y="1985786"/>
            <a:ext cx="2406979" cy="1857180"/>
            <a:chOff x="1009650" y="2102584"/>
            <a:chExt cx="3678465" cy="2838234"/>
          </a:xfrm>
          <a:solidFill>
            <a:schemeClr val="accent2"/>
          </a:solidFill>
        </p:grpSpPr>
        <p:sp>
          <p:nvSpPr>
            <p:cNvPr id="5" name="Block Arc 10">
              <a:extLst>
                <a:ext uri="{FF2B5EF4-FFF2-40B4-BE49-F238E27FC236}">
                  <a16:creationId xmlns:a16="http://schemas.microsoft.com/office/drawing/2014/main" id="{9ACD61F1-9E35-78DF-1ABE-4B9274790E26}"/>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 name="Arrow: Right 11">
              <a:extLst>
                <a:ext uri="{FF2B5EF4-FFF2-40B4-BE49-F238E27FC236}">
                  <a16:creationId xmlns:a16="http://schemas.microsoft.com/office/drawing/2014/main" id="{A8D8D9D0-136C-9CE8-6F0C-0DD485EE76CB}"/>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 name="Group 12">
            <a:extLst>
              <a:ext uri="{FF2B5EF4-FFF2-40B4-BE49-F238E27FC236}">
                <a16:creationId xmlns:a16="http://schemas.microsoft.com/office/drawing/2014/main" id="{3F558655-1E62-1F9B-646F-ABB5551E4370}"/>
              </a:ext>
            </a:extLst>
          </p:cNvPr>
          <p:cNvGrpSpPr/>
          <p:nvPr/>
        </p:nvGrpSpPr>
        <p:grpSpPr>
          <a:xfrm>
            <a:off x="5533415" y="1986619"/>
            <a:ext cx="2406979" cy="1857180"/>
            <a:chOff x="1009650" y="2102584"/>
            <a:chExt cx="3678465" cy="2838234"/>
          </a:xfrm>
          <a:solidFill>
            <a:schemeClr val="accent4"/>
          </a:solidFill>
        </p:grpSpPr>
        <p:sp>
          <p:nvSpPr>
            <p:cNvPr id="8" name="Block Arc 13">
              <a:extLst>
                <a:ext uri="{FF2B5EF4-FFF2-40B4-BE49-F238E27FC236}">
                  <a16:creationId xmlns:a16="http://schemas.microsoft.com/office/drawing/2014/main" id="{A4ABD5EC-404B-8207-BFB2-A7A2576D9106}"/>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 name="Arrow: Right 14">
              <a:extLst>
                <a:ext uri="{FF2B5EF4-FFF2-40B4-BE49-F238E27FC236}">
                  <a16:creationId xmlns:a16="http://schemas.microsoft.com/office/drawing/2014/main" id="{A1885952-9CF4-5BF4-1353-86F7D9C5C18D}"/>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 name="Block Arc 16">
            <a:extLst>
              <a:ext uri="{FF2B5EF4-FFF2-40B4-BE49-F238E27FC236}">
                <a16:creationId xmlns:a16="http://schemas.microsoft.com/office/drawing/2014/main" id="{2ED0A24A-2B32-E726-5E4F-43F1E044D66B}"/>
              </a:ext>
            </a:extLst>
          </p:cNvPr>
          <p:cNvSpPr/>
          <p:nvPr/>
        </p:nvSpPr>
        <p:spPr>
          <a:xfrm>
            <a:off x="8832851" y="1986619"/>
            <a:ext cx="1857179" cy="1857180"/>
          </a:xfrm>
          <a:prstGeom prst="blockArc">
            <a:avLst>
              <a:gd name="adj1" fmla="val 17592716"/>
              <a:gd name="adj2" fmla="val 17581411"/>
              <a:gd name="adj3" fmla="val 105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TextBox 19">
            <a:extLst>
              <a:ext uri="{FF2B5EF4-FFF2-40B4-BE49-F238E27FC236}">
                <a16:creationId xmlns:a16="http://schemas.microsoft.com/office/drawing/2014/main" id="{9FA21D11-1800-E9DF-FFBB-08DDE92A0194}"/>
              </a:ext>
            </a:extLst>
          </p:cNvPr>
          <p:cNvSpPr txBox="1"/>
          <p:nvPr/>
        </p:nvSpPr>
        <p:spPr>
          <a:xfrm>
            <a:off x="732440" y="2198261"/>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1</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2" name="TextBox 20">
            <a:extLst>
              <a:ext uri="{FF2B5EF4-FFF2-40B4-BE49-F238E27FC236}">
                <a16:creationId xmlns:a16="http://schemas.microsoft.com/office/drawing/2014/main" id="{4F9C733E-2EB7-F9AB-240B-9D52F83873D2}"/>
              </a:ext>
            </a:extLst>
          </p:cNvPr>
          <p:cNvSpPr txBox="1"/>
          <p:nvPr/>
        </p:nvSpPr>
        <p:spPr>
          <a:xfrm>
            <a:off x="5605987"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2</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21">
            <a:extLst>
              <a:ext uri="{FF2B5EF4-FFF2-40B4-BE49-F238E27FC236}">
                <a16:creationId xmlns:a16="http://schemas.microsoft.com/office/drawing/2014/main" id="{59D73FD3-8FE8-70A2-F51A-70E832BAE167}"/>
              </a:ext>
            </a:extLst>
          </p:cNvPr>
          <p:cNvSpPr txBox="1"/>
          <p:nvPr/>
        </p:nvSpPr>
        <p:spPr>
          <a:xfrm>
            <a:off x="8876394" y="2253489"/>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Open Sans" panose="020B0606030504020204" pitchFamily="34" charset="0"/>
              </a:rPr>
              <a:t>3</a:t>
            </a:r>
            <a:endParaRPr kumimoji="0" lang="en-GB" sz="8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28">
            <a:extLst>
              <a:ext uri="{FF2B5EF4-FFF2-40B4-BE49-F238E27FC236}">
                <a16:creationId xmlns:a16="http://schemas.microsoft.com/office/drawing/2014/main" id="{A349E19E-E730-835D-1453-406B03861FD2}"/>
              </a:ext>
            </a:extLst>
          </p:cNvPr>
          <p:cNvSpPr txBox="1"/>
          <p:nvPr/>
        </p:nvSpPr>
        <p:spPr>
          <a:xfrm>
            <a:off x="2765450" y="5262518"/>
            <a:ext cx="1670374" cy="101566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000" b="1" dirty="0">
                <a:solidFill>
                  <a:srgbClr val="FFC000"/>
                </a:solidFill>
                <a:effectLst/>
                <a:ea typeface="Calibri" panose="020F0502020204030204" pitchFamily="34" charset="0"/>
                <a:cs typeface="Sakkal Majalla" panose="02000000000000000000" pitchFamily="2" charset="-78"/>
              </a:rPr>
              <a:t>ملحق بالشهادة مفصل يشرح تكوين الطالب </a:t>
            </a:r>
            <a:endParaRPr kumimoji="0" lang="en-GB" sz="1400" b="1" i="0" u="none" strike="noStrike" kern="1200" cap="none" spc="0" normalizeH="0" baseline="0" noProof="0" dirty="0">
              <a:ln>
                <a:noFill/>
              </a:ln>
              <a:solidFill>
                <a:srgbClr val="FFC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29">
            <a:extLst>
              <a:ext uri="{FF2B5EF4-FFF2-40B4-BE49-F238E27FC236}">
                <a16:creationId xmlns:a16="http://schemas.microsoft.com/office/drawing/2014/main" id="{BF0FA6F0-7EB8-B347-B97C-AF9857954545}"/>
              </a:ext>
            </a:extLst>
          </p:cNvPr>
          <p:cNvSpPr txBox="1"/>
          <p:nvPr/>
        </p:nvSpPr>
        <p:spPr>
          <a:xfrm>
            <a:off x="2797625" y="3809128"/>
            <a:ext cx="1670374"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b="1" dirty="0">
                <a:effectLst/>
                <a:ea typeface="Calibri" panose="020F0502020204030204" pitchFamily="34" charset="0"/>
                <a:cs typeface="Sakkal Majalla" panose="02000000000000000000" pitchFamily="2" charset="-78"/>
              </a:rPr>
              <a:t>شهادة مؤسسة ناشئة_ براءة اختراع </a:t>
            </a:r>
            <a:r>
              <a:rPr kumimoji="0" lang="en-US" sz="1600" b="1" i="0" u="none" strike="noStrike" kern="1200" cap="none" spc="0" normalizeH="0" baseline="0" noProof="0" dirty="0">
                <a:ln>
                  <a:noFill/>
                </a:ln>
                <a:effectLst/>
                <a:uLnTx/>
                <a:uFillTx/>
                <a:latin typeface="Open Sans" panose="020B0606030504020204" pitchFamily="34" charset="0"/>
              </a:rPr>
              <a:t>. </a:t>
            </a:r>
            <a:endParaRPr kumimoji="0" lang="en-GB" sz="16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25">
            <a:extLst>
              <a:ext uri="{FF2B5EF4-FFF2-40B4-BE49-F238E27FC236}">
                <a16:creationId xmlns:a16="http://schemas.microsoft.com/office/drawing/2014/main" id="{32050CDE-9244-A9C6-5219-1AFA4194250E}"/>
              </a:ext>
            </a:extLst>
          </p:cNvPr>
          <p:cNvSpPr txBox="1"/>
          <p:nvPr/>
        </p:nvSpPr>
        <p:spPr>
          <a:xfrm>
            <a:off x="1259149" y="326656"/>
            <a:ext cx="9673702"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الجانب البيداغوجي للمشروع : </a:t>
            </a:r>
            <a:r>
              <a:rPr lang="ar-DZ" sz="44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سابعا: الشهادة</a:t>
            </a:r>
          </a:p>
        </p:txBody>
      </p:sp>
      <p:sp>
        <p:nvSpPr>
          <p:cNvPr id="17" name="TextBox 30">
            <a:extLst>
              <a:ext uri="{FF2B5EF4-FFF2-40B4-BE49-F238E27FC236}">
                <a16:creationId xmlns:a16="http://schemas.microsoft.com/office/drawing/2014/main" id="{E40A75D5-9144-415C-FDAD-C558632944AA}"/>
              </a:ext>
            </a:extLst>
          </p:cNvPr>
          <p:cNvSpPr txBox="1"/>
          <p:nvPr/>
        </p:nvSpPr>
        <p:spPr>
          <a:xfrm>
            <a:off x="5533415" y="4164231"/>
            <a:ext cx="2059610" cy="1867691"/>
          </a:xfrm>
          <a:prstGeom prst="rect">
            <a:avLst/>
          </a:prstGeom>
          <a:noFill/>
        </p:spPr>
        <p:txBody>
          <a:bodyPr wrap="square" rtlCol="0">
            <a:spAutoFit/>
          </a:bodyPr>
          <a:lstStyle/>
          <a:p>
            <a:pPr lvl="0" algn="ctr" rtl="1">
              <a:lnSpc>
                <a:spcPct val="103000"/>
              </a:lnSpc>
              <a:spcAft>
                <a:spcPts val="800"/>
              </a:spcAft>
            </a:pPr>
            <a:r>
              <a:rPr lang="ar-DZ" sz="2800" b="1" dirty="0">
                <a:effectLst/>
                <a:latin typeface="Calibri" panose="020F0502020204030204" pitchFamily="34" charset="0"/>
                <a:ea typeface="Calibri" panose="020F0502020204030204" pitchFamily="34" charset="0"/>
                <a:cs typeface="Sakkal Majalla" panose="02000000000000000000" pitchFamily="2" charset="-78"/>
              </a:rPr>
              <a:t>يتم المصادقة على الشهادة الأساسية وفق الطريقة المعمول بها سابقا</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31">
            <a:extLst>
              <a:ext uri="{FF2B5EF4-FFF2-40B4-BE49-F238E27FC236}">
                <a16:creationId xmlns:a16="http://schemas.microsoft.com/office/drawing/2014/main" id="{1FDCA4AC-48C5-AF8E-64E4-7CF3A13CF82F}"/>
              </a:ext>
            </a:extLst>
          </p:cNvPr>
          <p:cNvSpPr txBox="1"/>
          <p:nvPr/>
        </p:nvSpPr>
        <p:spPr>
          <a:xfrm>
            <a:off x="8229600" y="4164231"/>
            <a:ext cx="2365958" cy="2446824"/>
          </a:xfrm>
          <a:prstGeom prst="rect">
            <a:avLst/>
          </a:prstGeom>
          <a:noFill/>
        </p:spPr>
        <p:txBody>
          <a:bodyPr wrap="square" rtlCol="0">
            <a:spAutoFit/>
          </a:bodyPr>
          <a:lstStyle/>
          <a:p>
            <a:pPr algn="ctr" rtl="1">
              <a:defRPr/>
            </a:pPr>
            <a:r>
              <a:rPr lang="ar-DZ" sz="2800" b="1" dirty="0">
                <a:effectLst/>
                <a:latin typeface="Calibri" panose="020F0502020204030204" pitchFamily="34" charset="0"/>
                <a:ea typeface="Calibri" panose="020F0502020204030204" pitchFamily="34" charset="0"/>
                <a:cs typeface="Sakkal Majalla" panose="02000000000000000000" pitchFamily="2" charset="-78"/>
              </a:rPr>
              <a:t>يتم المصادقة على الشهادة الفرعية من طرف </a:t>
            </a:r>
            <a:r>
              <a:rPr lang="ar-DZ" sz="2800" b="1" dirty="0">
                <a:latin typeface="Calibri" panose="020F0502020204030204" pitchFamily="34" charset="0"/>
                <a:ea typeface="Calibri" panose="020F0502020204030204" pitchFamily="34" charset="0"/>
                <a:cs typeface="Sakkal Majalla" panose="02000000000000000000" pitchFamily="2" charset="-78"/>
              </a:rPr>
              <a:t>مدير الحاضنة </a:t>
            </a:r>
            <a:r>
              <a:rPr lang="ar-DZ" sz="2800" b="1" dirty="0">
                <a:effectLst/>
                <a:latin typeface="Calibri" panose="020F0502020204030204" pitchFamily="34" charset="0"/>
                <a:ea typeface="Calibri" panose="020F0502020204030204" pitchFamily="34" charset="0"/>
                <a:cs typeface="Sakkal Majalla" panose="02000000000000000000" pitchFamily="2" charset="-78"/>
              </a:rPr>
              <a:t> عميد الكلية </a:t>
            </a:r>
          </a:p>
          <a:p>
            <a:pPr algn="ctr" rtl="1">
              <a:defRPr/>
            </a:pPr>
            <a:r>
              <a:rPr lang="ar-DZ" sz="2800" b="1" dirty="0">
                <a:effectLst/>
                <a:latin typeface="Calibri" panose="020F0502020204030204" pitchFamily="34" charset="0"/>
                <a:ea typeface="Calibri" panose="020F0502020204030204" pitchFamily="34" charset="0"/>
                <a:cs typeface="Sakkal Majalla" panose="02000000000000000000" pitchFamily="2" charset="-78"/>
              </a:rPr>
              <a:t>مدير الجامعة.</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effectLst/>
                <a:uLnTx/>
                <a:uFillTx/>
                <a:latin typeface="Open Sans" panose="020B0606030504020204" pitchFamily="34" charset="0"/>
              </a:rPr>
              <a:t>. </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9" name="TextBox 29">
            <a:extLst>
              <a:ext uri="{FF2B5EF4-FFF2-40B4-BE49-F238E27FC236}">
                <a16:creationId xmlns:a16="http://schemas.microsoft.com/office/drawing/2014/main" id="{1215D23D-C2C3-187D-F702-85A0DA270C8C}"/>
              </a:ext>
            </a:extLst>
          </p:cNvPr>
          <p:cNvSpPr txBox="1"/>
          <p:nvPr/>
        </p:nvSpPr>
        <p:spPr>
          <a:xfrm>
            <a:off x="528399" y="4216932"/>
            <a:ext cx="1857179" cy="1815882"/>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800" b="1" dirty="0">
                <a:effectLst/>
                <a:ea typeface="Calibri" panose="020F0502020204030204" pitchFamily="34" charset="0"/>
                <a:cs typeface="Sakkal Majalla" panose="02000000000000000000" pitchFamily="2" charset="-78"/>
              </a:rPr>
              <a:t>يتم الحفاظ على نمط الشهادة الأساسية </a:t>
            </a:r>
            <a:r>
              <a:rPr kumimoji="0" lang="en-US" sz="1300" b="0" i="0" u="none" strike="noStrike" kern="1200" cap="none" spc="0" normalizeH="0" baseline="0" noProof="0" dirty="0">
                <a:ln>
                  <a:noFill/>
                </a:ln>
                <a:effectLst/>
                <a:uLnTx/>
                <a:uFillTx/>
                <a:latin typeface="Open Sans" panose="020B0606030504020204" pitchFamily="34" charset="0"/>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lang="ar-DZ" sz="2800" b="1" dirty="0">
                <a:solidFill>
                  <a:srgbClr val="C00000"/>
                </a:solidFill>
                <a:effectLst>
                  <a:outerShdw blurRad="38100" dist="38100" dir="2700000" algn="tl">
                    <a:srgbClr val="000000">
                      <a:alpha val="43137"/>
                    </a:srgbClr>
                  </a:outerShdw>
                </a:effectLst>
                <a:cs typeface="Sakkal Majalla" panose="02000000000000000000" pitchFamily="2" charset="-78"/>
              </a:rPr>
              <a:t>بالإضافة الى </a:t>
            </a:r>
            <a:endParaRPr lang="en-GB" sz="2800" b="1" dirty="0">
              <a:solidFill>
                <a:srgbClr val="C00000"/>
              </a:solidFill>
              <a:effectLst>
                <a:outerShdw blurRad="38100" dist="38100" dir="2700000" algn="tl">
                  <a:srgbClr val="000000">
                    <a:alpha val="43137"/>
                  </a:srgbClr>
                </a:outerShdw>
              </a:effectLst>
              <a:cs typeface="Sakkal Majalla" panose="02000000000000000000" pitchFamily="2" charset="-78"/>
            </a:endParaRPr>
          </a:p>
        </p:txBody>
      </p:sp>
      <p:sp>
        <p:nvSpPr>
          <p:cNvPr id="20" name="Flèche : droite 19">
            <a:extLst>
              <a:ext uri="{FF2B5EF4-FFF2-40B4-BE49-F238E27FC236}">
                <a16:creationId xmlns:a16="http://schemas.microsoft.com/office/drawing/2014/main" id="{2F405A27-2C69-D356-8CF2-6691F7AE10AC}"/>
              </a:ext>
            </a:extLst>
          </p:cNvPr>
          <p:cNvSpPr/>
          <p:nvPr/>
        </p:nvSpPr>
        <p:spPr>
          <a:xfrm rot="19551703">
            <a:off x="2397096" y="4192075"/>
            <a:ext cx="410848" cy="167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20">
            <a:extLst>
              <a:ext uri="{FF2B5EF4-FFF2-40B4-BE49-F238E27FC236}">
                <a16:creationId xmlns:a16="http://schemas.microsoft.com/office/drawing/2014/main" id="{B07EA6EA-7C31-2C80-F681-D3B927165421}"/>
              </a:ext>
            </a:extLst>
          </p:cNvPr>
          <p:cNvSpPr/>
          <p:nvPr/>
        </p:nvSpPr>
        <p:spPr>
          <a:xfrm rot="2239341">
            <a:off x="2399991" y="5434165"/>
            <a:ext cx="410848" cy="167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10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016977A-112F-4154-95F5-0608714FBFEE}"/>
              </a:ext>
            </a:extLst>
          </p:cNvPr>
          <p:cNvSpPr txBox="1"/>
          <p:nvPr/>
        </p:nvSpPr>
        <p:spPr>
          <a:xfrm>
            <a:off x="4746813" y="2797650"/>
            <a:ext cx="6535278" cy="853182"/>
          </a:xfrm>
          <a:prstGeom prst="rect">
            <a:avLst/>
          </a:prstGeom>
          <a:solidFill>
            <a:schemeClr val="bg1">
              <a:lumMod val="95000"/>
            </a:schemeClr>
          </a:solidFill>
        </p:spPr>
        <p:txBody>
          <a:bodyPr wrap="square" rtlCol="0">
            <a:spAutoFit/>
          </a:bodyPr>
          <a:lstStyle/>
          <a:p>
            <a:pPr lvl="0" algn="just" rtl="1">
              <a:lnSpc>
                <a:spcPct val="103000"/>
              </a:lnSpc>
              <a:spcAft>
                <a:spcPts val="800"/>
              </a:spcAft>
            </a:pPr>
            <a:r>
              <a:rPr lang="ar-DZ" sz="2400" b="1" dirty="0">
                <a:effectLst/>
                <a:latin typeface="Symbol" panose="05050102010706020507" pitchFamily="18" charset="2"/>
                <a:ea typeface="Calibri" panose="020F0502020204030204" pitchFamily="34" charset="0"/>
                <a:cs typeface="Sakkal Majalla" panose="02000000000000000000" pitchFamily="2" charset="-78"/>
              </a:rPr>
              <a:t>الاستعانة بالنوادي العلمية خاصة منها المتخصص في مجال الابداع والابتكار؛</a:t>
            </a:r>
            <a:endParaRPr lang="fr-FR" sz="24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016977A-112F-4154-95F5-0608714FBFEE}"/>
              </a:ext>
            </a:extLst>
          </p:cNvPr>
          <p:cNvSpPr txBox="1"/>
          <p:nvPr/>
        </p:nvSpPr>
        <p:spPr>
          <a:xfrm>
            <a:off x="4746813" y="3745669"/>
            <a:ext cx="6535277"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pPr lvl="0" algn="just" rtl="1">
              <a:lnSpc>
                <a:spcPct val="103000"/>
              </a:lnSpc>
              <a:spcAft>
                <a:spcPts val="800"/>
              </a:spcAft>
            </a:pPr>
            <a:r>
              <a:rPr lang="ar-DZ" dirty="0">
                <a:effectLst/>
                <a:latin typeface="Symbol" panose="05050102010706020507" pitchFamily="18" charset="2"/>
                <a:ea typeface="Calibri" panose="020F0502020204030204" pitchFamily="34" charset="0"/>
                <a:cs typeface="Sakkal Majalla" panose="02000000000000000000" pitchFamily="2" charset="-78"/>
              </a:rPr>
              <a:t>إنشاء مخابر التصنيع </a:t>
            </a:r>
            <a:r>
              <a:rPr lang="fr-FR" dirty="0" err="1">
                <a:effectLst/>
                <a:latin typeface="Sakkal Majalla" panose="02000000000000000000" pitchFamily="2" charset="-78"/>
                <a:ea typeface="Calibri" panose="020F0502020204030204" pitchFamily="34" charset="0"/>
                <a:cs typeface="Arial" panose="020B0604020202020204" pitchFamily="34" charset="0"/>
              </a:rPr>
              <a:t>fab</a:t>
            </a:r>
            <a:r>
              <a:rPr lang="fr-FR" dirty="0">
                <a:effectLst/>
                <a:latin typeface="Sakkal Majalla" panose="02000000000000000000" pitchFamily="2" charset="-78"/>
                <a:ea typeface="Calibri" panose="020F0502020204030204" pitchFamily="34" charset="0"/>
                <a:cs typeface="Arial" panose="020B0604020202020204" pitchFamily="34" charset="0"/>
              </a:rPr>
              <a:t> </a:t>
            </a:r>
            <a:r>
              <a:rPr lang="fr-FR" dirty="0" err="1">
                <a:effectLst/>
                <a:latin typeface="Sakkal Majalla" panose="02000000000000000000" pitchFamily="2" charset="-78"/>
                <a:ea typeface="Calibri" panose="020F0502020204030204" pitchFamily="34" charset="0"/>
                <a:cs typeface="Arial" panose="020B0604020202020204" pitchFamily="34" charset="0"/>
              </a:rPr>
              <a:t>labs</a:t>
            </a:r>
            <a:r>
              <a:rPr lang="fr-FR" dirty="0">
                <a:effectLst/>
                <a:latin typeface="Sakkal Majalla" panose="02000000000000000000" pitchFamily="2" charset="-78"/>
                <a:ea typeface="Calibri" panose="020F0502020204030204" pitchFamily="34" charset="0"/>
                <a:cs typeface="Arial" panose="020B0604020202020204" pitchFamily="34" charset="0"/>
              </a:rPr>
              <a:t>  </a:t>
            </a:r>
            <a:r>
              <a:rPr lang="ar-DZ" dirty="0">
                <a:effectLst/>
                <a:latin typeface="Sakkal Majalla" panose="02000000000000000000" pitchFamily="2" charset="-78"/>
                <a:ea typeface="Calibri" panose="020F0502020204030204" pitchFamily="34" charset="0"/>
                <a:cs typeface="Arial" panose="020B0604020202020204" pitchFamily="34" charset="0"/>
              </a:rPr>
              <a:t> </a:t>
            </a:r>
            <a:r>
              <a:rPr lang="ar-DZ" dirty="0">
                <a:effectLst/>
                <a:latin typeface="Symbol" panose="05050102010706020507" pitchFamily="18" charset="2"/>
                <a:ea typeface="Calibri" panose="020F0502020204030204" pitchFamily="34" charset="0"/>
                <a:cs typeface="Sakkal Majalla" panose="02000000000000000000" pitchFamily="2" charset="-78"/>
              </a:rPr>
              <a:t>على مستوى الحاضنات </a:t>
            </a:r>
            <a:r>
              <a:rPr lang="ar-DZ" dirty="0" err="1">
                <a:effectLst/>
                <a:latin typeface="Symbol" panose="05050102010706020507" pitchFamily="18" charset="2"/>
                <a:ea typeface="Calibri" panose="020F0502020204030204" pitchFamily="34" charset="0"/>
                <a:cs typeface="Sakkal Majalla" panose="02000000000000000000" pitchFamily="2" charset="-78"/>
              </a:rPr>
              <a:t>لانجاز</a:t>
            </a:r>
            <a:r>
              <a:rPr lang="ar-DZ" dirty="0">
                <a:effectLst/>
                <a:latin typeface="Symbol" panose="05050102010706020507" pitchFamily="18" charset="2"/>
                <a:ea typeface="Calibri" panose="020F0502020204030204" pitchFamily="34" charset="0"/>
                <a:cs typeface="Sakkal Majalla" panose="02000000000000000000" pitchFamily="2" charset="-78"/>
              </a:rPr>
              <a:t> النماذج الاولية؛</a:t>
            </a:r>
            <a:endParaRPr lang="fr-FR" dirty="0">
              <a:effectLst/>
              <a:latin typeface="Symbol" panose="05050102010706020507" pitchFamily="18" charset="2"/>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016977A-112F-4154-95F5-0608714FBFEE}"/>
              </a:ext>
            </a:extLst>
          </p:cNvPr>
          <p:cNvSpPr txBox="1"/>
          <p:nvPr/>
        </p:nvSpPr>
        <p:spPr>
          <a:xfrm>
            <a:off x="4746813" y="4686964"/>
            <a:ext cx="6535277"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pPr lvl="0" algn="just" rtl="1">
              <a:lnSpc>
                <a:spcPct val="103000"/>
              </a:lnSpc>
              <a:spcAft>
                <a:spcPts val="800"/>
              </a:spcAft>
            </a:pPr>
            <a:r>
              <a:rPr lang="ar-DZ" dirty="0">
                <a:effectLst/>
                <a:latin typeface="Symbol" panose="05050102010706020507" pitchFamily="18" charset="2"/>
                <a:ea typeface="Calibri" panose="020F0502020204030204" pitchFamily="34" charset="0"/>
                <a:cs typeface="Sakkal Majalla" panose="02000000000000000000" pitchFamily="2" charset="-78"/>
              </a:rPr>
              <a:t>استغلال التجهيزات المخبرية على مستوى الأقسام والمعاهد وحتى الجامعات و مراكز البحث الوطنية في إطار تعليمة أقطاب الامتياز؛</a:t>
            </a:r>
            <a:endParaRPr lang="fr-FR" dirty="0">
              <a:effectLst/>
              <a:latin typeface="Symbol" panose="05050102010706020507" pitchFamily="18" charset="2"/>
              <a:ea typeface="Calibri" panose="020F0502020204030204" pitchFamily="34" charset="0"/>
              <a:cs typeface="Arial" panose="020B0604020202020204" pitchFamily="34" charset="0"/>
            </a:endParaRPr>
          </a:p>
        </p:txBody>
      </p:sp>
      <p:sp>
        <p:nvSpPr>
          <p:cNvPr id="20" name="Oval 19"/>
          <p:cNvSpPr/>
          <p:nvPr/>
        </p:nvSpPr>
        <p:spPr>
          <a:xfrm>
            <a:off x="3657865" y="2021986"/>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2</a:t>
            </a:r>
            <a:endParaRPr lang="en-US" b="1" dirty="0"/>
          </a:p>
        </p:txBody>
      </p:sp>
      <p:sp>
        <p:nvSpPr>
          <p:cNvPr id="21" name="Oval 20"/>
          <p:cNvSpPr/>
          <p:nvPr/>
        </p:nvSpPr>
        <p:spPr>
          <a:xfrm>
            <a:off x="3657865" y="3814551"/>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4</a:t>
            </a:r>
            <a:endParaRPr lang="en-US" b="1" dirty="0"/>
          </a:p>
        </p:txBody>
      </p:sp>
      <p:sp>
        <p:nvSpPr>
          <p:cNvPr id="22" name="Oval 21"/>
          <p:cNvSpPr/>
          <p:nvPr/>
        </p:nvSpPr>
        <p:spPr>
          <a:xfrm>
            <a:off x="3657865" y="4744267"/>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5</a:t>
            </a:r>
            <a:endParaRPr lang="en-US" b="1" dirty="0"/>
          </a:p>
        </p:txBody>
      </p:sp>
      <p:sp>
        <p:nvSpPr>
          <p:cNvPr id="11" name="Oval 10">
            <a:extLst>
              <a:ext uri="{FF2B5EF4-FFF2-40B4-BE49-F238E27FC236}">
                <a16:creationId xmlns:a16="http://schemas.microsoft.com/office/drawing/2014/main" id="{BDF6620A-543F-46FB-9694-325B7105F3A7}"/>
              </a:ext>
            </a:extLst>
          </p:cNvPr>
          <p:cNvSpPr/>
          <p:nvPr/>
        </p:nvSpPr>
        <p:spPr>
          <a:xfrm>
            <a:off x="6878755" y="5344328"/>
            <a:ext cx="3964000" cy="303741"/>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18">
            <a:extLst>
              <a:ext uri="{FF2B5EF4-FFF2-40B4-BE49-F238E27FC236}">
                <a16:creationId xmlns:a16="http://schemas.microsoft.com/office/drawing/2014/main" id="{AC74DE62-D29C-B7CE-3D2A-DFFBDBDABC19}"/>
              </a:ext>
            </a:extLst>
          </p:cNvPr>
          <p:cNvSpPr txBox="1"/>
          <p:nvPr/>
        </p:nvSpPr>
        <p:spPr>
          <a:xfrm>
            <a:off x="4746813" y="5593507"/>
            <a:ext cx="6535277"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إمكانية تمويل الخدمات الخاصة (تحاليل، انجاز نموذج اولي) التي تتم خارج الجامعة عبر منصة </a:t>
            </a:r>
            <a:r>
              <a:rPr lang="ar-DZ" dirty="0" err="1"/>
              <a:t>أبتكار</a:t>
            </a:r>
            <a:r>
              <a:rPr lang="ar-DZ" dirty="0"/>
              <a:t> (</a:t>
            </a:r>
            <a:r>
              <a:rPr lang="fr-FR" dirty="0">
                <a:latin typeface="+mn-lt"/>
              </a:rPr>
              <a:t>IBTIKAR.DZ</a:t>
            </a:r>
            <a:r>
              <a:rPr lang="ar-DZ" dirty="0"/>
              <a:t>) .</a:t>
            </a:r>
            <a:endParaRPr lang="fr-FR" dirty="0"/>
          </a:p>
        </p:txBody>
      </p:sp>
      <p:sp>
        <p:nvSpPr>
          <p:cNvPr id="4" name="Oval 21">
            <a:extLst>
              <a:ext uri="{FF2B5EF4-FFF2-40B4-BE49-F238E27FC236}">
                <a16:creationId xmlns:a16="http://schemas.microsoft.com/office/drawing/2014/main" id="{3A6CF48E-19AF-D94E-B0D8-0A3D99FD45A8}"/>
              </a:ext>
            </a:extLst>
          </p:cNvPr>
          <p:cNvSpPr/>
          <p:nvPr/>
        </p:nvSpPr>
        <p:spPr>
          <a:xfrm>
            <a:off x="3698343" y="5634399"/>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6</a:t>
            </a:r>
            <a:endParaRPr lang="en-US" b="1" dirty="0"/>
          </a:p>
        </p:txBody>
      </p:sp>
      <p:sp>
        <p:nvSpPr>
          <p:cNvPr id="5" name="TextBox 16">
            <a:extLst>
              <a:ext uri="{FF2B5EF4-FFF2-40B4-BE49-F238E27FC236}">
                <a16:creationId xmlns:a16="http://schemas.microsoft.com/office/drawing/2014/main" id="{CF242C37-D816-6A73-ECAA-B5A5E6D8E436}"/>
              </a:ext>
            </a:extLst>
          </p:cNvPr>
          <p:cNvSpPr txBox="1"/>
          <p:nvPr/>
        </p:nvSpPr>
        <p:spPr>
          <a:xfrm>
            <a:off x="4746812" y="1315521"/>
            <a:ext cx="6535278" cy="472758"/>
          </a:xfrm>
          <a:prstGeom prst="rect">
            <a:avLst/>
          </a:prstGeom>
          <a:solidFill>
            <a:schemeClr val="bg1">
              <a:lumMod val="95000"/>
            </a:schemeClr>
          </a:solidFill>
        </p:spPr>
        <p:txBody>
          <a:bodyPr wrap="square" rtlCol="0">
            <a:spAutoFit/>
          </a:bodyPr>
          <a:lstStyle/>
          <a:p>
            <a:pPr lvl="0" algn="just" rtl="1">
              <a:lnSpc>
                <a:spcPct val="103000"/>
              </a:lnSpc>
              <a:spcAft>
                <a:spcPts val="800"/>
              </a:spcAft>
            </a:pPr>
            <a:r>
              <a:rPr lang="ar-DZ" sz="2400" b="1" dirty="0">
                <a:effectLst/>
                <a:latin typeface="Symbol" panose="05050102010706020507" pitchFamily="18" charset="2"/>
                <a:ea typeface="Calibri" panose="020F0502020204030204" pitchFamily="34" charset="0"/>
                <a:cs typeface="Sakkal Majalla" panose="02000000000000000000" pitchFamily="2" charset="-78"/>
              </a:rPr>
              <a:t>تجميع كل الأجهزة المرتبطة بنشاط الحاضنة في فضاء واحد ان أمكن؛ </a:t>
            </a:r>
            <a:endParaRPr lang="fr-FR" sz="24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6" name="TextBox 17">
            <a:extLst>
              <a:ext uri="{FF2B5EF4-FFF2-40B4-BE49-F238E27FC236}">
                <a16:creationId xmlns:a16="http://schemas.microsoft.com/office/drawing/2014/main" id="{F3BE7206-14C1-EE07-C4BF-40F07DF3CA08}"/>
              </a:ext>
            </a:extLst>
          </p:cNvPr>
          <p:cNvSpPr txBox="1"/>
          <p:nvPr/>
        </p:nvSpPr>
        <p:spPr>
          <a:xfrm>
            <a:off x="4773706" y="1863080"/>
            <a:ext cx="6535278" cy="853182"/>
          </a:xfrm>
          <a:prstGeom prst="rect">
            <a:avLst/>
          </a:prstGeom>
          <a:solidFill>
            <a:schemeClr val="bg1">
              <a:lumMod val="95000"/>
            </a:schemeClr>
          </a:solidFill>
        </p:spPr>
        <p:txBody>
          <a:bodyPr wrap="square" rtlCol="0">
            <a:spAutoFit/>
          </a:bodyPr>
          <a:lstStyle>
            <a:defPPr>
              <a:defRPr lang="fr-FR"/>
            </a:defPPr>
            <a:lvl1pPr lvl="0" algn="just" rtl="1">
              <a:lnSpc>
                <a:spcPct val="103000"/>
              </a:lnSpc>
              <a:spcAft>
                <a:spcPts val="800"/>
              </a:spcAft>
              <a:defRPr sz="2400" b="1">
                <a:effectLst/>
                <a:latin typeface="Symbol" panose="05050102010706020507" pitchFamily="18" charset="2"/>
                <a:ea typeface="Calibri" panose="020F0502020204030204" pitchFamily="34" charset="0"/>
                <a:cs typeface="Sakkal Majalla" panose="02000000000000000000" pitchFamily="2" charset="-78"/>
              </a:defRPr>
            </a:lvl1pPr>
          </a:lstStyle>
          <a:p>
            <a:r>
              <a:rPr lang="ar-DZ" dirty="0"/>
              <a:t>تجهيز فضاءات حاضنات الأعمال الجامعية بالأجهزة اللازمة لنشاط الطلبة؛</a:t>
            </a:r>
            <a:endParaRPr lang="fr-FR" dirty="0"/>
          </a:p>
        </p:txBody>
      </p:sp>
      <p:sp>
        <p:nvSpPr>
          <p:cNvPr id="15" name="Oval 19">
            <a:extLst>
              <a:ext uri="{FF2B5EF4-FFF2-40B4-BE49-F238E27FC236}">
                <a16:creationId xmlns:a16="http://schemas.microsoft.com/office/drawing/2014/main" id="{8E5F1E7F-D3D0-82F7-0B7A-EDBFA3ABCB85}"/>
              </a:ext>
            </a:extLst>
          </p:cNvPr>
          <p:cNvSpPr/>
          <p:nvPr/>
        </p:nvSpPr>
        <p:spPr>
          <a:xfrm>
            <a:off x="3655757" y="2863360"/>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3</a:t>
            </a:r>
            <a:endParaRPr lang="en-US" b="1" dirty="0"/>
          </a:p>
        </p:txBody>
      </p:sp>
      <p:sp>
        <p:nvSpPr>
          <p:cNvPr id="16" name="Oval 19">
            <a:extLst>
              <a:ext uri="{FF2B5EF4-FFF2-40B4-BE49-F238E27FC236}">
                <a16:creationId xmlns:a16="http://schemas.microsoft.com/office/drawing/2014/main" id="{A5C638EE-3236-E86B-4C91-723490AE9D4A}"/>
              </a:ext>
            </a:extLst>
          </p:cNvPr>
          <p:cNvSpPr/>
          <p:nvPr/>
        </p:nvSpPr>
        <p:spPr>
          <a:xfrm>
            <a:off x="3655757" y="1300656"/>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1</a:t>
            </a:r>
            <a:endParaRPr lang="en-US" b="1" dirty="0"/>
          </a:p>
        </p:txBody>
      </p:sp>
      <p:pic>
        <p:nvPicPr>
          <p:cNvPr id="23" name="Image 22">
            <a:extLst>
              <a:ext uri="{FF2B5EF4-FFF2-40B4-BE49-F238E27FC236}">
                <a16:creationId xmlns:a16="http://schemas.microsoft.com/office/drawing/2014/main" id="{75507D6B-DF47-386F-29A9-34BD7205BC03}"/>
              </a:ext>
            </a:extLst>
          </p:cNvPr>
          <p:cNvPicPr>
            <a:picLocks noChangeAspect="1"/>
          </p:cNvPicPr>
          <p:nvPr/>
        </p:nvPicPr>
        <p:blipFill>
          <a:blip r:embed="rId2" cstate="print"/>
          <a:stretch>
            <a:fillRect/>
          </a:stretch>
        </p:blipFill>
        <p:spPr>
          <a:xfrm>
            <a:off x="351727" y="2062149"/>
            <a:ext cx="3011685" cy="3188484"/>
          </a:xfrm>
          <a:prstGeom prst="rect">
            <a:avLst/>
          </a:prstGeom>
        </p:spPr>
      </p:pic>
      <p:sp>
        <p:nvSpPr>
          <p:cNvPr id="24" name="TextBox 25">
            <a:extLst>
              <a:ext uri="{FF2B5EF4-FFF2-40B4-BE49-F238E27FC236}">
                <a16:creationId xmlns:a16="http://schemas.microsoft.com/office/drawing/2014/main" id="{6F3DAC95-7DB1-63D9-8981-3127F8B89FE3}"/>
              </a:ext>
            </a:extLst>
          </p:cNvPr>
          <p:cNvSpPr txBox="1"/>
          <p:nvPr/>
        </p:nvSpPr>
        <p:spPr>
          <a:xfrm>
            <a:off x="847164" y="272868"/>
            <a:ext cx="11040035"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التحسيس والتدريب:</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رابعا: فضاءات العمل الجماعي:</a:t>
            </a:r>
          </a:p>
        </p:txBody>
      </p:sp>
    </p:spTree>
    <p:extLst>
      <p:ext uri="{BB962C8B-B14F-4D97-AF65-F5344CB8AC3E}">
        <p14:creationId xmlns:p14="http://schemas.microsoft.com/office/powerpoint/2010/main" val="230352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E8AC398-2D66-4727-B035-364F29D70219}"/>
              </a:ext>
            </a:extLst>
          </p:cNvPr>
          <p:cNvSpPr/>
          <p:nvPr/>
        </p:nvSpPr>
        <p:spPr>
          <a:xfrm>
            <a:off x="4145594" y="6091830"/>
            <a:ext cx="3766861" cy="31402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3">
            <a:extLst>
              <a:ext uri="{FF2B5EF4-FFF2-40B4-BE49-F238E27FC236}">
                <a16:creationId xmlns:a16="http://schemas.microsoft.com/office/drawing/2014/main" id="{E18242A4-31C7-4940-B567-792D8F5F9D58}"/>
              </a:ext>
            </a:extLst>
          </p:cNvPr>
          <p:cNvSpPr>
            <a:spLocks/>
          </p:cNvSpPr>
          <p:nvPr/>
        </p:nvSpPr>
        <p:spPr bwMode="auto">
          <a:xfrm>
            <a:off x="3736292" y="2654683"/>
            <a:ext cx="2167746" cy="2152123"/>
          </a:xfrm>
          <a:custGeom>
            <a:avLst/>
            <a:gdLst>
              <a:gd name="T0" fmla="*/ 81 w 276"/>
              <a:gd name="T1" fmla="*/ 219 h 274"/>
              <a:gd name="T2" fmla="*/ 71 w 276"/>
              <a:gd name="T3" fmla="*/ 239 h 274"/>
              <a:gd name="T4" fmla="*/ 54 w 276"/>
              <a:gd name="T5" fmla="*/ 260 h 274"/>
              <a:gd name="T6" fmla="*/ 17 w 276"/>
              <a:gd name="T7" fmla="*/ 250 h 274"/>
              <a:gd name="T8" fmla="*/ 28 w 276"/>
              <a:gd name="T9" fmla="*/ 215 h 274"/>
              <a:gd name="T10" fmla="*/ 53 w 276"/>
              <a:gd name="T11" fmla="*/ 201 h 274"/>
              <a:gd name="T12" fmla="*/ 60 w 276"/>
              <a:gd name="T13" fmla="*/ 197 h 274"/>
              <a:gd name="T14" fmla="*/ 0 w 276"/>
              <a:gd name="T15" fmla="*/ 137 h 274"/>
              <a:gd name="T16" fmla="*/ 48 w 276"/>
              <a:gd name="T17" fmla="*/ 91 h 274"/>
              <a:gd name="T18" fmla="*/ 56 w 276"/>
              <a:gd name="T19" fmla="*/ 106 h 274"/>
              <a:gd name="T20" fmla="*/ 107 w 276"/>
              <a:gd name="T21" fmla="*/ 126 h 274"/>
              <a:gd name="T22" fmla="*/ 129 w 276"/>
              <a:gd name="T23" fmla="*/ 91 h 274"/>
              <a:gd name="T24" fmla="*/ 99 w 276"/>
              <a:gd name="T25" fmla="*/ 51 h 274"/>
              <a:gd name="T26" fmla="*/ 97 w 276"/>
              <a:gd name="T27" fmla="*/ 50 h 274"/>
              <a:gd name="T28" fmla="*/ 92 w 276"/>
              <a:gd name="T29" fmla="*/ 47 h 274"/>
              <a:gd name="T30" fmla="*/ 139 w 276"/>
              <a:gd name="T31" fmla="*/ 0 h 274"/>
              <a:gd name="T32" fmla="*/ 196 w 276"/>
              <a:gd name="T33" fmla="*/ 58 h 274"/>
              <a:gd name="T34" fmla="*/ 212 w 276"/>
              <a:gd name="T35" fmla="*/ 28 h 274"/>
              <a:gd name="T36" fmla="*/ 248 w 276"/>
              <a:gd name="T37" fmla="*/ 15 h 274"/>
              <a:gd name="T38" fmla="*/ 262 w 276"/>
              <a:gd name="T39" fmla="*/ 45 h 274"/>
              <a:gd name="T40" fmla="*/ 240 w 276"/>
              <a:gd name="T41" fmla="*/ 68 h 274"/>
              <a:gd name="T42" fmla="*/ 221 w 276"/>
              <a:gd name="T43" fmla="*/ 78 h 274"/>
              <a:gd name="T44" fmla="*/ 218 w 276"/>
              <a:gd name="T45" fmla="*/ 80 h 274"/>
              <a:gd name="T46" fmla="*/ 239 w 276"/>
              <a:gd name="T47" fmla="*/ 100 h 274"/>
              <a:gd name="T48" fmla="*/ 273 w 276"/>
              <a:gd name="T49" fmla="*/ 135 h 274"/>
              <a:gd name="T50" fmla="*/ 273 w 276"/>
              <a:gd name="T51" fmla="*/ 140 h 274"/>
              <a:gd name="T52" fmla="*/ 221 w 276"/>
              <a:gd name="T53" fmla="*/ 192 h 274"/>
              <a:gd name="T54" fmla="*/ 218 w 276"/>
              <a:gd name="T55" fmla="*/ 196 h 274"/>
              <a:gd name="T56" fmla="*/ 238 w 276"/>
              <a:gd name="T57" fmla="*/ 206 h 274"/>
              <a:gd name="T58" fmla="*/ 259 w 276"/>
              <a:gd name="T59" fmla="*/ 229 h 274"/>
              <a:gd name="T60" fmla="*/ 251 w 276"/>
              <a:gd name="T61" fmla="*/ 256 h 274"/>
              <a:gd name="T62" fmla="*/ 221 w 276"/>
              <a:gd name="T63" fmla="*/ 257 h 274"/>
              <a:gd name="T64" fmla="*/ 203 w 276"/>
              <a:gd name="T65" fmla="*/ 234 h 274"/>
              <a:gd name="T66" fmla="*/ 195 w 276"/>
              <a:gd name="T67" fmla="*/ 218 h 274"/>
              <a:gd name="T68" fmla="*/ 171 w 276"/>
              <a:gd name="T69" fmla="*/ 242 h 274"/>
              <a:gd name="T70" fmla="*/ 142 w 276"/>
              <a:gd name="T71" fmla="*/ 271 h 274"/>
              <a:gd name="T72" fmla="*/ 134 w 276"/>
              <a:gd name="T73" fmla="*/ 271 h 274"/>
              <a:gd name="T74" fmla="*/ 85 w 276"/>
              <a:gd name="T75" fmla="*/ 221 h 274"/>
              <a:gd name="T76" fmla="*/ 81 w 276"/>
              <a:gd name="T77" fmla="*/ 21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274">
                <a:moveTo>
                  <a:pt x="81" y="219"/>
                </a:moveTo>
                <a:cubicBezTo>
                  <a:pt x="78" y="226"/>
                  <a:pt x="74" y="232"/>
                  <a:pt x="71" y="239"/>
                </a:cubicBezTo>
                <a:cubicBezTo>
                  <a:pt x="67" y="247"/>
                  <a:pt x="62" y="255"/>
                  <a:pt x="54" y="260"/>
                </a:cubicBezTo>
                <a:cubicBezTo>
                  <a:pt x="40" y="268"/>
                  <a:pt x="24" y="263"/>
                  <a:pt x="17" y="250"/>
                </a:cubicBezTo>
                <a:cubicBezTo>
                  <a:pt x="12" y="239"/>
                  <a:pt x="16" y="222"/>
                  <a:pt x="28" y="215"/>
                </a:cubicBezTo>
                <a:cubicBezTo>
                  <a:pt x="36" y="210"/>
                  <a:pt x="45" y="205"/>
                  <a:pt x="53" y="201"/>
                </a:cubicBezTo>
                <a:cubicBezTo>
                  <a:pt x="55" y="200"/>
                  <a:pt x="57" y="199"/>
                  <a:pt x="60" y="197"/>
                </a:cubicBezTo>
                <a:cubicBezTo>
                  <a:pt x="40" y="177"/>
                  <a:pt x="21" y="157"/>
                  <a:pt x="0" y="137"/>
                </a:cubicBezTo>
                <a:cubicBezTo>
                  <a:pt x="16" y="122"/>
                  <a:pt x="32" y="107"/>
                  <a:pt x="48" y="91"/>
                </a:cubicBezTo>
                <a:cubicBezTo>
                  <a:pt x="51" y="96"/>
                  <a:pt x="53" y="101"/>
                  <a:pt x="56" y="106"/>
                </a:cubicBezTo>
                <a:cubicBezTo>
                  <a:pt x="65" y="123"/>
                  <a:pt x="88" y="134"/>
                  <a:pt x="107" y="126"/>
                </a:cubicBezTo>
                <a:cubicBezTo>
                  <a:pt x="120" y="121"/>
                  <a:pt x="130" y="106"/>
                  <a:pt x="129" y="91"/>
                </a:cubicBezTo>
                <a:cubicBezTo>
                  <a:pt x="128" y="71"/>
                  <a:pt x="116" y="59"/>
                  <a:pt x="99" y="51"/>
                </a:cubicBezTo>
                <a:cubicBezTo>
                  <a:pt x="99" y="51"/>
                  <a:pt x="98" y="51"/>
                  <a:pt x="97" y="50"/>
                </a:cubicBezTo>
                <a:cubicBezTo>
                  <a:pt x="96" y="49"/>
                  <a:pt x="94" y="48"/>
                  <a:pt x="92" y="47"/>
                </a:cubicBezTo>
                <a:cubicBezTo>
                  <a:pt x="107" y="32"/>
                  <a:pt x="123" y="16"/>
                  <a:pt x="139" y="0"/>
                </a:cubicBezTo>
                <a:cubicBezTo>
                  <a:pt x="158" y="19"/>
                  <a:pt x="177" y="38"/>
                  <a:pt x="196" y="58"/>
                </a:cubicBezTo>
                <a:cubicBezTo>
                  <a:pt x="202" y="47"/>
                  <a:pt x="207" y="38"/>
                  <a:pt x="212" y="28"/>
                </a:cubicBezTo>
                <a:cubicBezTo>
                  <a:pt x="219" y="16"/>
                  <a:pt x="236" y="10"/>
                  <a:pt x="248" y="15"/>
                </a:cubicBezTo>
                <a:cubicBezTo>
                  <a:pt x="259" y="20"/>
                  <a:pt x="265" y="32"/>
                  <a:pt x="262" y="45"/>
                </a:cubicBezTo>
                <a:cubicBezTo>
                  <a:pt x="259" y="57"/>
                  <a:pt x="250" y="63"/>
                  <a:pt x="240" y="68"/>
                </a:cubicBezTo>
                <a:cubicBezTo>
                  <a:pt x="233" y="71"/>
                  <a:pt x="227" y="75"/>
                  <a:pt x="221" y="78"/>
                </a:cubicBezTo>
                <a:cubicBezTo>
                  <a:pt x="220" y="78"/>
                  <a:pt x="220" y="79"/>
                  <a:pt x="218" y="80"/>
                </a:cubicBezTo>
                <a:cubicBezTo>
                  <a:pt x="225" y="87"/>
                  <a:pt x="232" y="94"/>
                  <a:pt x="239" y="100"/>
                </a:cubicBezTo>
                <a:cubicBezTo>
                  <a:pt x="250" y="112"/>
                  <a:pt x="262" y="123"/>
                  <a:pt x="273" y="135"/>
                </a:cubicBezTo>
                <a:cubicBezTo>
                  <a:pt x="276" y="137"/>
                  <a:pt x="275" y="138"/>
                  <a:pt x="273" y="140"/>
                </a:cubicBezTo>
                <a:cubicBezTo>
                  <a:pt x="256" y="157"/>
                  <a:pt x="238" y="175"/>
                  <a:pt x="221" y="192"/>
                </a:cubicBezTo>
                <a:cubicBezTo>
                  <a:pt x="220" y="193"/>
                  <a:pt x="219" y="194"/>
                  <a:pt x="218" y="196"/>
                </a:cubicBezTo>
                <a:cubicBezTo>
                  <a:pt x="225" y="199"/>
                  <a:pt x="231" y="203"/>
                  <a:pt x="238" y="206"/>
                </a:cubicBezTo>
                <a:cubicBezTo>
                  <a:pt x="248" y="211"/>
                  <a:pt x="256" y="217"/>
                  <a:pt x="259" y="229"/>
                </a:cubicBezTo>
                <a:cubicBezTo>
                  <a:pt x="262" y="239"/>
                  <a:pt x="258" y="250"/>
                  <a:pt x="251" y="256"/>
                </a:cubicBezTo>
                <a:cubicBezTo>
                  <a:pt x="242" y="262"/>
                  <a:pt x="231" y="262"/>
                  <a:pt x="221" y="257"/>
                </a:cubicBezTo>
                <a:cubicBezTo>
                  <a:pt x="212" y="252"/>
                  <a:pt x="208" y="243"/>
                  <a:pt x="203" y="234"/>
                </a:cubicBezTo>
                <a:cubicBezTo>
                  <a:pt x="201" y="229"/>
                  <a:pt x="198" y="224"/>
                  <a:pt x="195" y="218"/>
                </a:cubicBezTo>
                <a:cubicBezTo>
                  <a:pt x="186" y="226"/>
                  <a:pt x="179" y="234"/>
                  <a:pt x="171" y="242"/>
                </a:cubicBezTo>
                <a:cubicBezTo>
                  <a:pt x="162" y="252"/>
                  <a:pt x="152" y="261"/>
                  <a:pt x="142" y="271"/>
                </a:cubicBezTo>
                <a:cubicBezTo>
                  <a:pt x="139" y="274"/>
                  <a:pt x="137" y="274"/>
                  <a:pt x="134" y="271"/>
                </a:cubicBezTo>
                <a:cubicBezTo>
                  <a:pt x="118" y="254"/>
                  <a:pt x="101" y="238"/>
                  <a:pt x="85" y="221"/>
                </a:cubicBezTo>
                <a:cubicBezTo>
                  <a:pt x="84" y="220"/>
                  <a:pt x="83" y="220"/>
                  <a:pt x="81" y="2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06B5C950-D0A6-4C97-9D62-157104BA17E6}"/>
              </a:ext>
            </a:extLst>
          </p:cNvPr>
          <p:cNvSpPr>
            <a:spLocks/>
          </p:cNvSpPr>
          <p:nvPr/>
        </p:nvSpPr>
        <p:spPr bwMode="auto">
          <a:xfrm>
            <a:off x="6029025" y="2654683"/>
            <a:ext cx="2159935" cy="2159934"/>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0CA7A612-AAD5-4B6B-A2DE-C7CFE27300FC}"/>
              </a:ext>
            </a:extLst>
          </p:cNvPr>
          <p:cNvSpPr>
            <a:spLocks/>
          </p:cNvSpPr>
          <p:nvPr/>
        </p:nvSpPr>
        <p:spPr bwMode="auto">
          <a:xfrm>
            <a:off x="4884611" y="3799097"/>
            <a:ext cx="2167746" cy="2152123"/>
          </a:xfrm>
          <a:custGeom>
            <a:avLst/>
            <a:gdLst>
              <a:gd name="T0" fmla="*/ 45 w 276"/>
              <a:gd name="T1" fmla="*/ 92 h 274"/>
              <a:gd name="T2" fmla="*/ 57 w 276"/>
              <a:gd name="T3" fmla="*/ 111 h 274"/>
              <a:gd name="T4" fmla="*/ 116 w 276"/>
              <a:gd name="T5" fmla="*/ 115 h 274"/>
              <a:gd name="T6" fmla="*/ 116 w 276"/>
              <a:gd name="T7" fmla="*/ 64 h 274"/>
              <a:gd name="T8" fmla="*/ 96 w 276"/>
              <a:gd name="T9" fmla="*/ 49 h 274"/>
              <a:gd name="T10" fmla="*/ 91 w 276"/>
              <a:gd name="T11" fmla="*/ 47 h 274"/>
              <a:gd name="T12" fmla="*/ 139 w 276"/>
              <a:gd name="T13" fmla="*/ 0 h 274"/>
              <a:gd name="T14" fmla="*/ 193 w 276"/>
              <a:gd name="T15" fmla="*/ 54 h 274"/>
              <a:gd name="T16" fmla="*/ 196 w 276"/>
              <a:gd name="T17" fmla="*/ 57 h 274"/>
              <a:gd name="T18" fmla="*/ 207 w 276"/>
              <a:gd name="T19" fmla="*/ 36 h 274"/>
              <a:gd name="T20" fmla="*/ 227 w 276"/>
              <a:gd name="T21" fmla="*/ 16 h 274"/>
              <a:gd name="T22" fmla="*/ 253 w 276"/>
              <a:gd name="T23" fmla="*/ 20 h 274"/>
              <a:gd name="T24" fmla="*/ 260 w 276"/>
              <a:gd name="T25" fmla="*/ 46 h 274"/>
              <a:gd name="T26" fmla="*/ 237 w 276"/>
              <a:gd name="T27" fmla="*/ 69 h 274"/>
              <a:gd name="T28" fmla="*/ 218 w 276"/>
              <a:gd name="T29" fmla="*/ 79 h 274"/>
              <a:gd name="T30" fmla="*/ 276 w 276"/>
              <a:gd name="T31" fmla="*/ 137 h 274"/>
              <a:gd name="T32" fmla="*/ 261 w 276"/>
              <a:gd name="T33" fmla="*/ 152 h 274"/>
              <a:gd name="T34" fmla="*/ 220 w 276"/>
              <a:gd name="T35" fmla="*/ 192 h 274"/>
              <a:gd name="T36" fmla="*/ 221 w 276"/>
              <a:gd name="T37" fmla="*/ 198 h 274"/>
              <a:gd name="T38" fmla="*/ 248 w 276"/>
              <a:gd name="T39" fmla="*/ 213 h 274"/>
              <a:gd name="T40" fmla="*/ 253 w 276"/>
              <a:gd name="T41" fmla="*/ 254 h 274"/>
              <a:gd name="T42" fmla="*/ 213 w 276"/>
              <a:gd name="T43" fmla="*/ 250 h 274"/>
              <a:gd name="T44" fmla="*/ 199 w 276"/>
              <a:gd name="T45" fmla="*/ 225 h 274"/>
              <a:gd name="T46" fmla="*/ 195 w 276"/>
              <a:gd name="T47" fmla="*/ 218 h 274"/>
              <a:gd name="T48" fmla="*/ 178 w 276"/>
              <a:gd name="T49" fmla="*/ 234 h 274"/>
              <a:gd name="T50" fmla="*/ 141 w 276"/>
              <a:gd name="T51" fmla="*/ 272 h 274"/>
              <a:gd name="T52" fmla="*/ 135 w 276"/>
              <a:gd name="T53" fmla="*/ 272 h 274"/>
              <a:gd name="T54" fmla="*/ 92 w 276"/>
              <a:gd name="T55" fmla="*/ 229 h 274"/>
              <a:gd name="T56" fmla="*/ 91 w 276"/>
              <a:gd name="T57" fmla="*/ 227 h 274"/>
              <a:gd name="T58" fmla="*/ 108 w 276"/>
              <a:gd name="T59" fmla="*/ 219 h 274"/>
              <a:gd name="T60" fmla="*/ 128 w 276"/>
              <a:gd name="T61" fmla="*/ 174 h 274"/>
              <a:gd name="T62" fmla="*/ 78 w 276"/>
              <a:gd name="T63" fmla="*/ 149 h 274"/>
              <a:gd name="T64" fmla="*/ 52 w 276"/>
              <a:gd name="T65" fmla="*/ 176 h 274"/>
              <a:gd name="T66" fmla="*/ 48 w 276"/>
              <a:gd name="T67" fmla="*/ 184 h 274"/>
              <a:gd name="T68" fmla="*/ 30 w 276"/>
              <a:gd name="T69" fmla="*/ 166 h 274"/>
              <a:gd name="T70" fmla="*/ 4 w 276"/>
              <a:gd name="T71" fmla="*/ 140 h 274"/>
              <a:gd name="T72" fmla="*/ 3 w 276"/>
              <a:gd name="T73" fmla="*/ 135 h 274"/>
              <a:gd name="T74" fmla="*/ 45 w 276"/>
              <a:gd name="T75" fmla="*/ 9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274">
                <a:moveTo>
                  <a:pt x="45" y="92"/>
                </a:moveTo>
                <a:cubicBezTo>
                  <a:pt x="50" y="99"/>
                  <a:pt x="53" y="106"/>
                  <a:pt x="57" y="111"/>
                </a:cubicBezTo>
                <a:cubicBezTo>
                  <a:pt x="72" y="129"/>
                  <a:pt x="99" y="133"/>
                  <a:pt x="116" y="115"/>
                </a:cubicBezTo>
                <a:cubicBezTo>
                  <a:pt x="129" y="102"/>
                  <a:pt x="129" y="79"/>
                  <a:pt x="116" y="64"/>
                </a:cubicBezTo>
                <a:cubicBezTo>
                  <a:pt x="110" y="57"/>
                  <a:pt x="103" y="53"/>
                  <a:pt x="96" y="49"/>
                </a:cubicBezTo>
                <a:cubicBezTo>
                  <a:pt x="94" y="48"/>
                  <a:pt x="93" y="48"/>
                  <a:pt x="91" y="47"/>
                </a:cubicBezTo>
                <a:cubicBezTo>
                  <a:pt x="106" y="32"/>
                  <a:pt x="139" y="0"/>
                  <a:pt x="139" y="0"/>
                </a:cubicBezTo>
                <a:cubicBezTo>
                  <a:pt x="141" y="3"/>
                  <a:pt x="181" y="42"/>
                  <a:pt x="193" y="54"/>
                </a:cubicBezTo>
                <a:cubicBezTo>
                  <a:pt x="193" y="55"/>
                  <a:pt x="194" y="56"/>
                  <a:pt x="196" y="57"/>
                </a:cubicBezTo>
                <a:cubicBezTo>
                  <a:pt x="200" y="50"/>
                  <a:pt x="204" y="43"/>
                  <a:pt x="207" y="36"/>
                </a:cubicBezTo>
                <a:cubicBezTo>
                  <a:pt x="211" y="27"/>
                  <a:pt x="217" y="19"/>
                  <a:pt x="227" y="16"/>
                </a:cubicBezTo>
                <a:cubicBezTo>
                  <a:pt x="236" y="12"/>
                  <a:pt x="245" y="13"/>
                  <a:pt x="253" y="20"/>
                </a:cubicBezTo>
                <a:cubicBezTo>
                  <a:pt x="261" y="26"/>
                  <a:pt x="263" y="35"/>
                  <a:pt x="260" y="46"/>
                </a:cubicBezTo>
                <a:cubicBezTo>
                  <a:pt x="257" y="58"/>
                  <a:pt x="248" y="64"/>
                  <a:pt x="237" y="69"/>
                </a:cubicBezTo>
                <a:cubicBezTo>
                  <a:pt x="231" y="72"/>
                  <a:pt x="225" y="76"/>
                  <a:pt x="218" y="79"/>
                </a:cubicBezTo>
                <a:cubicBezTo>
                  <a:pt x="237" y="99"/>
                  <a:pt x="256" y="117"/>
                  <a:pt x="276" y="137"/>
                </a:cubicBezTo>
                <a:cubicBezTo>
                  <a:pt x="270" y="142"/>
                  <a:pt x="266" y="147"/>
                  <a:pt x="261" y="152"/>
                </a:cubicBezTo>
                <a:cubicBezTo>
                  <a:pt x="247" y="166"/>
                  <a:pt x="234" y="179"/>
                  <a:pt x="220" y="192"/>
                </a:cubicBezTo>
                <a:cubicBezTo>
                  <a:pt x="217" y="195"/>
                  <a:pt x="218" y="197"/>
                  <a:pt x="221" y="198"/>
                </a:cubicBezTo>
                <a:cubicBezTo>
                  <a:pt x="230" y="203"/>
                  <a:pt x="240" y="207"/>
                  <a:pt x="248" y="213"/>
                </a:cubicBezTo>
                <a:cubicBezTo>
                  <a:pt x="262" y="222"/>
                  <a:pt x="265" y="244"/>
                  <a:pt x="253" y="254"/>
                </a:cubicBezTo>
                <a:cubicBezTo>
                  <a:pt x="242" y="266"/>
                  <a:pt x="223" y="263"/>
                  <a:pt x="213" y="250"/>
                </a:cubicBezTo>
                <a:cubicBezTo>
                  <a:pt x="207" y="242"/>
                  <a:pt x="203" y="233"/>
                  <a:pt x="199" y="225"/>
                </a:cubicBezTo>
                <a:cubicBezTo>
                  <a:pt x="197" y="223"/>
                  <a:pt x="196" y="221"/>
                  <a:pt x="195" y="218"/>
                </a:cubicBezTo>
                <a:cubicBezTo>
                  <a:pt x="189" y="224"/>
                  <a:pt x="184" y="229"/>
                  <a:pt x="178" y="234"/>
                </a:cubicBezTo>
                <a:cubicBezTo>
                  <a:pt x="166" y="247"/>
                  <a:pt x="153" y="259"/>
                  <a:pt x="141" y="272"/>
                </a:cubicBezTo>
                <a:cubicBezTo>
                  <a:pt x="139" y="274"/>
                  <a:pt x="137" y="274"/>
                  <a:pt x="135" y="272"/>
                </a:cubicBezTo>
                <a:cubicBezTo>
                  <a:pt x="121" y="258"/>
                  <a:pt x="107" y="243"/>
                  <a:pt x="92" y="229"/>
                </a:cubicBezTo>
                <a:cubicBezTo>
                  <a:pt x="92" y="229"/>
                  <a:pt x="92" y="228"/>
                  <a:pt x="91" y="227"/>
                </a:cubicBezTo>
                <a:cubicBezTo>
                  <a:pt x="97" y="225"/>
                  <a:pt x="102" y="222"/>
                  <a:pt x="108" y="219"/>
                </a:cubicBezTo>
                <a:cubicBezTo>
                  <a:pt x="123" y="210"/>
                  <a:pt x="132" y="191"/>
                  <a:pt x="128" y="174"/>
                </a:cubicBezTo>
                <a:cubicBezTo>
                  <a:pt x="123" y="151"/>
                  <a:pt x="100" y="141"/>
                  <a:pt x="78" y="149"/>
                </a:cubicBezTo>
                <a:cubicBezTo>
                  <a:pt x="65" y="154"/>
                  <a:pt x="58" y="164"/>
                  <a:pt x="52" y="176"/>
                </a:cubicBezTo>
                <a:cubicBezTo>
                  <a:pt x="51" y="178"/>
                  <a:pt x="49" y="181"/>
                  <a:pt x="48" y="184"/>
                </a:cubicBezTo>
                <a:cubicBezTo>
                  <a:pt x="41" y="178"/>
                  <a:pt x="35" y="172"/>
                  <a:pt x="30" y="166"/>
                </a:cubicBezTo>
                <a:cubicBezTo>
                  <a:pt x="21" y="158"/>
                  <a:pt x="12" y="149"/>
                  <a:pt x="4" y="140"/>
                </a:cubicBezTo>
                <a:cubicBezTo>
                  <a:pt x="2" y="139"/>
                  <a:pt x="0" y="137"/>
                  <a:pt x="3" y="135"/>
                </a:cubicBezTo>
                <a:cubicBezTo>
                  <a:pt x="17" y="121"/>
                  <a:pt x="31" y="106"/>
                  <a:pt x="45" y="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D5045BD9-EB3D-4394-AF53-2F2B5F80D460}"/>
              </a:ext>
            </a:extLst>
          </p:cNvPr>
          <p:cNvSpPr>
            <a:spLocks/>
          </p:cNvSpPr>
          <p:nvPr/>
        </p:nvSpPr>
        <p:spPr bwMode="auto">
          <a:xfrm>
            <a:off x="4900234" y="1506364"/>
            <a:ext cx="2152123" cy="2152123"/>
          </a:xfrm>
          <a:custGeom>
            <a:avLst/>
            <a:gdLst>
              <a:gd name="T0" fmla="*/ 216 w 274"/>
              <a:gd name="T1" fmla="*/ 79 h 274"/>
              <a:gd name="T2" fmla="*/ 234 w 274"/>
              <a:gd name="T3" fmla="*/ 98 h 274"/>
              <a:gd name="T4" fmla="*/ 270 w 274"/>
              <a:gd name="T5" fmla="*/ 134 h 274"/>
              <a:gd name="T6" fmla="*/ 274 w 274"/>
              <a:gd name="T7" fmla="*/ 138 h 274"/>
              <a:gd name="T8" fmla="*/ 227 w 274"/>
              <a:gd name="T9" fmla="*/ 184 h 274"/>
              <a:gd name="T10" fmla="*/ 226 w 274"/>
              <a:gd name="T11" fmla="*/ 184 h 274"/>
              <a:gd name="T12" fmla="*/ 214 w 274"/>
              <a:gd name="T13" fmla="*/ 163 h 274"/>
              <a:gd name="T14" fmla="*/ 171 w 274"/>
              <a:gd name="T15" fmla="*/ 146 h 274"/>
              <a:gd name="T16" fmla="*/ 144 w 274"/>
              <a:gd name="T17" fmla="*/ 187 h 274"/>
              <a:gd name="T18" fmla="*/ 174 w 274"/>
              <a:gd name="T19" fmla="*/ 223 h 274"/>
              <a:gd name="T20" fmla="*/ 183 w 274"/>
              <a:gd name="T21" fmla="*/ 227 h 274"/>
              <a:gd name="T22" fmla="*/ 136 w 274"/>
              <a:gd name="T23" fmla="*/ 274 h 274"/>
              <a:gd name="T24" fmla="*/ 90 w 274"/>
              <a:gd name="T25" fmla="*/ 228 h 274"/>
              <a:gd name="T26" fmla="*/ 105 w 274"/>
              <a:gd name="T27" fmla="*/ 220 h 274"/>
              <a:gd name="T28" fmla="*/ 124 w 274"/>
              <a:gd name="T29" fmla="*/ 172 h 274"/>
              <a:gd name="T30" fmla="*/ 95 w 274"/>
              <a:gd name="T31" fmla="*/ 148 h 274"/>
              <a:gd name="T32" fmla="*/ 50 w 274"/>
              <a:gd name="T33" fmla="*/ 176 h 274"/>
              <a:gd name="T34" fmla="*/ 46 w 274"/>
              <a:gd name="T35" fmla="*/ 183 h 274"/>
              <a:gd name="T36" fmla="*/ 0 w 274"/>
              <a:gd name="T37" fmla="*/ 136 h 274"/>
              <a:gd name="T38" fmla="*/ 57 w 274"/>
              <a:gd name="T39" fmla="*/ 80 h 274"/>
              <a:gd name="T40" fmla="*/ 40 w 274"/>
              <a:gd name="T41" fmla="*/ 70 h 274"/>
              <a:gd name="T42" fmla="*/ 25 w 274"/>
              <a:gd name="T43" fmla="*/ 63 h 274"/>
              <a:gd name="T44" fmla="*/ 12 w 274"/>
              <a:gd name="T45" fmla="*/ 31 h 274"/>
              <a:gd name="T46" fmla="*/ 43 w 274"/>
              <a:gd name="T47" fmla="*/ 14 h 274"/>
              <a:gd name="T48" fmla="*/ 67 w 274"/>
              <a:gd name="T49" fmla="*/ 37 h 274"/>
              <a:gd name="T50" fmla="*/ 77 w 274"/>
              <a:gd name="T51" fmla="*/ 57 h 274"/>
              <a:gd name="T52" fmla="*/ 134 w 274"/>
              <a:gd name="T53" fmla="*/ 0 h 274"/>
              <a:gd name="T54" fmla="*/ 194 w 274"/>
              <a:gd name="T55" fmla="*/ 59 h 274"/>
              <a:gd name="T56" fmla="*/ 202 w 274"/>
              <a:gd name="T57" fmla="*/ 44 h 274"/>
              <a:gd name="T58" fmla="*/ 211 w 274"/>
              <a:gd name="T59" fmla="*/ 28 h 274"/>
              <a:gd name="T60" fmla="*/ 246 w 274"/>
              <a:gd name="T61" fmla="*/ 14 h 274"/>
              <a:gd name="T62" fmla="*/ 261 w 274"/>
              <a:gd name="T63" fmla="*/ 43 h 274"/>
              <a:gd name="T64" fmla="*/ 239 w 274"/>
              <a:gd name="T65" fmla="*/ 67 h 274"/>
              <a:gd name="T66" fmla="*/ 216 w 274"/>
              <a:gd name="T6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74">
                <a:moveTo>
                  <a:pt x="216" y="79"/>
                </a:moveTo>
                <a:cubicBezTo>
                  <a:pt x="222" y="86"/>
                  <a:pt x="228" y="92"/>
                  <a:pt x="234" y="98"/>
                </a:cubicBezTo>
                <a:cubicBezTo>
                  <a:pt x="246" y="110"/>
                  <a:pt x="258" y="122"/>
                  <a:pt x="270" y="134"/>
                </a:cubicBezTo>
                <a:cubicBezTo>
                  <a:pt x="272" y="136"/>
                  <a:pt x="274" y="138"/>
                  <a:pt x="274" y="138"/>
                </a:cubicBezTo>
                <a:cubicBezTo>
                  <a:pt x="274" y="138"/>
                  <a:pt x="242" y="169"/>
                  <a:pt x="227" y="184"/>
                </a:cubicBezTo>
                <a:cubicBezTo>
                  <a:pt x="227" y="184"/>
                  <a:pt x="227" y="184"/>
                  <a:pt x="226" y="184"/>
                </a:cubicBezTo>
                <a:cubicBezTo>
                  <a:pt x="222" y="177"/>
                  <a:pt x="218" y="170"/>
                  <a:pt x="214" y="163"/>
                </a:cubicBezTo>
                <a:cubicBezTo>
                  <a:pt x="204" y="149"/>
                  <a:pt x="186" y="142"/>
                  <a:pt x="171" y="146"/>
                </a:cubicBezTo>
                <a:cubicBezTo>
                  <a:pt x="152" y="151"/>
                  <a:pt x="141" y="168"/>
                  <a:pt x="144" y="187"/>
                </a:cubicBezTo>
                <a:cubicBezTo>
                  <a:pt x="147" y="205"/>
                  <a:pt x="159" y="215"/>
                  <a:pt x="174" y="223"/>
                </a:cubicBezTo>
                <a:cubicBezTo>
                  <a:pt x="177" y="224"/>
                  <a:pt x="180" y="226"/>
                  <a:pt x="183" y="227"/>
                </a:cubicBezTo>
                <a:cubicBezTo>
                  <a:pt x="167" y="243"/>
                  <a:pt x="151" y="259"/>
                  <a:pt x="136" y="274"/>
                </a:cubicBezTo>
                <a:cubicBezTo>
                  <a:pt x="121" y="259"/>
                  <a:pt x="106" y="244"/>
                  <a:pt x="90" y="228"/>
                </a:cubicBezTo>
                <a:cubicBezTo>
                  <a:pt x="95" y="226"/>
                  <a:pt x="100" y="223"/>
                  <a:pt x="105" y="220"/>
                </a:cubicBezTo>
                <a:cubicBezTo>
                  <a:pt x="122" y="210"/>
                  <a:pt x="130" y="191"/>
                  <a:pt x="124" y="172"/>
                </a:cubicBezTo>
                <a:cubicBezTo>
                  <a:pt x="121" y="160"/>
                  <a:pt x="107" y="149"/>
                  <a:pt x="95" y="148"/>
                </a:cubicBezTo>
                <a:cubicBezTo>
                  <a:pt x="74" y="146"/>
                  <a:pt x="60" y="156"/>
                  <a:pt x="50" y="176"/>
                </a:cubicBezTo>
                <a:cubicBezTo>
                  <a:pt x="49" y="178"/>
                  <a:pt x="47" y="181"/>
                  <a:pt x="46" y="183"/>
                </a:cubicBezTo>
                <a:cubicBezTo>
                  <a:pt x="31" y="167"/>
                  <a:pt x="15" y="152"/>
                  <a:pt x="0" y="136"/>
                </a:cubicBezTo>
                <a:cubicBezTo>
                  <a:pt x="18" y="118"/>
                  <a:pt x="37" y="99"/>
                  <a:pt x="57" y="80"/>
                </a:cubicBezTo>
                <a:cubicBezTo>
                  <a:pt x="50" y="76"/>
                  <a:pt x="45" y="73"/>
                  <a:pt x="40" y="70"/>
                </a:cubicBezTo>
                <a:cubicBezTo>
                  <a:pt x="35" y="68"/>
                  <a:pt x="30" y="66"/>
                  <a:pt x="25" y="63"/>
                </a:cubicBezTo>
                <a:cubicBezTo>
                  <a:pt x="14" y="55"/>
                  <a:pt x="9" y="44"/>
                  <a:pt x="12" y="31"/>
                </a:cubicBezTo>
                <a:cubicBezTo>
                  <a:pt x="15" y="17"/>
                  <a:pt x="30" y="10"/>
                  <a:pt x="43" y="14"/>
                </a:cubicBezTo>
                <a:cubicBezTo>
                  <a:pt x="55" y="17"/>
                  <a:pt x="62" y="26"/>
                  <a:pt x="67" y="37"/>
                </a:cubicBezTo>
                <a:cubicBezTo>
                  <a:pt x="70" y="44"/>
                  <a:pt x="74" y="50"/>
                  <a:pt x="77" y="57"/>
                </a:cubicBezTo>
                <a:cubicBezTo>
                  <a:pt x="95" y="39"/>
                  <a:pt x="116" y="19"/>
                  <a:pt x="134" y="0"/>
                </a:cubicBezTo>
                <a:cubicBezTo>
                  <a:pt x="145" y="11"/>
                  <a:pt x="194" y="59"/>
                  <a:pt x="194" y="59"/>
                </a:cubicBezTo>
                <a:cubicBezTo>
                  <a:pt x="194" y="59"/>
                  <a:pt x="200" y="49"/>
                  <a:pt x="202" y="44"/>
                </a:cubicBezTo>
                <a:cubicBezTo>
                  <a:pt x="205" y="39"/>
                  <a:pt x="208" y="33"/>
                  <a:pt x="211" y="28"/>
                </a:cubicBezTo>
                <a:cubicBezTo>
                  <a:pt x="218" y="15"/>
                  <a:pt x="234" y="10"/>
                  <a:pt x="246" y="14"/>
                </a:cubicBezTo>
                <a:cubicBezTo>
                  <a:pt x="257" y="19"/>
                  <a:pt x="263" y="30"/>
                  <a:pt x="261" y="43"/>
                </a:cubicBezTo>
                <a:cubicBezTo>
                  <a:pt x="258" y="55"/>
                  <a:pt x="250" y="62"/>
                  <a:pt x="239" y="67"/>
                </a:cubicBezTo>
                <a:cubicBezTo>
                  <a:pt x="231" y="71"/>
                  <a:pt x="224" y="75"/>
                  <a:pt x="216" y="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TextBox 8">
            <a:extLst>
              <a:ext uri="{FF2B5EF4-FFF2-40B4-BE49-F238E27FC236}">
                <a16:creationId xmlns:a16="http://schemas.microsoft.com/office/drawing/2014/main" id="{30877DDC-4409-47B9-9128-0C38930DA68C}"/>
              </a:ext>
            </a:extLst>
          </p:cNvPr>
          <p:cNvSpPr txBox="1"/>
          <p:nvPr/>
        </p:nvSpPr>
        <p:spPr>
          <a:xfrm>
            <a:off x="789450" y="2074593"/>
            <a:ext cx="2974181" cy="1903726"/>
          </a:xfrm>
          <a:prstGeom prst="rect">
            <a:avLst/>
          </a:prstGeom>
          <a:noFill/>
        </p:spPr>
        <p:txBody>
          <a:bodyPr wrap="square" rtlCol="0">
            <a:spAutoFit/>
          </a:bodyPr>
          <a:lstStyle>
            <a:defPPr>
              <a:defRPr lang="fr-FR"/>
            </a:defPPr>
            <a:lvl1pPr lvl="0" algn="just" rtl="1" fontAlgn="base">
              <a:lnSpc>
                <a:spcPct val="107000"/>
              </a:lnSpc>
              <a:spcAft>
                <a:spcPts val="800"/>
              </a:spcAft>
              <a:defRPr sz="2200" b="1">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الحرص على توقيع اتفاقيات تعاون وشراكة مع مؤسسات وهيئات تلتزم فعليا برعاية مختلف نشاطات الحاضنة وتلتزم باستقطاب الطلبة المتخرجين وإبرام اتفاقيات معهم.</a:t>
            </a:r>
            <a:endParaRPr lang="fr-FR" dirty="0"/>
          </a:p>
        </p:txBody>
      </p:sp>
      <p:sp>
        <p:nvSpPr>
          <p:cNvPr id="10" name="TextBox 9">
            <a:extLst>
              <a:ext uri="{FF2B5EF4-FFF2-40B4-BE49-F238E27FC236}">
                <a16:creationId xmlns:a16="http://schemas.microsoft.com/office/drawing/2014/main" id="{F363F73B-FCFF-45AF-9844-E45C003FBB3A}"/>
              </a:ext>
            </a:extLst>
          </p:cNvPr>
          <p:cNvSpPr txBox="1"/>
          <p:nvPr/>
        </p:nvSpPr>
        <p:spPr>
          <a:xfrm>
            <a:off x="789450" y="4363505"/>
            <a:ext cx="2946842" cy="1200329"/>
          </a:xfrm>
          <a:prstGeom prst="rect">
            <a:avLst/>
          </a:prstGeom>
          <a:noFill/>
        </p:spPr>
        <p:txBody>
          <a:bodyPr wrap="square" rtlCol="0">
            <a:spAutoFit/>
          </a:bodyPr>
          <a:lstStyle/>
          <a:p>
            <a:pPr lvl="0" algn="just" rtl="1">
              <a:defRPr/>
            </a:pPr>
            <a:r>
              <a:rPr lang="ar-DZ" sz="2400" dirty="0">
                <a:effectLst/>
                <a:ea typeface="Calibri" panose="020F0502020204030204" pitchFamily="34" charset="0"/>
                <a:cs typeface="Sakkal Majalla" panose="02000000000000000000" pitchFamily="2" charset="-78"/>
              </a:rPr>
              <a:t>تتكفل بتنظيم زيارات إلى المعارض الوطنية والدولية خاصة الصناعية منها</a:t>
            </a:r>
            <a:endParaRPr kumimoji="0" lang="en-GB"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 name="Rectangle 1">
            <a:extLst>
              <a:ext uri="{FF2B5EF4-FFF2-40B4-BE49-F238E27FC236}">
                <a16:creationId xmlns:a16="http://schemas.microsoft.com/office/drawing/2014/main" id="{0B7FFB8B-046C-42E6-8DAC-F3D090B92E10}"/>
              </a:ext>
            </a:extLst>
          </p:cNvPr>
          <p:cNvSpPr/>
          <p:nvPr/>
        </p:nvSpPr>
        <p:spPr>
          <a:xfrm>
            <a:off x="889000" y="1870338"/>
            <a:ext cx="2722305"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9A254B-3AD9-4711-A1D4-C903831287DD}"/>
              </a:ext>
            </a:extLst>
          </p:cNvPr>
          <p:cNvSpPr/>
          <p:nvPr/>
        </p:nvSpPr>
        <p:spPr>
          <a:xfrm>
            <a:off x="889000" y="4178300"/>
            <a:ext cx="2722305"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718389-B036-4067-8B3C-44445CA4D57C}"/>
              </a:ext>
            </a:extLst>
          </p:cNvPr>
          <p:cNvSpPr txBox="1"/>
          <p:nvPr/>
        </p:nvSpPr>
        <p:spPr>
          <a:xfrm>
            <a:off x="8511988" y="2074593"/>
            <a:ext cx="3173506" cy="1903726"/>
          </a:xfrm>
          <a:prstGeom prst="rect">
            <a:avLst/>
          </a:prstGeom>
          <a:noFill/>
        </p:spPr>
        <p:txBody>
          <a:bodyPr wrap="square" rtlCol="0">
            <a:spAutoFit/>
          </a:bodyPr>
          <a:lstStyle/>
          <a:p>
            <a:pPr lvl="0" algn="just" rtl="1" fontAlgn="base">
              <a:lnSpc>
                <a:spcPct val="107000"/>
              </a:lnSpc>
              <a:spcAft>
                <a:spcPts val="800"/>
              </a:spcAft>
            </a:pPr>
            <a:r>
              <a:rPr lang="ar-DZ" sz="2200" b="1" dirty="0">
                <a:effectLst/>
                <a:latin typeface="Calibri" panose="020F0502020204030204" pitchFamily="34" charset="0"/>
                <a:ea typeface="Calibri" panose="020F0502020204030204" pitchFamily="34" charset="0"/>
                <a:cs typeface="Sakkal Majalla" panose="02000000000000000000" pitchFamily="2" charset="-78"/>
              </a:rPr>
              <a:t>تفعيل دور مكتب الربط بين المؤسسة والجامعة </a:t>
            </a:r>
            <a:r>
              <a:rPr lang="fr-FR" sz="2200" b="1" dirty="0">
                <a:effectLst/>
                <a:latin typeface="Sakkal Majalla" panose="02000000000000000000" pitchFamily="2" charset="-78"/>
                <a:ea typeface="Calibri" panose="020F0502020204030204" pitchFamily="34" charset="0"/>
                <a:cs typeface="Arial" panose="020B0604020202020204" pitchFamily="34" charset="0"/>
              </a:rPr>
              <a:t>BLUE  </a:t>
            </a:r>
            <a:r>
              <a:rPr lang="ar-DZ" sz="2200" b="1" dirty="0">
                <a:effectLst/>
                <a:latin typeface="Sakkal Majalla" panose="02000000000000000000" pitchFamily="2" charset="-78"/>
                <a:ea typeface="Calibri" panose="020F0502020204030204" pitchFamily="34" charset="0"/>
                <a:cs typeface="Arial" panose="020B0604020202020204" pitchFamily="34" charset="0"/>
              </a:rPr>
              <a:t> </a:t>
            </a:r>
            <a:r>
              <a:rPr lang="ar-DZ" sz="2200" b="1" dirty="0">
                <a:effectLst/>
                <a:latin typeface="Sakkal Majalla" panose="02000000000000000000" pitchFamily="2" charset="-78"/>
                <a:ea typeface="Calibri" panose="020F0502020204030204" pitchFamily="34" charset="0"/>
                <a:cs typeface="Sakkal Majalla" panose="02000000000000000000" pitchFamily="2" charset="-78"/>
              </a:rPr>
              <a:t>ومكتب قدماء الطلبة مع الحرص على توقيع اتفاقيات ولاء رمزية معهم (الطلبة المتخرجين في السنوات السابقة)</a:t>
            </a:r>
            <a:endParaRPr lang="fr-FR" sz="22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TextBox 15">
            <a:extLst>
              <a:ext uri="{FF2B5EF4-FFF2-40B4-BE49-F238E27FC236}">
                <a16:creationId xmlns:a16="http://schemas.microsoft.com/office/drawing/2014/main" id="{979E66E9-0B51-4709-90AE-2D130933F07C}"/>
              </a:ext>
            </a:extLst>
          </p:cNvPr>
          <p:cNvSpPr txBox="1"/>
          <p:nvPr/>
        </p:nvSpPr>
        <p:spPr>
          <a:xfrm>
            <a:off x="8511988" y="4363505"/>
            <a:ext cx="3173506" cy="1673022"/>
          </a:xfrm>
          <a:prstGeom prst="rect">
            <a:avLst/>
          </a:prstGeom>
          <a:noFill/>
        </p:spPr>
        <p:txBody>
          <a:bodyPr wrap="square" rtlCol="0">
            <a:spAutoFit/>
          </a:bodyPr>
          <a:lstStyle/>
          <a:p>
            <a:pPr lvl="0" algn="just" rtl="1" fontAlgn="base">
              <a:lnSpc>
                <a:spcPct val="107000"/>
              </a:lnSpc>
              <a:spcAft>
                <a:spcPts val="800"/>
              </a:spcAft>
            </a:pPr>
            <a:r>
              <a:rPr lang="ar-DZ" sz="2400" dirty="0">
                <a:effectLst/>
                <a:latin typeface="Calibri" panose="020F0502020204030204" pitchFamily="34" charset="0"/>
                <a:ea typeface="Calibri" panose="020F0502020204030204" pitchFamily="34" charset="0"/>
                <a:cs typeface="Sakkal Majalla" panose="02000000000000000000" pitchFamily="2" charset="-78"/>
              </a:rPr>
              <a:t>تتكفل المؤسسة الجامعية بتنظيم زيارات إلى المؤسسات الكبرى للوقوف على بعض المشاكل الميدانية؛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08443D3-8BD1-4B2A-8047-37E5CE0F906D}"/>
              </a:ext>
            </a:extLst>
          </p:cNvPr>
          <p:cNvSpPr/>
          <p:nvPr/>
        </p:nvSpPr>
        <p:spPr>
          <a:xfrm>
            <a:off x="8511988" y="1870338"/>
            <a:ext cx="290456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251E839-43DB-4162-9FBD-EA1221AF9AE0}"/>
              </a:ext>
            </a:extLst>
          </p:cNvPr>
          <p:cNvSpPr/>
          <p:nvPr/>
        </p:nvSpPr>
        <p:spPr>
          <a:xfrm>
            <a:off x="8606118" y="4178300"/>
            <a:ext cx="2985248"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5">
            <a:extLst>
              <a:ext uri="{FF2B5EF4-FFF2-40B4-BE49-F238E27FC236}">
                <a16:creationId xmlns:a16="http://schemas.microsoft.com/office/drawing/2014/main" id="{25DAF0BC-9327-CC61-4D1C-E2EE8E68FD68}"/>
              </a:ext>
            </a:extLst>
          </p:cNvPr>
          <p:cNvSpPr txBox="1"/>
          <p:nvPr/>
        </p:nvSpPr>
        <p:spPr>
          <a:xfrm>
            <a:off x="847164" y="272868"/>
            <a:ext cx="10569389"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العلاقة مع المحيط الخارجي</a:t>
            </a: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أولا: الزيارات الميدانية</a:t>
            </a:r>
          </a:p>
        </p:txBody>
      </p:sp>
    </p:spTree>
    <p:extLst>
      <p:ext uri="{BB962C8B-B14F-4D97-AF65-F5344CB8AC3E}">
        <p14:creationId xmlns:p14="http://schemas.microsoft.com/office/powerpoint/2010/main" val="33537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E491266-3CD6-4965-8073-23E992C2E9AF}"/>
              </a:ext>
            </a:extLst>
          </p:cNvPr>
          <p:cNvGrpSpPr/>
          <p:nvPr/>
        </p:nvGrpSpPr>
        <p:grpSpPr>
          <a:xfrm>
            <a:off x="981074" y="1613837"/>
            <a:ext cx="10229851" cy="2609850"/>
            <a:chOff x="914399" y="2079625"/>
            <a:chExt cx="10636251" cy="2609850"/>
          </a:xfrm>
        </p:grpSpPr>
        <p:sp>
          <p:nvSpPr>
            <p:cNvPr id="3" name="Arrow: Chevron 2">
              <a:extLst>
                <a:ext uri="{FF2B5EF4-FFF2-40B4-BE49-F238E27FC236}">
                  <a16:creationId xmlns:a16="http://schemas.microsoft.com/office/drawing/2014/main" id="{C4940865-309A-435A-80F3-80104F6D24F2}"/>
                </a:ext>
              </a:extLst>
            </p:cNvPr>
            <p:cNvSpPr/>
            <p:nvPr/>
          </p:nvSpPr>
          <p:spPr>
            <a:xfrm>
              <a:off x="914399" y="2079625"/>
              <a:ext cx="5035538" cy="2609850"/>
            </a:xfrm>
            <a:prstGeom prst="chevron">
              <a:avLst>
                <a:gd name="adj" fmla="val 2639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DCE687C4-67D4-459C-8082-2ACCCF0BF0EE}"/>
                </a:ext>
              </a:extLst>
            </p:cNvPr>
            <p:cNvSpPr/>
            <p:nvPr/>
          </p:nvSpPr>
          <p:spPr>
            <a:xfrm>
              <a:off x="5949938" y="2079625"/>
              <a:ext cx="5600712" cy="2609850"/>
            </a:xfrm>
            <a:prstGeom prst="chevron">
              <a:avLst>
                <a:gd name="adj" fmla="val 2639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grpSp>
      <p:sp>
        <p:nvSpPr>
          <p:cNvPr id="12" name="TextBox 11">
            <a:extLst>
              <a:ext uri="{FF2B5EF4-FFF2-40B4-BE49-F238E27FC236}">
                <a16:creationId xmlns:a16="http://schemas.microsoft.com/office/drawing/2014/main" id="{C6C4F309-5697-47D4-B491-35FDBCB48E46}"/>
              </a:ext>
            </a:extLst>
          </p:cNvPr>
          <p:cNvSpPr txBox="1"/>
          <p:nvPr/>
        </p:nvSpPr>
        <p:spPr>
          <a:xfrm>
            <a:off x="1762352" y="2181060"/>
            <a:ext cx="3546766" cy="1475404"/>
          </a:xfrm>
          <a:prstGeom prst="rect">
            <a:avLst/>
          </a:prstGeom>
          <a:noFill/>
        </p:spPr>
        <p:txBody>
          <a:bodyPr wrap="square" rtlCol="0">
            <a:spAutoFit/>
          </a:bodyPr>
          <a:lstStyle/>
          <a:p>
            <a:pPr lvl="0" algn="ctr" rtl="1" fontAlgn="base">
              <a:lnSpc>
                <a:spcPct val="107000"/>
              </a:lnSpc>
              <a:spcAft>
                <a:spcPts val="800"/>
              </a:spcAft>
            </a:pPr>
            <a:r>
              <a:rPr lang="ar-DZ" sz="2800" b="1" dirty="0">
                <a:solidFill>
                  <a:srgbClr val="0070C0"/>
                </a:solidFill>
                <a:latin typeface="Calibri" panose="020F0502020204030204" pitchFamily="34" charset="0"/>
                <a:ea typeface="Calibri" panose="020F0502020204030204" pitchFamily="34" charset="0"/>
                <a:cs typeface="Sakkal Majalla" panose="02000000000000000000" pitchFamily="2" charset="-78"/>
              </a:rPr>
              <a:t>تنظيم لقاءات تجمع بعض أصحاب المؤسسات وحاملي المشاريع في جلسات متخصصة؛</a:t>
            </a:r>
            <a:endParaRPr lang="fr-FR" sz="28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B7D3348-D7A7-42D4-BC41-90C99B1054DF}"/>
              </a:ext>
            </a:extLst>
          </p:cNvPr>
          <p:cNvSpPr txBox="1"/>
          <p:nvPr/>
        </p:nvSpPr>
        <p:spPr>
          <a:xfrm>
            <a:off x="6979025" y="2401421"/>
            <a:ext cx="3730609" cy="1014380"/>
          </a:xfrm>
          <a:prstGeom prst="rect">
            <a:avLst/>
          </a:prstGeom>
          <a:noFill/>
        </p:spPr>
        <p:txBody>
          <a:bodyPr wrap="square" rtlCol="0">
            <a:spAutoFit/>
          </a:bodyPr>
          <a:lstStyle>
            <a:defPPr>
              <a:defRPr lang="fr-FR"/>
            </a:defPPr>
            <a:lvl1pPr lvl="0" algn="just" rtl="1" fontAlgn="base">
              <a:lnSpc>
                <a:spcPct val="107000"/>
              </a:lnSpc>
              <a:spcAft>
                <a:spcPts val="800"/>
              </a:spcAft>
              <a:defRPr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defRPr>
            </a:lvl1pPr>
          </a:lstStyle>
          <a:p>
            <a:pPr algn="ctr"/>
            <a:r>
              <a:rPr lang="ar-DZ" b="1" dirty="0">
                <a:solidFill>
                  <a:srgbClr val="0070C0"/>
                </a:solidFill>
                <a:effectLst/>
              </a:rPr>
              <a:t>الترويج المسبق لهده الجلسة عبر الوسائط المختلفة.</a:t>
            </a:r>
            <a:endParaRPr lang="fr-FR" b="1" dirty="0">
              <a:solidFill>
                <a:srgbClr val="0070C0"/>
              </a:solidFill>
              <a:effectLst/>
            </a:endParaRPr>
          </a:p>
        </p:txBody>
      </p:sp>
      <p:sp>
        <p:nvSpPr>
          <p:cNvPr id="2" name="TextBox 25">
            <a:extLst>
              <a:ext uri="{FF2B5EF4-FFF2-40B4-BE49-F238E27FC236}">
                <a16:creationId xmlns:a16="http://schemas.microsoft.com/office/drawing/2014/main" id="{AF010353-50E8-F1B1-60ED-9980E1C6BEA8}"/>
              </a:ext>
            </a:extLst>
          </p:cNvPr>
          <p:cNvSpPr txBox="1"/>
          <p:nvPr/>
        </p:nvSpPr>
        <p:spPr>
          <a:xfrm>
            <a:off x="847164" y="272868"/>
            <a:ext cx="10569389"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العلاقة مع المحيط الخارجي: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ثانيا: مقهى الأعمال </a:t>
            </a:r>
          </a:p>
        </p:txBody>
      </p:sp>
      <p:pic>
        <p:nvPicPr>
          <p:cNvPr id="5" name="Image 4">
            <a:extLst>
              <a:ext uri="{FF2B5EF4-FFF2-40B4-BE49-F238E27FC236}">
                <a16:creationId xmlns:a16="http://schemas.microsoft.com/office/drawing/2014/main" id="{FDC6ACF2-D3E3-381A-0702-666457F83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8282" y="4299887"/>
            <a:ext cx="3859306" cy="2143125"/>
          </a:xfrm>
          <a:prstGeom prst="rect">
            <a:avLst/>
          </a:prstGeom>
        </p:spPr>
      </p:pic>
    </p:spTree>
    <p:extLst>
      <p:ext uri="{BB962C8B-B14F-4D97-AF65-F5344CB8AC3E}">
        <p14:creationId xmlns:p14="http://schemas.microsoft.com/office/powerpoint/2010/main" val="2100106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be 57">
            <a:extLst>
              <a:ext uri="{FF2B5EF4-FFF2-40B4-BE49-F238E27FC236}">
                <a16:creationId xmlns:a16="http://schemas.microsoft.com/office/drawing/2014/main" id="{9B3761EC-5709-4C06-828F-4842BF73FFE5}"/>
              </a:ext>
            </a:extLst>
          </p:cNvPr>
          <p:cNvSpPr/>
          <p:nvPr/>
        </p:nvSpPr>
        <p:spPr>
          <a:xfrm flipH="1">
            <a:off x="6646896" y="3609284"/>
            <a:ext cx="3156008" cy="2532225"/>
          </a:xfrm>
          <a:prstGeom prst="cube">
            <a:avLst>
              <a:gd name="adj" fmla="val 20624"/>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id="{FC6D65DC-903C-4706-80F2-0F26488B212F}"/>
              </a:ext>
            </a:extLst>
          </p:cNvPr>
          <p:cNvSpPr/>
          <p:nvPr/>
        </p:nvSpPr>
        <p:spPr>
          <a:xfrm flipH="1">
            <a:off x="3554021" y="4136768"/>
            <a:ext cx="3046296" cy="2004741"/>
          </a:xfrm>
          <a:prstGeom prst="cube">
            <a:avLst>
              <a:gd name="adj" fmla="val 2155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a:extLst>
              <a:ext uri="{FF2B5EF4-FFF2-40B4-BE49-F238E27FC236}">
                <a16:creationId xmlns:a16="http://schemas.microsoft.com/office/drawing/2014/main" id="{9303B1DA-561B-47E5-A1EF-E3BD9792E49C}"/>
              </a:ext>
            </a:extLst>
          </p:cNvPr>
          <p:cNvSpPr/>
          <p:nvPr/>
        </p:nvSpPr>
        <p:spPr>
          <a:xfrm flipH="1">
            <a:off x="968186" y="4689802"/>
            <a:ext cx="2886333" cy="1451707"/>
          </a:xfrm>
          <a:prstGeom prst="cube">
            <a:avLst>
              <a:gd name="adj" fmla="val 25554"/>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54162715-AD53-47DE-BF69-1E1532CEE94D}"/>
              </a:ext>
            </a:extLst>
          </p:cNvPr>
          <p:cNvSpPr/>
          <p:nvPr/>
        </p:nvSpPr>
        <p:spPr>
          <a:xfrm flipH="1">
            <a:off x="968188" y="4230987"/>
            <a:ext cx="2886332" cy="880445"/>
          </a:xfrm>
          <a:prstGeom prst="cube">
            <a:avLst>
              <a:gd name="adj" fmla="val 487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DB046499-571C-4062-8C08-CDD03D133652}"/>
              </a:ext>
            </a:extLst>
          </p:cNvPr>
          <p:cNvSpPr/>
          <p:nvPr/>
        </p:nvSpPr>
        <p:spPr>
          <a:xfrm flipH="1">
            <a:off x="3554021" y="3703502"/>
            <a:ext cx="3046296" cy="880445"/>
          </a:xfrm>
          <a:prstGeom prst="cube">
            <a:avLst>
              <a:gd name="adj" fmla="val 487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E505CB29-6500-438B-9399-F94851220119}"/>
              </a:ext>
            </a:extLst>
          </p:cNvPr>
          <p:cNvSpPr/>
          <p:nvPr/>
        </p:nvSpPr>
        <p:spPr>
          <a:xfrm flipH="1">
            <a:off x="6646897" y="3180488"/>
            <a:ext cx="3156008" cy="880445"/>
          </a:xfrm>
          <a:prstGeom prst="cube">
            <a:avLst>
              <a:gd name="adj" fmla="val 487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E4A1ACB-C9A9-4B5D-A157-67191E7E2F8D}"/>
              </a:ext>
            </a:extLst>
          </p:cNvPr>
          <p:cNvGrpSpPr/>
          <p:nvPr/>
        </p:nvGrpSpPr>
        <p:grpSpPr>
          <a:xfrm>
            <a:off x="6600317" y="1751288"/>
            <a:ext cx="1856405" cy="1641983"/>
            <a:chOff x="5138738" y="-608163"/>
            <a:chExt cx="4786312" cy="5039851"/>
          </a:xfrm>
        </p:grpSpPr>
        <p:sp>
          <p:nvSpPr>
            <p:cNvPr id="29" name="Oval 28">
              <a:extLst>
                <a:ext uri="{FF2B5EF4-FFF2-40B4-BE49-F238E27FC236}">
                  <a16:creationId xmlns:a16="http://schemas.microsoft.com/office/drawing/2014/main" id="{CD05B68A-B19F-47F2-9DA7-95A0663BAA59}"/>
                </a:ext>
              </a:extLst>
            </p:cNvPr>
            <p:cNvSpPr/>
            <p:nvPr/>
          </p:nvSpPr>
          <p:spPr>
            <a:xfrm>
              <a:off x="5793224" y="3973382"/>
              <a:ext cx="3766861" cy="38005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2060329-04A2-46B9-81E0-353EB68D8BFB}"/>
                </a:ext>
              </a:extLst>
            </p:cNvPr>
            <p:cNvGrpSpPr/>
            <p:nvPr/>
          </p:nvGrpSpPr>
          <p:grpSpPr>
            <a:xfrm>
              <a:off x="5138738" y="-608163"/>
              <a:ext cx="4786312" cy="5039851"/>
              <a:chOff x="5995988" y="2712903"/>
              <a:chExt cx="2457450" cy="2587625"/>
            </a:xfrm>
          </p:grpSpPr>
          <p:sp>
            <p:nvSpPr>
              <p:cNvPr id="31" name="Freeform 6">
                <a:extLst>
                  <a:ext uri="{FF2B5EF4-FFF2-40B4-BE49-F238E27FC236}">
                    <a16:creationId xmlns:a16="http://schemas.microsoft.com/office/drawing/2014/main" id="{23039AEF-6BB3-4384-BBE0-11A2890CE48C}"/>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BB489A81-DB00-411E-90AF-DD0105863ADB}"/>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8">
                <a:extLst>
                  <a:ext uri="{FF2B5EF4-FFF2-40B4-BE49-F238E27FC236}">
                    <a16:creationId xmlns:a16="http://schemas.microsoft.com/office/drawing/2014/main" id="{33C2BF33-4BC1-456E-9F1C-86FDA8F608AD}"/>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2" name="TextBox 41">
            <a:extLst>
              <a:ext uri="{FF2B5EF4-FFF2-40B4-BE49-F238E27FC236}">
                <a16:creationId xmlns:a16="http://schemas.microsoft.com/office/drawing/2014/main" id="{557E7A1A-73EB-4387-80E8-465064BFE4F2}"/>
              </a:ext>
            </a:extLst>
          </p:cNvPr>
          <p:cNvSpPr txBox="1"/>
          <p:nvPr/>
        </p:nvSpPr>
        <p:spPr>
          <a:xfrm>
            <a:off x="1151107" y="5136116"/>
            <a:ext cx="2719520" cy="981423"/>
          </a:xfrm>
          <a:prstGeom prst="rect">
            <a:avLst/>
          </a:prstGeom>
          <a:noFill/>
        </p:spPr>
        <p:txBody>
          <a:bodyPr wrap="square" rtlCol="0">
            <a:spAutoFit/>
          </a:bodyPr>
          <a:lstStyle/>
          <a:p>
            <a:pPr lvl="0" algn="just" rtl="1" fontAlgn="base">
              <a:lnSpc>
                <a:spcPct val="107000"/>
              </a:lnSpc>
              <a:spcAft>
                <a:spcPts val="800"/>
              </a:spcAft>
            </a:pPr>
            <a:r>
              <a:rPr lang="ar-DZ"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دعوة أصحاب المؤسسات ورجال الأعمال  إلى الجامعة وربطهم مباشرة مع أصحاب المشاريع ؛</a:t>
            </a:r>
            <a:endParaRPr lang="fr-FR"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4159F6E1-5A64-4BA6-8E1E-085B0CE45962}"/>
              </a:ext>
            </a:extLst>
          </p:cNvPr>
          <p:cNvSpPr txBox="1"/>
          <p:nvPr/>
        </p:nvSpPr>
        <p:spPr>
          <a:xfrm>
            <a:off x="4069601" y="4872016"/>
            <a:ext cx="2515386" cy="981423"/>
          </a:xfrm>
          <a:prstGeom prst="rect">
            <a:avLst/>
          </a:prstGeom>
          <a:noFill/>
        </p:spPr>
        <p:txBody>
          <a:bodyPr wrap="square" rtlCol="0">
            <a:spAutoFit/>
          </a:bodyPr>
          <a:lstStyle>
            <a:defPPr>
              <a:defRPr lang="fr-FR"/>
            </a:defPPr>
            <a:lvl1pPr lvl="0" algn="just" rtl="1" fontAlgn="base">
              <a:lnSpc>
                <a:spcPct val="107000"/>
              </a:lnSpc>
              <a:spcAft>
                <a:spcPts val="800"/>
              </a:spcAft>
              <a:defRPr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إقامة مسابقات وتحديات محلية و وطنية وتقديم تحفيزات للمشاريع المتفوقة ؛</a:t>
            </a:r>
            <a:endParaRPr lang="fr-FR" dirty="0"/>
          </a:p>
        </p:txBody>
      </p:sp>
      <p:sp>
        <p:nvSpPr>
          <p:cNvPr id="55" name="TextBox 54">
            <a:extLst>
              <a:ext uri="{FF2B5EF4-FFF2-40B4-BE49-F238E27FC236}">
                <a16:creationId xmlns:a16="http://schemas.microsoft.com/office/drawing/2014/main" id="{315B1F20-FFF2-467C-AAF6-18E539385DD6}"/>
              </a:ext>
            </a:extLst>
          </p:cNvPr>
          <p:cNvSpPr txBox="1"/>
          <p:nvPr/>
        </p:nvSpPr>
        <p:spPr>
          <a:xfrm>
            <a:off x="7363654" y="4090374"/>
            <a:ext cx="2194439" cy="1663597"/>
          </a:xfrm>
          <a:prstGeom prst="rect">
            <a:avLst/>
          </a:prstGeom>
          <a:noFill/>
        </p:spPr>
        <p:txBody>
          <a:bodyPr wrap="square" rtlCol="0">
            <a:spAutoFit/>
          </a:bodyPr>
          <a:lstStyle>
            <a:defPPr>
              <a:defRPr lang="fr-FR"/>
            </a:defPPr>
            <a:lvl1pPr lvl="0" algn="just" rtl="1" fontAlgn="base">
              <a:lnSpc>
                <a:spcPct val="107000"/>
              </a:lnSpc>
              <a:spcAft>
                <a:spcPts val="800"/>
              </a:spcAft>
              <a:defRPr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defRPr>
            </a:lvl1pPr>
          </a:lstStyle>
          <a:p>
            <a:r>
              <a:rPr lang="ar-DZ" dirty="0"/>
              <a:t>دعوة أصحاب التجارب الناجحة وخاصة التي مرت عبر حاضنة الأعمال لتبادل الخبرات .</a:t>
            </a:r>
            <a:endParaRPr lang="fr-FR" dirty="0"/>
          </a:p>
          <a:p>
            <a:endParaRPr lang="en-GB" dirty="0"/>
          </a:p>
        </p:txBody>
      </p:sp>
      <p:sp>
        <p:nvSpPr>
          <p:cNvPr id="80" name="Oval 79">
            <a:extLst>
              <a:ext uri="{FF2B5EF4-FFF2-40B4-BE49-F238E27FC236}">
                <a16:creationId xmlns:a16="http://schemas.microsoft.com/office/drawing/2014/main" id="{FBD7A9DE-5368-417F-ABF5-80B8C8620883}"/>
              </a:ext>
            </a:extLst>
          </p:cNvPr>
          <p:cNvSpPr/>
          <p:nvPr/>
        </p:nvSpPr>
        <p:spPr>
          <a:xfrm>
            <a:off x="4084931" y="3912136"/>
            <a:ext cx="713499" cy="7198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5F9464C1-0FA0-4509-97F0-B2B81B79FC25}"/>
              </a:ext>
            </a:extLst>
          </p:cNvPr>
          <p:cNvGrpSpPr/>
          <p:nvPr/>
        </p:nvGrpSpPr>
        <p:grpSpPr>
          <a:xfrm rot="20404528">
            <a:off x="2589774" y="1696798"/>
            <a:ext cx="2035907" cy="2496179"/>
            <a:chOff x="4742068" y="1262522"/>
            <a:chExt cx="520700" cy="1146176"/>
          </a:xfrm>
          <a:solidFill>
            <a:schemeClr val="tx1"/>
          </a:solidFill>
        </p:grpSpPr>
        <p:sp>
          <p:nvSpPr>
            <p:cNvPr id="26" name="Freeform 6">
              <a:extLst>
                <a:ext uri="{FF2B5EF4-FFF2-40B4-BE49-F238E27FC236}">
                  <a16:creationId xmlns:a16="http://schemas.microsoft.com/office/drawing/2014/main" id="{2E70A360-E7E9-490A-B22E-72C3A97AE310}"/>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E0822EEE-CBC2-4122-AC69-C7A2F5024F90}"/>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1" name="Oval 80">
            <a:extLst>
              <a:ext uri="{FF2B5EF4-FFF2-40B4-BE49-F238E27FC236}">
                <a16:creationId xmlns:a16="http://schemas.microsoft.com/office/drawing/2014/main" id="{28DE37FC-A6EA-40B6-812D-B1B4DEAC1533}"/>
              </a:ext>
            </a:extLst>
          </p:cNvPr>
          <p:cNvSpPr/>
          <p:nvPr/>
        </p:nvSpPr>
        <p:spPr>
          <a:xfrm>
            <a:off x="2633906" y="4326602"/>
            <a:ext cx="353584" cy="78931"/>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5">
            <a:extLst>
              <a:ext uri="{FF2B5EF4-FFF2-40B4-BE49-F238E27FC236}">
                <a16:creationId xmlns:a16="http://schemas.microsoft.com/office/drawing/2014/main" id="{298FAA45-6E28-8B58-6E3B-8B75E3FD4198}"/>
              </a:ext>
            </a:extLst>
          </p:cNvPr>
          <p:cNvSpPr txBox="1"/>
          <p:nvPr/>
        </p:nvSpPr>
        <p:spPr>
          <a:xfrm>
            <a:off x="611234" y="167705"/>
            <a:ext cx="10569389" cy="138499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العلاقة مع المحيط الخارجي: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 المسابقات والتحديات </a:t>
            </a:r>
            <a:r>
              <a:rPr lang="ar-DZ" sz="4000" b="1" dirty="0" err="1">
                <a:solidFill>
                  <a:srgbClr val="C00000"/>
                </a:solidFill>
                <a:latin typeface="Sakkal Majalla" panose="02000000000000000000" pitchFamily="2" charset="-78"/>
                <a:ea typeface="Noto Sans" panose="020B0502040504020204" pitchFamily="34"/>
                <a:cs typeface="Sakkal Majalla" panose="02000000000000000000" pitchFamily="2" charset="-78"/>
              </a:rPr>
              <a:t>و"الهاكاثونات</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 والملتقيات والتظاهرات العلمية </a:t>
            </a:r>
          </a:p>
        </p:txBody>
      </p:sp>
    </p:spTree>
    <p:extLst>
      <p:ext uri="{BB962C8B-B14F-4D97-AF65-F5344CB8AC3E}">
        <p14:creationId xmlns:p14="http://schemas.microsoft.com/office/powerpoint/2010/main" val="147928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F6FEC55-A32C-4307-B2C6-EA092009C662}"/>
              </a:ext>
            </a:extLst>
          </p:cNvPr>
          <p:cNvSpPr/>
          <p:nvPr/>
        </p:nvSpPr>
        <p:spPr>
          <a:xfrm rot="17152435">
            <a:off x="6079312" y="-1031167"/>
            <a:ext cx="504725" cy="12264473"/>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8814463A-D35A-4BA9-8052-DA1586A65673}"/>
              </a:ext>
            </a:extLst>
          </p:cNvPr>
          <p:cNvSpPr/>
          <p:nvPr/>
        </p:nvSpPr>
        <p:spPr>
          <a:xfrm>
            <a:off x="9783029" y="5848541"/>
            <a:ext cx="1445002" cy="76962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5828BE-763B-4BFF-9C60-C8FDE527AE24}"/>
              </a:ext>
            </a:extLst>
          </p:cNvPr>
          <p:cNvSpPr/>
          <p:nvPr/>
        </p:nvSpPr>
        <p:spPr>
          <a:xfrm>
            <a:off x="7666666" y="5306838"/>
            <a:ext cx="1254246" cy="6680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4CEA324-95AF-4D2B-8827-80C73810DE8F}"/>
              </a:ext>
            </a:extLst>
          </p:cNvPr>
          <p:cNvSpPr/>
          <p:nvPr/>
        </p:nvSpPr>
        <p:spPr>
          <a:xfrm>
            <a:off x="5380631" y="4656209"/>
            <a:ext cx="1055521" cy="56217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DF16853-BF82-4076-84A9-584936A1B8B1}"/>
              </a:ext>
            </a:extLst>
          </p:cNvPr>
          <p:cNvSpPr/>
          <p:nvPr/>
        </p:nvSpPr>
        <p:spPr>
          <a:xfrm>
            <a:off x="3148387" y="4105441"/>
            <a:ext cx="852320" cy="45395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644C2AA-5B91-4DE2-98C4-BF210CEBCFE8}"/>
              </a:ext>
            </a:extLst>
          </p:cNvPr>
          <p:cNvSpPr/>
          <p:nvPr/>
        </p:nvSpPr>
        <p:spPr>
          <a:xfrm>
            <a:off x="1449617" y="3586353"/>
            <a:ext cx="692682" cy="36892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ED6800A-FD7A-47F2-83B9-4268725530FF}"/>
              </a:ext>
            </a:extLst>
          </p:cNvPr>
          <p:cNvSpPr/>
          <p:nvPr/>
        </p:nvSpPr>
        <p:spPr>
          <a:xfrm>
            <a:off x="10403314" y="4990368"/>
            <a:ext cx="175088" cy="124746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69636F4D-31BE-4436-B1D8-96A0BA208778}"/>
              </a:ext>
            </a:extLst>
          </p:cNvPr>
          <p:cNvSpPr/>
          <p:nvPr/>
        </p:nvSpPr>
        <p:spPr>
          <a:xfrm>
            <a:off x="8234809" y="4345826"/>
            <a:ext cx="137077" cy="131195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F56A5E0-BE8C-4B40-B64F-28D4253240EF}"/>
              </a:ext>
            </a:extLst>
          </p:cNvPr>
          <p:cNvSpPr/>
          <p:nvPr/>
        </p:nvSpPr>
        <p:spPr>
          <a:xfrm>
            <a:off x="5838706" y="3523365"/>
            <a:ext cx="110067" cy="143890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95CB270-A74B-49E6-9E80-F18C23F3D8D1}"/>
              </a:ext>
            </a:extLst>
          </p:cNvPr>
          <p:cNvSpPr/>
          <p:nvPr/>
        </p:nvSpPr>
        <p:spPr>
          <a:xfrm>
            <a:off x="3500082" y="3080110"/>
            <a:ext cx="110067" cy="127249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55232225-9D6C-43FA-ACB3-DC0C704C8BAA}"/>
              </a:ext>
            </a:extLst>
          </p:cNvPr>
          <p:cNvSpPr/>
          <p:nvPr/>
        </p:nvSpPr>
        <p:spPr>
          <a:xfrm>
            <a:off x="1731259" y="2697193"/>
            <a:ext cx="110067" cy="10950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F60EF9-D04B-4D45-B6CC-6230FB64F054}"/>
              </a:ext>
            </a:extLst>
          </p:cNvPr>
          <p:cNvSpPr/>
          <p:nvPr/>
        </p:nvSpPr>
        <p:spPr>
          <a:xfrm>
            <a:off x="919901" y="902760"/>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89C478-A7A0-480D-8E59-57DC711DA591}"/>
              </a:ext>
            </a:extLst>
          </p:cNvPr>
          <p:cNvSpPr txBox="1"/>
          <p:nvPr/>
        </p:nvSpPr>
        <p:spPr>
          <a:xfrm>
            <a:off x="834375" y="1375861"/>
            <a:ext cx="1931097"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dirty="0">
                <a:effectLst>
                  <a:outerShdw blurRad="38100" dist="38100" dir="2700000" algn="tl">
                    <a:srgbClr val="000000">
                      <a:alpha val="43137"/>
                    </a:srgbClr>
                  </a:outerShdw>
                </a:effectLst>
                <a:ea typeface="Calibri" panose="020F0502020204030204" pitchFamily="34" charset="0"/>
                <a:cs typeface="Sakkal Majalla" panose="02000000000000000000" pitchFamily="2" charset="-78"/>
              </a:rPr>
              <a:t>القيام بقوافل تحسيسية داخل الكليات والمعاهد </a:t>
            </a:r>
            <a:r>
              <a:rPr kumimoji="0" lang="en-US" b="0" i="0" u="none" strike="noStrike" kern="1200" cap="none" spc="0" normalizeH="0" baseline="0" noProof="0" dirty="0">
                <a:ln>
                  <a:noFill/>
                </a:ln>
                <a:effectLst/>
                <a:uLnTx/>
                <a:uFillTx/>
                <a:latin typeface="Open Sans" panose="020B0606030504020204" pitchFamily="34" charset="0"/>
              </a:rPr>
              <a:t>. </a:t>
            </a:r>
            <a:endParaRPr kumimoji="0" lang="en-GB"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id="{CA7E7BDC-0FE8-4FBC-BFB2-886DA2ECCD16}"/>
              </a:ext>
            </a:extLst>
          </p:cNvPr>
          <p:cNvSpPr/>
          <p:nvPr/>
        </p:nvSpPr>
        <p:spPr>
          <a:xfrm>
            <a:off x="919901" y="2675080"/>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D279D1-58E0-4FA5-AC78-9B45B7956430}"/>
              </a:ext>
            </a:extLst>
          </p:cNvPr>
          <p:cNvSpPr/>
          <p:nvPr/>
        </p:nvSpPr>
        <p:spPr>
          <a:xfrm>
            <a:off x="9610836" y="2965528"/>
            <a:ext cx="1765991" cy="88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6DEF1CD-CFFB-4BA4-A688-0ECE97AF0906}"/>
              </a:ext>
            </a:extLst>
          </p:cNvPr>
          <p:cNvSpPr txBox="1"/>
          <p:nvPr/>
        </p:nvSpPr>
        <p:spPr>
          <a:xfrm>
            <a:off x="9525310" y="3062113"/>
            <a:ext cx="1931097" cy="1938992"/>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dirty="0"/>
              <a:t>تتكفل الجامعة بآليات بتسديد مصاريف ورسوم حقوق الملكية الفكرية. </a:t>
            </a:r>
            <a:endParaRPr lang="fr-FR" dirty="0"/>
          </a:p>
        </p:txBody>
      </p:sp>
      <p:sp>
        <p:nvSpPr>
          <p:cNvPr id="32" name="Rectangle 31">
            <a:extLst>
              <a:ext uri="{FF2B5EF4-FFF2-40B4-BE49-F238E27FC236}">
                <a16:creationId xmlns:a16="http://schemas.microsoft.com/office/drawing/2014/main" id="{C1361391-0CBD-4CF8-834E-3B0A825D1CFF}"/>
              </a:ext>
            </a:extLst>
          </p:cNvPr>
          <p:cNvSpPr/>
          <p:nvPr/>
        </p:nvSpPr>
        <p:spPr>
          <a:xfrm>
            <a:off x="9610836" y="4979894"/>
            <a:ext cx="1765991" cy="88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A5041F9-6CEF-4A5E-A6DF-7C5CD0ED4263}"/>
              </a:ext>
            </a:extLst>
          </p:cNvPr>
          <p:cNvSpPr/>
          <p:nvPr/>
        </p:nvSpPr>
        <p:spPr>
          <a:xfrm>
            <a:off x="7410672" y="1933234"/>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8E9B94E-4850-4659-8E27-3BC2FFAE24DD}"/>
              </a:ext>
            </a:extLst>
          </p:cNvPr>
          <p:cNvSpPr txBox="1"/>
          <p:nvPr/>
        </p:nvSpPr>
        <p:spPr>
          <a:xfrm>
            <a:off x="6821677" y="2220819"/>
            <a:ext cx="2789159" cy="1446550"/>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sz="2200" b="1" dirty="0"/>
              <a:t>إبرام وتفعيل  اتفاقيات بين الجامعة و بين الجامعة والمعهد الوطني للملكية الصناعية </a:t>
            </a:r>
            <a:r>
              <a:rPr lang="fr-FR" sz="2200" b="1" dirty="0"/>
              <a:t>INAPI</a:t>
            </a:r>
            <a:r>
              <a:rPr lang="ar-DZ" sz="2200" b="1" dirty="0"/>
              <a:t> ؛</a:t>
            </a:r>
            <a:endParaRPr lang="fr-FR" sz="2200" b="1" dirty="0"/>
          </a:p>
        </p:txBody>
      </p:sp>
      <p:sp>
        <p:nvSpPr>
          <p:cNvPr id="36" name="Rectangle 35">
            <a:extLst>
              <a:ext uri="{FF2B5EF4-FFF2-40B4-BE49-F238E27FC236}">
                <a16:creationId xmlns:a16="http://schemas.microsoft.com/office/drawing/2014/main" id="{4A26F89D-F038-4EB2-9378-A7A45A572EFB}"/>
              </a:ext>
            </a:extLst>
          </p:cNvPr>
          <p:cNvSpPr/>
          <p:nvPr/>
        </p:nvSpPr>
        <p:spPr>
          <a:xfrm>
            <a:off x="7410672" y="4310669"/>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0EBAE6-1DF9-485B-9020-DF3BD1609834}"/>
              </a:ext>
            </a:extLst>
          </p:cNvPr>
          <p:cNvSpPr/>
          <p:nvPr/>
        </p:nvSpPr>
        <p:spPr>
          <a:xfrm>
            <a:off x="4935765" y="1519551"/>
            <a:ext cx="1765991" cy="889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15F3967-E1CA-490D-B08C-D7A05E120741}"/>
              </a:ext>
            </a:extLst>
          </p:cNvPr>
          <p:cNvSpPr txBox="1"/>
          <p:nvPr/>
        </p:nvSpPr>
        <p:spPr>
          <a:xfrm>
            <a:off x="4890580" y="1643030"/>
            <a:ext cx="1931097" cy="1938992"/>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dirty="0"/>
              <a:t>تسريع عملية الحصول على رقم الإيداع للحماية الفكرية والصناعية للمشروع </a:t>
            </a:r>
            <a:endParaRPr lang="en-GB" dirty="0"/>
          </a:p>
        </p:txBody>
      </p:sp>
      <p:sp>
        <p:nvSpPr>
          <p:cNvPr id="40" name="Rectangle 39">
            <a:extLst>
              <a:ext uri="{FF2B5EF4-FFF2-40B4-BE49-F238E27FC236}">
                <a16:creationId xmlns:a16="http://schemas.microsoft.com/office/drawing/2014/main" id="{52FBA1A1-12B0-44EF-9821-ECC6AC55077A}"/>
              </a:ext>
            </a:extLst>
          </p:cNvPr>
          <p:cNvSpPr/>
          <p:nvPr/>
        </p:nvSpPr>
        <p:spPr>
          <a:xfrm>
            <a:off x="5003000" y="3520470"/>
            <a:ext cx="1765991" cy="889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11112B9-4A31-4347-8469-FDF9915458A3}"/>
              </a:ext>
            </a:extLst>
          </p:cNvPr>
          <p:cNvSpPr/>
          <p:nvPr/>
        </p:nvSpPr>
        <p:spPr>
          <a:xfrm>
            <a:off x="2668264" y="1321237"/>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AC8765F-89B7-4019-8534-50B61C6CD2E1}"/>
              </a:ext>
            </a:extLst>
          </p:cNvPr>
          <p:cNvSpPr txBox="1"/>
          <p:nvPr/>
        </p:nvSpPr>
        <p:spPr>
          <a:xfrm>
            <a:off x="2644929" y="1469117"/>
            <a:ext cx="1931097" cy="1569660"/>
          </a:xfrm>
          <a:prstGeom prst="rect">
            <a:avLst/>
          </a:prstGeom>
          <a:noFill/>
        </p:spPr>
        <p:txBody>
          <a:bodyPr wrap="square" rtlCol="0">
            <a:spAutoFit/>
          </a:bodyPr>
          <a:lstStyle>
            <a:defPPr>
              <a:defRPr lang="fr-FR"/>
            </a:defPPr>
            <a:lvl1pPr marR="0" lvl="0" indent="0" algn="ctr" rtl="1" fontAlgn="auto">
              <a:lnSpc>
                <a:spcPct val="100000"/>
              </a:lnSpc>
              <a:spcBef>
                <a:spcPts val="0"/>
              </a:spcBef>
              <a:spcAft>
                <a:spcPts val="0"/>
              </a:spcAft>
              <a:buClrTx/>
              <a:buSzTx/>
              <a:buFontTx/>
              <a:buNone/>
              <a:tabLst/>
              <a:defRPr sz="2400">
                <a:effectLst>
                  <a:outerShdw blurRad="38100" dist="38100" dir="2700000" algn="tl">
                    <a:srgbClr val="000000">
                      <a:alpha val="43137"/>
                    </a:srgbClr>
                  </a:outerShdw>
                </a:effectLst>
                <a:ea typeface="Calibri" panose="020F0502020204030204" pitchFamily="34" charset="0"/>
                <a:cs typeface="Sakkal Majalla" panose="02000000000000000000" pitchFamily="2" charset="-78"/>
              </a:defRPr>
            </a:lvl1pPr>
          </a:lstStyle>
          <a:p>
            <a:r>
              <a:rPr lang="ar-DZ" dirty="0"/>
              <a:t>تنميط وتسهيل إجراءات التسجيل على مستوى كل الحاضنات </a:t>
            </a:r>
            <a:endParaRPr lang="en-GB" dirty="0"/>
          </a:p>
        </p:txBody>
      </p:sp>
      <p:sp>
        <p:nvSpPr>
          <p:cNvPr id="44" name="Rectangle 43">
            <a:extLst>
              <a:ext uri="{FF2B5EF4-FFF2-40B4-BE49-F238E27FC236}">
                <a16:creationId xmlns:a16="http://schemas.microsoft.com/office/drawing/2014/main" id="{A8295272-B5DC-4F04-8E7D-A08793F897F0}"/>
              </a:ext>
            </a:extLst>
          </p:cNvPr>
          <p:cNvSpPr/>
          <p:nvPr/>
        </p:nvSpPr>
        <p:spPr>
          <a:xfrm>
            <a:off x="2668264" y="3080110"/>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5">
            <a:extLst>
              <a:ext uri="{FF2B5EF4-FFF2-40B4-BE49-F238E27FC236}">
                <a16:creationId xmlns:a16="http://schemas.microsoft.com/office/drawing/2014/main" id="{D78E8315-C3A7-20AD-33B0-48E31B4861FB}"/>
              </a:ext>
            </a:extLst>
          </p:cNvPr>
          <p:cNvSpPr txBox="1"/>
          <p:nvPr/>
        </p:nvSpPr>
        <p:spPr>
          <a:xfrm>
            <a:off x="3576916" y="152159"/>
            <a:ext cx="8175326"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براءات الاختراع: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أولا: آليات التسجيل والحماية</a:t>
            </a:r>
          </a:p>
        </p:txBody>
      </p:sp>
    </p:spTree>
    <p:extLst>
      <p:ext uri="{BB962C8B-B14F-4D97-AF65-F5344CB8AC3E}">
        <p14:creationId xmlns:p14="http://schemas.microsoft.com/office/powerpoint/2010/main" val="21950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BD13CB8-88C3-4238-9224-3A5DF912586E}"/>
              </a:ext>
            </a:extLst>
          </p:cNvPr>
          <p:cNvGrpSpPr/>
          <p:nvPr/>
        </p:nvGrpSpPr>
        <p:grpSpPr>
          <a:xfrm>
            <a:off x="3841863" y="1801262"/>
            <a:ext cx="4395474" cy="4042876"/>
            <a:chOff x="4308263" y="1974495"/>
            <a:chExt cx="3389211" cy="3117334"/>
          </a:xfrm>
        </p:grpSpPr>
        <p:sp>
          <p:nvSpPr>
            <p:cNvPr id="18" name="Rectangle 17">
              <a:extLst>
                <a:ext uri="{FF2B5EF4-FFF2-40B4-BE49-F238E27FC236}">
                  <a16:creationId xmlns:a16="http://schemas.microsoft.com/office/drawing/2014/main" id="{489A38A1-1E86-4FAB-A049-007A6EFF8A23}"/>
                </a:ext>
              </a:extLst>
            </p:cNvPr>
            <p:cNvSpPr/>
            <p:nvPr/>
          </p:nvSpPr>
          <p:spPr>
            <a:xfrm>
              <a:off x="7118053" y="2551466"/>
              <a:ext cx="388339" cy="9681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E03E47D-7AFD-4532-80B7-13C822FD5EA5}"/>
                </a:ext>
              </a:extLst>
            </p:cNvPr>
            <p:cNvGrpSpPr/>
            <p:nvPr/>
          </p:nvGrpSpPr>
          <p:grpSpPr>
            <a:xfrm rot="10800000">
              <a:off x="5800723" y="3140820"/>
              <a:ext cx="1896751" cy="1756652"/>
              <a:chOff x="6784763" y="2169880"/>
              <a:chExt cx="1896751" cy="1756652"/>
            </a:xfrm>
          </p:grpSpPr>
          <p:sp>
            <p:nvSpPr>
              <p:cNvPr id="15" name="Rectangle 14">
                <a:extLst>
                  <a:ext uri="{FF2B5EF4-FFF2-40B4-BE49-F238E27FC236}">
                    <a16:creationId xmlns:a16="http://schemas.microsoft.com/office/drawing/2014/main" id="{B8A4ADEB-A424-4DE2-8D16-42158BF1798D}"/>
                  </a:ext>
                </a:extLst>
              </p:cNvPr>
              <p:cNvSpPr/>
              <p:nvPr/>
            </p:nvSpPr>
            <p:spPr>
              <a:xfrm rot="16200000">
                <a:off x="7825867" y="1702573"/>
                <a:ext cx="388339" cy="13229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row: Left 1">
                <a:extLst>
                  <a:ext uri="{FF2B5EF4-FFF2-40B4-BE49-F238E27FC236}">
                    <a16:creationId xmlns:a16="http://schemas.microsoft.com/office/drawing/2014/main" id="{1DD24725-219F-4BE9-9104-68B7139E557A}"/>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9A16EF4E-28DA-46E3-9B05-F0492E608D9D}"/>
                </a:ext>
              </a:extLst>
            </p:cNvPr>
            <p:cNvGrpSpPr/>
            <p:nvPr/>
          </p:nvGrpSpPr>
          <p:grpSpPr>
            <a:xfrm rot="16200000">
              <a:off x="4550228" y="3382088"/>
              <a:ext cx="1662830" cy="1756652"/>
              <a:chOff x="6784763" y="2169880"/>
              <a:chExt cx="1662830" cy="1756652"/>
            </a:xfrm>
          </p:grpSpPr>
          <p:sp>
            <p:nvSpPr>
              <p:cNvPr id="11" name="Rectangle 10">
                <a:extLst>
                  <a:ext uri="{FF2B5EF4-FFF2-40B4-BE49-F238E27FC236}">
                    <a16:creationId xmlns:a16="http://schemas.microsoft.com/office/drawing/2014/main" id="{A8622213-F7D9-474E-ADA5-15859150FF26}"/>
                  </a:ext>
                </a:extLst>
              </p:cNvPr>
              <p:cNvSpPr/>
              <p:nvPr/>
            </p:nvSpPr>
            <p:spPr>
              <a:xfrm rot="16200000">
                <a:off x="7708906" y="1819533"/>
                <a:ext cx="388339" cy="10890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row: Left 1">
                <a:extLst>
                  <a:ext uri="{FF2B5EF4-FFF2-40B4-BE49-F238E27FC236}">
                    <a16:creationId xmlns:a16="http://schemas.microsoft.com/office/drawing/2014/main" id="{444601CD-51F8-4FEC-AA83-66BE45FF0354}"/>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C91976CD-E2E1-45DD-A97F-369224C079F1}"/>
                </a:ext>
              </a:extLst>
            </p:cNvPr>
            <p:cNvSpPr/>
            <p:nvPr/>
          </p:nvSpPr>
          <p:spPr>
            <a:xfrm rot="16200000">
              <a:off x="5344866" y="1707072"/>
              <a:ext cx="388339" cy="13139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Arrow: Left 1">
              <a:extLst>
                <a:ext uri="{FF2B5EF4-FFF2-40B4-BE49-F238E27FC236}">
                  <a16:creationId xmlns:a16="http://schemas.microsoft.com/office/drawing/2014/main" id="{EC3B9A4C-FE1F-4233-8E6E-27FB3DCF71BA}"/>
                </a:ext>
              </a:extLst>
            </p:cNvPr>
            <p:cNvSpPr/>
            <p:nvPr/>
          </p:nvSpPr>
          <p:spPr>
            <a:xfrm rot="10800000" flipH="1">
              <a:off x="5752916" y="1974495"/>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Arrow: Left 1">
              <a:extLst>
                <a:ext uri="{FF2B5EF4-FFF2-40B4-BE49-F238E27FC236}">
                  <a16:creationId xmlns:a16="http://schemas.microsoft.com/office/drawing/2014/main" id="{420D825D-0889-4C41-883D-F6976834B598}"/>
                </a:ext>
              </a:extLst>
            </p:cNvPr>
            <p:cNvSpPr/>
            <p:nvPr/>
          </p:nvSpPr>
          <p:spPr>
            <a:xfrm rot="5400000" flipH="1">
              <a:off x="38179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3" name="Rectangle 22">
            <a:extLst>
              <a:ext uri="{FF2B5EF4-FFF2-40B4-BE49-F238E27FC236}">
                <a16:creationId xmlns:a16="http://schemas.microsoft.com/office/drawing/2014/main" id="{A6ED8D64-ABFA-4C5B-84CA-E3CA3F9E67C6}"/>
              </a:ext>
            </a:extLst>
          </p:cNvPr>
          <p:cNvSpPr/>
          <p:nvPr/>
        </p:nvSpPr>
        <p:spPr>
          <a:xfrm>
            <a:off x="1284834" y="1532980"/>
            <a:ext cx="2195865" cy="1710149"/>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22AF7CF-FFFB-4D79-BA83-E3C26556611E}"/>
              </a:ext>
            </a:extLst>
          </p:cNvPr>
          <p:cNvSpPr txBox="1"/>
          <p:nvPr/>
        </p:nvSpPr>
        <p:spPr>
          <a:xfrm>
            <a:off x="1313314" y="1668981"/>
            <a:ext cx="2278828" cy="1870512"/>
          </a:xfrm>
          <a:prstGeom prst="rect">
            <a:avLst/>
          </a:prstGeom>
          <a:noFill/>
        </p:spPr>
        <p:txBody>
          <a:bodyPr wrap="square" rtlCol="0">
            <a:spAutoFit/>
          </a:bodyPr>
          <a:lstStyle/>
          <a:p>
            <a:pPr lvl="0" algn="just" rtl="1" fontAlgn="base">
              <a:lnSpc>
                <a:spcPct val="107000"/>
              </a:lnSpc>
              <a:spcAft>
                <a:spcPts val="800"/>
              </a:spcAft>
              <a:tabLst>
                <a:tab pos="180340" algn="r"/>
              </a:tabLst>
            </a:pPr>
            <a:r>
              <a:rPr lang="ar-DZ" sz="1800" b="1" dirty="0">
                <a:effectLst/>
                <a:latin typeface="Symbol" panose="05050102010706020507" pitchFamily="18" charset="2"/>
                <a:ea typeface="Calibri" panose="020F0502020204030204" pitchFamily="34" charset="0"/>
                <a:cs typeface="Sakkal Majalla" panose="02000000000000000000" pitchFamily="2" charset="-78"/>
              </a:rPr>
              <a:t>تتكفل الجامعة بتمكين حاملي المشاريع من تجسيد النماذج الأولية من خلال ميزانيتها الخاصة أو  بالاستعانة بمنصة ابتكار عند الحاجة أو وكالة </a:t>
            </a:r>
            <a:r>
              <a:rPr lang="fr-FR" sz="1800" b="1" dirty="0">
                <a:effectLst/>
                <a:latin typeface="Sakkal Majalla" panose="02000000000000000000" pitchFamily="2" charset="-78"/>
                <a:ea typeface="Calibri" panose="020F0502020204030204" pitchFamily="34" charset="0"/>
                <a:cs typeface="Arial" panose="020B0604020202020204" pitchFamily="34" charset="0"/>
              </a:rPr>
              <a:t>ANVREDET</a:t>
            </a:r>
            <a:r>
              <a:rPr lang="ar-DZ" sz="1800" b="1" dirty="0">
                <a:effectLst/>
                <a:latin typeface="Symbol" panose="05050102010706020507" pitchFamily="18" charset="2"/>
                <a:ea typeface="Calibri" panose="020F0502020204030204" pitchFamily="34" charset="0"/>
                <a:cs typeface="Sakkal Majalla" panose="02000000000000000000" pitchFamily="2" charset="-78"/>
              </a:rPr>
              <a:t> .</a:t>
            </a:r>
            <a:endParaRPr lang="fr-FR" sz="1800" b="1" dirty="0">
              <a:effectLst/>
              <a:latin typeface="Symbol" panose="05050102010706020507" pitchFamily="18" charset="2"/>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F9AABF5-A197-49F9-ADB9-3BC1253E75C3}"/>
              </a:ext>
            </a:extLst>
          </p:cNvPr>
          <p:cNvSpPr/>
          <p:nvPr/>
        </p:nvSpPr>
        <p:spPr>
          <a:xfrm>
            <a:off x="1173392" y="1532981"/>
            <a:ext cx="108194" cy="1710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F424DAF-680C-41A0-B8B6-40B29E134209}"/>
              </a:ext>
            </a:extLst>
          </p:cNvPr>
          <p:cNvSpPr/>
          <p:nvPr/>
        </p:nvSpPr>
        <p:spPr>
          <a:xfrm>
            <a:off x="1284834" y="4465476"/>
            <a:ext cx="2336031" cy="171014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0858563-6E0B-4183-B86B-97EAB44ADF10}"/>
              </a:ext>
            </a:extLst>
          </p:cNvPr>
          <p:cNvSpPr txBox="1"/>
          <p:nvPr/>
        </p:nvSpPr>
        <p:spPr>
          <a:xfrm>
            <a:off x="1371400" y="4479761"/>
            <a:ext cx="2225774" cy="1631216"/>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dirty="0"/>
              <a:t>التفكير في آلية لدعم بعض التجارب والتحاليل  المخبرية كمنصة ابتكار و مراكز التحاليل التابعة لقطاع التعليم العالي </a:t>
            </a:r>
            <a:endParaRPr lang="en-GB" dirty="0"/>
          </a:p>
        </p:txBody>
      </p:sp>
      <p:sp>
        <p:nvSpPr>
          <p:cNvPr id="41" name="Rectangle 40">
            <a:extLst>
              <a:ext uri="{FF2B5EF4-FFF2-40B4-BE49-F238E27FC236}">
                <a16:creationId xmlns:a16="http://schemas.microsoft.com/office/drawing/2014/main" id="{4F2F9343-EFBA-4A87-B741-F020FB0EA5DF}"/>
              </a:ext>
            </a:extLst>
          </p:cNvPr>
          <p:cNvSpPr/>
          <p:nvPr/>
        </p:nvSpPr>
        <p:spPr>
          <a:xfrm>
            <a:off x="1169610" y="4479761"/>
            <a:ext cx="111975" cy="16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0D56378-A6F5-45D9-9ED1-268C8B18C294}"/>
              </a:ext>
            </a:extLst>
          </p:cNvPr>
          <p:cNvSpPr/>
          <p:nvPr/>
        </p:nvSpPr>
        <p:spPr>
          <a:xfrm>
            <a:off x="8711301" y="1532981"/>
            <a:ext cx="2167386" cy="1201604"/>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2C9FC73C-8093-460E-9A6B-89C72CF99195}"/>
              </a:ext>
            </a:extLst>
          </p:cNvPr>
          <p:cNvSpPr txBox="1"/>
          <p:nvPr/>
        </p:nvSpPr>
        <p:spPr>
          <a:xfrm>
            <a:off x="8865100" y="1601746"/>
            <a:ext cx="204206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ar-DZ" sz="2000" b="1" dirty="0">
                <a:effectLst/>
                <a:ea typeface="Calibri" panose="020F0502020204030204" pitchFamily="34" charset="0"/>
                <a:cs typeface="Sakkal Majalla" panose="02000000000000000000" pitchFamily="2" charset="-78"/>
              </a:rPr>
              <a:t>ضرورة إنشاء منصات رقمية على مستوى كل مؤسسات التعليم العالي </a:t>
            </a:r>
            <a:endParaRPr kumimoji="0" lang="en-GB" sz="16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5" name="Rectangle 44">
            <a:extLst>
              <a:ext uri="{FF2B5EF4-FFF2-40B4-BE49-F238E27FC236}">
                <a16:creationId xmlns:a16="http://schemas.microsoft.com/office/drawing/2014/main" id="{20C624C6-4A78-41CE-900F-C9753A57E5A7}"/>
              </a:ext>
            </a:extLst>
          </p:cNvPr>
          <p:cNvSpPr/>
          <p:nvPr/>
        </p:nvSpPr>
        <p:spPr>
          <a:xfrm>
            <a:off x="8636248" y="1532981"/>
            <a:ext cx="71803" cy="12016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A25CB9-F04D-4761-AC10-722B2D8B1712}"/>
              </a:ext>
            </a:extLst>
          </p:cNvPr>
          <p:cNvSpPr/>
          <p:nvPr/>
        </p:nvSpPr>
        <p:spPr>
          <a:xfrm>
            <a:off x="8711301" y="4895088"/>
            <a:ext cx="2167386" cy="1201604"/>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202347BC-85C2-4EA6-AE2B-B4DC4ABFE625}"/>
              </a:ext>
            </a:extLst>
          </p:cNvPr>
          <p:cNvSpPr txBox="1"/>
          <p:nvPr/>
        </p:nvSpPr>
        <p:spPr>
          <a:xfrm>
            <a:off x="8865101" y="5031088"/>
            <a:ext cx="1811796" cy="1569660"/>
          </a:xfrm>
          <a:prstGeom prst="rect">
            <a:avLst/>
          </a:prstGeom>
          <a:noFill/>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sz="2000" b="1">
                <a:effectLst/>
                <a:ea typeface="Calibri" panose="020F0502020204030204" pitchFamily="34" charset="0"/>
                <a:cs typeface="Sakkal Majalla" panose="02000000000000000000" pitchFamily="2" charset="-78"/>
              </a:defRPr>
            </a:lvl1pPr>
          </a:lstStyle>
          <a:p>
            <a:r>
              <a:rPr lang="ar-DZ" dirty="0"/>
              <a:t>تعين منسق للمخابر مهمته تسهيل تجسيد النماذج الأولية </a:t>
            </a:r>
            <a:r>
              <a:rPr lang="en-US" dirty="0"/>
              <a:t>. </a:t>
            </a:r>
            <a:endParaRPr lang="en-GB" dirty="0"/>
          </a:p>
        </p:txBody>
      </p:sp>
      <p:sp>
        <p:nvSpPr>
          <p:cNvPr id="48" name="Rectangle 47">
            <a:extLst>
              <a:ext uri="{FF2B5EF4-FFF2-40B4-BE49-F238E27FC236}">
                <a16:creationId xmlns:a16="http://schemas.microsoft.com/office/drawing/2014/main" id="{E3199CF5-48A5-44B6-93B1-C855FBC291C5}"/>
              </a:ext>
            </a:extLst>
          </p:cNvPr>
          <p:cNvSpPr/>
          <p:nvPr/>
        </p:nvSpPr>
        <p:spPr>
          <a:xfrm>
            <a:off x="8636248" y="4895088"/>
            <a:ext cx="71803" cy="1201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25">
            <a:extLst>
              <a:ext uri="{FF2B5EF4-FFF2-40B4-BE49-F238E27FC236}">
                <a16:creationId xmlns:a16="http://schemas.microsoft.com/office/drawing/2014/main" id="{6B91ADD9-7ACF-E7B9-54A0-EF7FA10FB411}"/>
              </a:ext>
            </a:extLst>
          </p:cNvPr>
          <p:cNvSpPr txBox="1"/>
          <p:nvPr/>
        </p:nvSpPr>
        <p:spPr>
          <a:xfrm>
            <a:off x="2368528" y="364120"/>
            <a:ext cx="8175326"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solidFill>
                  <a:srgbClr val="282F39"/>
                </a:solidFill>
                <a:effectLst/>
                <a:uLnTx/>
                <a:uFillTx/>
                <a:latin typeface="Sakkal Majalla" panose="02000000000000000000" pitchFamily="2" charset="-78"/>
                <a:ea typeface="Noto Sans" panose="020B0502040504020204" pitchFamily="34"/>
                <a:cs typeface="Sakkal Majalla" panose="02000000000000000000" pitchFamily="2" charset="-78"/>
              </a:rPr>
              <a:t>براءات الاختراع: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ثانيا: النماذج الأولية </a:t>
            </a:r>
          </a:p>
        </p:txBody>
      </p:sp>
      <p:pic>
        <p:nvPicPr>
          <p:cNvPr id="4" name="Image 3">
            <a:extLst>
              <a:ext uri="{FF2B5EF4-FFF2-40B4-BE49-F238E27FC236}">
                <a16:creationId xmlns:a16="http://schemas.microsoft.com/office/drawing/2014/main" id="{239EE404-2A29-55EC-6D6E-1A1A280DADDC}"/>
              </a:ext>
            </a:extLst>
          </p:cNvPr>
          <p:cNvPicPr>
            <a:picLocks noChangeAspect="1"/>
          </p:cNvPicPr>
          <p:nvPr/>
        </p:nvPicPr>
        <p:blipFill>
          <a:blip r:embed="rId2" cstate="print"/>
          <a:stretch>
            <a:fillRect/>
          </a:stretch>
        </p:blipFill>
        <p:spPr>
          <a:xfrm>
            <a:off x="4673367" y="2998613"/>
            <a:ext cx="2705100" cy="1685925"/>
          </a:xfrm>
          <a:prstGeom prst="rect">
            <a:avLst/>
          </a:prstGeom>
        </p:spPr>
      </p:pic>
    </p:spTree>
    <p:extLst>
      <p:ext uri="{BB962C8B-B14F-4D97-AF65-F5344CB8AC3E}">
        <p14:creationId xmlns:p14="http://schemas.microsoft.com/office/powerpoint/2010/main" val="38281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P spid="43" grpId="0" animBg="1"/>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B7FD8D-AC69-4E90-A073-33A590B88A4A}"/>
              </a:ext>
            </a:extLst>
          </p:cNvPr>
          <p:cNvSpPr/>
          <p:nvPr/>
        </p:nvSpPr>
        <p:spPr>
          <a:xfrm>
            <a:off x="1610137" y="5213825"/>
            <a:ext cx="4003264" cy="38005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016977A-112F-4154-95F5-0608714FBFEE}"/>
              </a:ext>
            </a:extLst>
          </p:cNvPr>
          <p:cNvSpPr txBox="1"/>
          <p:nvPr/>
        </p:nvSpPr>
        <p:spPr>
          <a:xfrm>
            <a:off x="2858866" y="1486900"/>
            <a:ext cx="8899797" cy="5078313"/>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latin typeface="Sakkal Majalla" panose="02000000000000000000" pitchFamily="2" charset="-78"/>
                <a:cs typeface="Sakkal Majalla" panose="02000000000000000000" pitchFamily="2" charset="-78"/>
              </a:rPr>
              <a:t>تتوزع ملكية براءة الاختراع بالنسبة للطلبة المنخرطين في مشروع شهادة - مؤسسة ناشئة / شهادة – براءة اختراع بين الطلبة أعضاء فريق العمل والأساتذة المشرفين على العمل هذا من </a:t>
            </a:r>
            <a:r>
              <a:rPr lang="ar-DZ" sz="3200" b="1" u="sng"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جهة طرف المخترعين </a:t>
            </a:r>
            <a:r>
              <a:rPr lang="ar-DZ" sz="2800" b="1" dirty="0">
                <a:latin typeface="Sakkal Majalla" panose="02000000000000000000" pitchFamily="2" charset="-78"/>
                <a:cs typeface="Sakkal Majalla" panose="02000000000000000000" pitchFamily="2" charset="-78"/>
              </a:rPr>
              <a:t>أما الجامعة فتعتبر </a:t>
            </a:r>
            <a:r>
              <a:rPr lang="ar-DZ" sz="2800" b="1" u="sng" dirty="0">
                <a:solidFill>
                  <a:srgbClr val="FFFF00"/>
                </a:solidFill>
                <a:latin typeface="Sakkal Majalla" panose="02000000000000000000" pitchFamily="2" charset="-78"/>
                <a:cs typeface="Sakkal Majalla" panose="02000000000000000000" pitchFamily="2" charset="-78"/>
              </a:rPr>
              <a:t>المالك المعنوي </a:t>
            </a:r>
            <a:r>
              <a:rPr lang="ar-DZ" sz="2800" b="1" dirty="0">
                <a:latin typeface="Sakkal Majalla" panose="02000000000000000000" pitchFamily="2" charset="-78"/>
                <a:cs typeface="Sakkal Majalla" panose="02000000000000000000" pitchFamily="2" charset="-78"/>
              </a:rPr>
              <a:t>لبراءة الاختراع كونه يسجل باسمها ( يمكن لمدير الجامعة أن يتنازل عن الحق التجاري لبراءة الاختراع لصالح المخترعين).</a:t>
            </a:r>
          </a:p>
          <a:p>
            <a:pPr marL="285750" marR="0" lvl="0" indent="-285750" algn="just" defTabSz="914400" rtl="1" eaLnBrk="1" fontAlgn="auto" latinLnBrk="0" hangingPunct="1">
              <a:lnSpc>
                <a:spcPct val="150000"/>
              </a:lnSpc>
              <a:spcBef>
                <a:spcPts val="0"/>
              </a:spcBef>
              <a:spcAft>
                <a:spcPts val="0"/>
              </a:spcAft>
              <a:buClrTx/>
              <a:buSzTx/>
              <a:buFont typeface="Wingdings" panose="05000000000000000000" pitchFamily="2" charset="2"/>
              <a:buChar char="ü"/>
              <a:tabLst/>
              <a:defRPr/>
            </a:pPr>
            <a:r>
              <a:rPr lang="ar-DZ" sz="2800" b="1" dirty="0">
                <a:latin typeface="Sakkal Majalla" panose="02000000000000000000" pitchFamily="2" charset="-78"/>
                <a:cs typeface="Sakkal Majalla" panose="02000000000000000000" pitchFamily="2" charset="-78"/>
              </a:rPr>
              <a:t>أما في حالة إشراك طرف خارجي في براءة الاختراع ك </a:t>
            </a:r>
            <a:r>
              <a:rPr lang="fr-FR" sz="2800" b="1" dirty="0">
                <a:latin typeface="Sakkal Majalla" panose="02000000000000000000" pitchFamily="2" charset="-78"/>
                <a:cs typeface="Sakkal Majalla" panose="02000000000000000000" pitchFamily="2" charset="-78"/>
              </a:rPr>
              <a:t>ANVREDET  </a:t>
            </a:r>
            <a:r>
              <a:rPr lang="ar-DZ" sz="2800" b="1" dirty="0">
                <a:latin typeface="Sakkal Majalla" panose="02000000000000000000" pitchFamily="2" charset="-78"/>
                <a:cs typeface="Sakkal Majalla" panose="02000000000000000000" pitchFamily="2" charset="-78"/>
              </a:rPr>
              <a:t>فيفضل إرفاق طلب تسجيل براءة </a:t>
            </a:r>
            <a:r>
              <a:rPr lang="ar-DZ" sz="3200" b="1" u="sng"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الاختراع باتفاقية تحدد الحقوق والواجبات</a:t>
            </a:r>
            <a:r>
              <a:rPr lang="ar-DZ" sz="2800" b="1" dirty="0">
                <a:latin typeface="Sakkal Majalla" panose="02000000000000000000" pitchFamily="2" charset="-78"/>
                <a:cs typeface="Sakkal Majalla" panose="02000000000000000000" pitchFamily="2" charset="-78"/>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6" name="Image 5">
            <a:extLst>
              <a:ext uri="{FF2B5EF4-FFF2-40B4-BE49-F238E27FC236}">
                <a16:creationId xmlns:a16="http://schemas.microsoft.com/office/drawing/2014/main" id="{71A7E81F-4CF6-DF2C-B626-F830B879B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13" y="2729753"/>
            <a:ext cx="2143125" cy="2998693"/>
          </a:xfrm>
          <a:prstGeom prst="rect">
            <a:avLst/>
          </a:prstGeom>
        </p:spPr>
      </p:pic>
      <p:sp>
        <p:nvSpPr>
          <p:cNvPr id="3" name="TextBox 25">
            <a:extLst>
              <a:ext uri="{FF2B5EF4-FFF2-40B4-BE49-F238E27FC236}">
                <a16:creationId xmlns:a16="http://schemas.microsoft.com/office/drawing/2014/main" id="{A6353745-7844-A75A-F715-630123A30CD3}"/>
              </a:ext>
            </a:extLst>
          </p:cNvPr>
          <p:cNvSpPr txBox="1"/>
          <p:nvPr/>
        </p:nvSpPr>
        <p:spPr>
          <a:xfrm>
            <a:off x="2368528" y="364120"/>
            <a:ext cx="8175326"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400" b="1"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براءات الاختراع: </a:t>
            </a:r>
            <a:r>
              <a:rPr lang="ar-DZ" sz="4000" b="1" dirty="0">
                <a:solidFill>
                  <a:srgbClr val="C00000"/>
                </a:solidFill>
                <a:latin typeface="Sakkal Majalla" panose="02000000000000000000" pitchFamily="2" charset="-78"/>
                <a:ea typeface="Noto Sans" panose="020B0502040504020204" pitchFamily="34"/>
                <a:cs typeface="Sakkal Majalla" panose="02000000000000000000" pitchFamily="2" charset="-78"/>
              </a:rPr>
              <a:t>ثالثا: ملكية براءة الاختراع</a:t>
            </a:r>
          </a:p>
        </p:txBody>
      </p:sp>
    </p:spTree>
    <p:extLst>
      <p:ext uri="{BB962C8B-B14F-4D97-AF65-F5344CB8AC3E}">
        <p14:creationId xmlns:p14="http://schemas.microsoft.com/office/powerpoint/2010/main" val="45777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29</a:t>
            </a:fld>
            <a:endParaRPr lang="en-US" dirty="0"/>
          </a:p>
        </p:txBody>
      </p:sp>
      <p:pic>
        <p:nvPicPr>
          <p:cNvPr id="2" name="Picture 2" descr="No alt text provided for this image">
            <a:extLst>
              <a:ext uri="{FF2B5EF4-FFF2-40B4-BE49-F238E27FC236}">
                <a16:creationId xmlns:a16="http://schemas.microsoft.com/office/drawing/2014/main" id="{35234F10-9D38-8D8A-5112-E21B5728D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21" r="18313" b="30780"/>
          <a:stretch/>
        </p:blipFill>
        <p:spPr bwMode="auto">
          <a:xfrm>
            <a:off x="4208878" y="398035"/>
            <a:ext cx="2722220" cy="3320089"/>
          </a:xfrm>
          <a:custGeom>
            <a:avLst/>
            <a:gdLst/>
            <a:ahLst/>
            <a:cxnLst/>
            <a:rect l="l" t="t" r="r" b="b"/>
            <a:pathLst>
              <a:path w="3545118" h="5759450">
                <a:moveTo>
                  <a:pt x="0" y="0"/>
                </a:moveTo>
                <a:lnTo>
                  <a:pt x="3545118" y="0"/>
                </a:lnTo>
                <a:lnTo>
                  <a:pt x="3545118"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F746A3C-EFB9-92DE-14CE-1DE5BE82D44B}"/>
              </a:ext>
            </a:extLst>
          </p:cNvPr>
          <p:cNvPicPr>
            <a:picLocks noChangeAspect="1"/>
          </p:cNvPicPr>
          <p:nvPr/>
        </p:nvPicPr>
        <p:blipFill>
          <a:blip r:embed="rId3"/>
          <a:stretch>
            <a:fillRect/>
          </a:stretch>
        </p:blipFill>
        <p:spPr>
          <a:xfrm>
            <a:off x="1328127" y="3718124"/>
            <a:ext cx="8144693" cy="2789088"/>
          </a:xfrm>
          <a:prstGeom prst="rect">
            <a:avLst/>
          </a:prstGeom>
        </p:spPr>
      </p:pic>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2838FC-33E8-014B-501D-A48303243777}"/>
              </a:ext>
            </a:extLst>
          </p:cNvPr>
          <p:cNvSpPr txBox="1">
            <a:spLocks/>
          </p:cNvSpPr>
          <p:nvPr/>
        </p:nvSpPr>
        <p:spPr>
          <a:xfrm>
            <a:off x="0" y="1321903"/>
            <a:ext cx="12105861" cy="4383977"/>
          </a:xfrm>
          <a:prstGeom prst="rect">
            <a:avLst/>
          </a:prstGeom>
        </p:spPr>
        <p:txBody>
          <a:bodyPr vert="horz" wrap="square" lIns="0" tIns="0" rIns="0" bIns="0" rtlCol="0" anchor="b" anchorCtr="0">
            <a:normAutofit fontScale="90000"/>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algn="ctr"/>
            <a:r>
              <a:rPr lang="ar-DZ" b="1" dirty="0">
                <a:latin typeface="Open Sans" panose="020B0606030504020204" pitchFamily="34" charset="0"/>
                <a:ea typeface="+mn-ea"/>
                <a:cs typeface="+mn-cs"/>
              </a:rPr>
              <a:t>الجامعة الجزائرية : 1,7 مليون طالب</a:t>
            </a:r>
          </a:p>
          <a:p>
            <a:pPr algn="ctr"/>
            <a:r>
              <a:rPr lang="ar-DZ" b="1" dirty="0">
                <a:latin typeface="Open Sans" panose="020B0606030504020204" pitchFamily="34" charset="0"/>
                <a:ea typeface="+mn-ea"/>
                <a:cs typeface="+mn-cs"/>
              </a:rPr>
              <a:t>يتخرج منها كل سنة حوالي 300ألف يذهبون إلى سوق العمل المشبّع</a:t>
            </a:r>
          </a:p>
          <a:p>
            <a:pPr algn="ctr"/>
            <a:endParaRPr lang="ar-DZ" b="1" dirty="0">
              <a:latin typeface="Open Sans" panose="020B0606030504020204" pitchFamily="34" charset="0"/>
              <a:ea typeface="+mn-ea"/>
              <a:cs typeface="+mn-cs"/>
            </a:endParaRPr>
          </a:p>
          <a:p>
            <a:pPr algn="ctr"/>
            <a:r>
              <a:rPr lang="ar-DZ" b="1" dirty="0">
                <a:latin typeface="Open Sans" panose="020B0606030504020204" pitchFamily="34" charset="0"/>
                <a:ea typeface="+mn-ea"/>
                <a:cs typeface="+mn-cs"/>
              </a:rPr>
              <a:t>وهذا ما يفرض التحول من الشهادة من أجل التوظيف إلى الشهادة من أجل </a:t>
            </a:r>
            <a:r>
              <a:rPr lang="ar-DZ" b="1" dirty="0" err="1">
                <a:latin typeface="Open Sans" panose="020B0606030504020204" pitchFamily="34" charset="0"/>
                <a:ea typeface="+mn-ea"/>
                <a:cs typeface="+mn-cs"/>
              </a:rPr>
              <a:t>المقاولاتية</a:t>
            </a:r>
            <a:r>
              <a:rPr lang="ar-DZ" b="1" dirty="0">
                <a:latin typeface="Open Sans" panose="020B0606030504020204" pitchFamily="34" charset="0"/>
                <a:ea typeface="+mn-ea"/>
                <a:cs typeface="+mn-cs"/>
              </a:rPr>
              <a:t> و خلق فرص العمل لامتصاص البطالة</a:t>
            </a:r>
          </a:p>
          <a:p>
            <a:pPr algn="ctr"/>
            <a:r>
              <a:rPr lang="ar-DZ" b="1" dirty="0">
                <a:latin typeface="Open Sans" panose="020B0606030504020204" pitchFamily="34" charset="0"/>
                <a:ea typeface="+mn-ea"/>
                <a:cs typeface="+mn-cs"/>
              </a:rPr>
              <a:t> </a:t>
            </a:r>
            <a:br>
              <a:rPr lang="ar-DZ" b="1" dirty="0">
                <a:latin typeface="Open Sans" panose="020B0606030504020204" pitchFamily="34" charset="0"/>
                <a:ea typeface="+mn-ea"/>
                <a:cs typeface="+mn-cs"/>
              </a:rPr>
            </a:br>
            <a:endParaRPr lang="ar-DZ" dirty="0"/>
          </a:p>
        </p:txBody>
      </p:sp>
    </p:spTree>
    <p:extLst>
      <p:ext uri="{BB962C8B-B14F-4D97-AF65-F5344CB8AC3E}">
        <p14:creationId xmlns:p14="http://schemas.microsoft.com/office/powerpoint/2010/main" val="75281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0" y="954156"/>
            <a:ext cx="12192000" cy="4092429"/>
          </a:xfrm>
        </p:spPr>
        <p:txBody>
          <a:bodyPr anchor="b" anchorCtr="0">
            <a:normAutofit/>
          </a:bodyPr>
          <a:lstStyle/>
          <a:p>
            <a:pPr algn="ctr"/>
            <a:r>
              <a:rPr kumimoji="0" lang="ar-DZ" sz="4800" b="1" i="0" u="none" strike="noStrike" kern="1200" cap="none" spc="0" normalizeH="0" baseline="0" noProof="0" dirty="0">
                <a:ln>
                  <a:noFill/>
                </a:ln>
                <a:effectLst/>
                <a:uLnTx/>
                <a:uFillTx/>
                <a:latin typeface="Open Sans" panose="020B0606030504020204" pitchFamily="34" charset="0"/>
                <a:ea typeface="+mn-ea"/>
                <a:cs typeface="+mn-cs"/>
              </a:rPr>
              <a:t>الجامعة الجزائرية  تعرف تحولات تجعلها ''تتجه لتكون قاطرة للتنمية الاقتصادية والاجتماعية" من خلال صقل القدرات والمواهب العلمية للأسرة الجامعية من أساتذة وباحثين وطلبة وتثمينها لخدمة المجتمع.</a:t>
            </a:r>
            <a:br>
              <a:rPr kumimoji="0" lang="ar-DZ" sz="4800" b="1" i="0" u="none" strike="noStrike" kern="1200" cap="none" spc="0" normalizeH="0" baseline="0" noProof="0" dirty="0">
                <a:ln>
                  <a:noFill/>
                </a:ln>
                <a:effectLst/>
                <a:uLnTx/>
                <a:uFillTx/>
                <a:latin typeface="Open Sans" panose="020B0606030504020204" pitchFamily="34" charset="0"/>
                <a:ea typeface="+mn-ea"/>
                <a:cs typeface="+mn-cs"/>
              </a:rPr>
            </a:br>
            <a:endParaRPr lang="en-US" dirty="0"/>
          </a:p>
        </p:txBody>
      </p:sp>
    </p:spTree>
    <p:extLst>
      <p:ext uri="{BB962C8B-B14F-4D97-AF65-F5344CB8AC3E}">
        <p14:creationId xmlns:p14="http://schemas.microsoft.com/office/powerpoint/2010/main" val="281083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F31BBB02-5879-DFF9-31EA-6ED9B4C7DAF6}"/>
              </a:ext>
            </a:extLst>
          </p:cNvPr>
          <p:cNvSpPr txBox="1">
            <a:spLocks/>
          </p:cNvSpPr>
          <p:nvPr/>
        </p:nvSpPr>
        <p:spPr>
          <a:xfrm>
            <a:off x="646043" y="316419"/>
            <a:ext cx="10684566" cy="757007"/>
          </a:xfrm>
          <a:prstGeom prst="rect">
            <a:avLst/>
          </a:prstGeom>
          <a:noFill/>
        </p:spPr>
        <p:txBody>
          <a:bodyPr>
            <a:normAutofit fontScale="92500"/>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DZ" sz="4400" b="1" dirty="0">
                <a:solidFill>
                  <a:schemeClr val="tx1"/>
                </a:solidFill>
                <a:latin typeface="YouTube Sans"/>
              </a:rPr>
              <a:t>أهم التحولات التي تعرفها الجامعة الجزائرية</a:t>
            </a:r>
          </a:p>
        </p:txBody>
      </p:sp>
      <p:sp>
        <p:nvSpPr>
          <p:cNvPr id="7" name="Title 1">
            <a:extLst>
              <a:ext uri="{FF2B5EF4-FFF2-40B4-BE49-F238E27FC236}">
                <a16:creationId xmlns:a16="http://schemas.microsoft.com/office/drawing/2014/main" id="{B50C1057-4130-59D5-5630-A0E3FBBCB774}"/>
              </a:ext>
            </a:extLst>
          </p:cNvPr>
          <p:cNvSpPr txBox="1">
            <a:spLocks/>
          </p:cNvSpPr>
          <p:nvPr/>
        </p:nvSpPr>
        <p:spPr>
          <a:xfrm>
            <a:off x="0" y="993912"/>
            <a:ext cx="12192000" cy="5784575"/>
          </a:xfrm>
          <a:prstGeom prst="rect">
            <a:avLst/>
          </a:prstGeom>
        </p:spPr>
        <p:txBody>
          <a:bodyPr anchor="b" anchorCtr="0">
            <a:normAutofit fontScale="92500"/>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marL="457200" indent="-457200" algn="ctr" rtl="1">
              <a:lnSpc>
                <a:spcPct val="170000"/>
              </a:lnSpc>
              <a:buFont typeface="Wingdings" panose="05000000000000000000" pitchFamily="2" charset="2"/>
              <a:buChar char="ü"/>
            </a:pPr>
            <a:r>
              <a:rPr lang="ar-DZ" sz="4000" b="1" dirty="0">
                <a:latin typeface="Open Sans" panose="020B0606030504020204" pitchFamily="34" charset="0"/>
                <a:ea typeface="+mn-ea"/>
                <a:cs typeface="+mn-cs"/>
              </a:rPr>
              <a:t>إصدار السند القانوني لإنشاء الحاضنات (2012)</a:t>
            </a:r>
          </a:p>
          <a:p>
            <a:pPr marL="457200" indent="-457200" algn="ctr" rtl="1">
              <a:lnSpc>
                <a:spcPct val="170000"/>
              </a:lnSpc>
              <a:buFont typeface="Wingdings" panose="05000000000000000000" pitchFamily="2" charset="2"/>
              <a:buChar char="ü"/>
            </a:pPr>
            <a:r>
              <a:rPr lang="ar-DZ" sz="4000" b="1" dirty="0">
                <a:latin typeface="Open Sans" panose="020B0606030504020204" pitchFamily="34" charset="0"/>
                <a:ea typeface="+mn-ea"/>
                <a:cs typeface="+mn-cs"/>
              </a:rPr>
              <a:t>إنشاء مكاتب الربط بين الجامعات و المؤسسات</a:t>
            </a:r>
          </a:p>
          <a:p>
            <a:pPr marL="457200" indent="-457200" algn="ctr" rtl="1">
              <a:lnSpc>
                <a:spcPct val="170000"/>
              </a:lnSpc>
              <a:buFont typeface="Wingdings" panose="05000000000000000000" pitchFamily="2" charset="2"/>
              <a:buChar char="ü"/>
            </a:pPr>
            <a:r>
              <a:rPr lang="ar-DZ" sz="4000" b="1" dirty="0">
                <a:latin typeface="Open Sans" panose="020B0606030504020204" pitchFamily="34" charset="0"/>
                <a:ea typeface="+mn-ea"/>
                <a:cs typeface="+mn-cs"/>
              </a:rPr>
              <a:t>إنشاء نوادي البحث عن الوظيفة و تسيير مسار الطالب</a:t>
            </a:r>
          </a:p>
          <a:p>
            <a:pPr marL="457200" indent="-457200" algn="ctr" rtl="1">
              <a:lnSpc>
                <a:spcPct val="170000"/>
              </a:lnSpc>
              <a:buFont typeface="Wingdings" panose="05000000000000000000" pitchFamily="2" charset="2"/>
              <a:buChar char="ü"/>
            </a:pPr>
            <a:r>
              <a:rPr lang="ar-DZ" sz="4000" b="1" dirty="0">
                <a:latin typeface="Open Sans" panose="020B0606030504020204" pitchFamily="34" charset="0"/>
                <a:ea typeface="+mn-ea"/>
                <a:cs typeface="+mn-cs"/>
              </a:rPr>
              <a:t>إنشاء دور </a:t>
            </a:r>
            <a:r>
              <a:rPr lang="ar-DZ" sz="4000" b="1" dirty="0" err="1">
                <a:latin typeface="Open Sans" panose="020B0606030504020204" pitchFamily="34" charset="0"/>
                <a:ea typeface="+mn-ea"/>
                <a:cs typeface="+mn-cs"/>
              </a:rPr>
              <a:t>المقاولاتية</a:t>
            </a:r>
            <a:r>
              <a:rPr lang="ar-DZ" sz="4000" b="1" dirty="0">
                <a:latin typeface="Open Sans" panose="020B0606030504020204" pitchFamily="34" charset="0"/>
                <a:ea typeface="+mn-ea"/>
                <a:cs typeface="+mn-cs"/>
              </a:rPr>
              <a:t> التي أصبحت حاليا مراكز تطوير </a:t>
            </a:r>
            <a:r>
              <a:rPr lang="ar-DZ" sz="4000" b="1" dirty="0" err="1">
                <a:latin typeface="Open Sans" panose="020B0606030504020204" pitchFamily="34" charset="0"/>
                <a:ea typeface="+mn-ea"/>
                <a:cs typeface="+mn-cs"/>
              </a:rPr>
              <a:t>المقاولاتية</a:t>
            </a:r>
            <a:endParaRPr lang="ar-DZ" sz="4000" b="1" dirty="0">
              <a:latin typeface="Open Sans" panose="020B0606030504020204" pitchFamily="34" charset="0"/>
              <a:ea typeface="+mn-ea"/>
              <a:cs typeface="+mn-cs"/>
            </a:endParaRPr>
          </a:p>
          <a:p>
            <a:pPr marL="457200" indent="-457200" algn="ctr" rtl="1">
              <a:lnSpc>
                <a:spcPct val="170000"/>
              </a:lnSpc>
              <a:buFont typeface="Wingdings" panose="05000000000000000000" pitchFamily="2" charset="2"/>
              <a:buChar char="ü"/>
            </a:pPr>
            <a:r>
              <a:rPr lang="ar-DZ" sz="4000" b="1" dirty="0">
                <a:latin typeface="Open Sans" panose="020B0606030504020204" pitchFamily="34" charset="0"/>
                <a:ea typeface="+mn-ea"/>
                <a:cs typeface="+mn-cs"/>
              </a:rPr>
              <a:t>إنشاء مراكز الدعم التكنولوجي و الابتكار</a:t>
            </a:r>
          </a:p>
          <a:p>
            <a:pPr marL="457200" indent="-457200" algn="ctr" rtl="1">
              <a:lnSpc>
                <a:spcPct val="170000"/>
              </a:lnSpc>
              <a:buFont typeface="Wingdings" panose="05000000000000000000" pitchFamily="2" charset="2"/>
              <a:buChar char="ü"/>
            </a:pPr>
            <a:r>
              <a:rPr lang="ar-DZ" sz="4000" b="1" dirty="0">
                <a:latin typeface="Open Sans" panose="020B0606030504020204" pitchFamily="34" charset="0"/>
                <a:ea typeface="+mn-ea"/>
                <a:cs typeface="+mn-cs"/>
              </a:rPr>
              <a:t>إنشاء مختبرات الذكاء الاصطناعي</a:t>
            </a:r>
          </a:p>
        </p:txBody>
      </p:sp>
    </p:spTree>
    <p:extLst>
      <p:ext uri="{BB962C8B-B14F-4D97-AF65-F5344CB8AC3E}">
        <p14:creationId xmlns:p14="http://schemas.microsoft.com/office/powerpoint/2010/main" val="130063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7395E5E-EB78-E06A-473F-3B49C7CA1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270" y="3236573"/>
            <a:ext cx="8534052" cy="321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F9BC7D9F-111A-2E5E-C648-E74D69525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454966" y="1242391"/>
            <a:ext cx="7076661" cy="1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a:extLst>
              <a:ext uri="{FF2B5EF4-FFF2-40B4-BE49-F238E27FC236}">
                <a16:creationId xmlns:a16="http://schemas.microsoft.com/office/drawing/2014/main" id="{DBD0061A-E9E0-ED8B-3E73-6E01F10BD446}"/>
              </a:ext>
            </a:extLst>
          </p:cNvPr>
          <p:cNvSpPr txBox="1">
            <a:spLocks/>
          </p:cNvSpPr>
          <p:nvPr/>
        </p:nvSpPr>
        <p:spPr>
          <a:xfrm>
            <a:off x="1222514" y="284652"/>
            <a:ext cx="8229600" cy="812235"/>
          </a:xfrm>
          <a:prstGeom prst="rect">
            <a:avLst/>
          </a:prstGeom>
        </p:spPr>
        <p:txBody>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algn="ctr"/>
            <a:r>
              <a:rPr lang="ar-DZ" b="1">
                <a:solidFill>
                  <a:srgbClr val="FF0000"/>
                </a:solidFill>
                <a:latin typeface="AbdoMaster-DemiBold" pitchFamily="50" charset="-78"/>
                <a:cs typeface="AbdoMaster-DemiBold" pitchFamily="50" charset="-78"/>
              </a:rPr>
              <a:t>حاضنة الاعمال الجامعية       </a:t>
            </a:r>
            <a:endParaRPr lang="fr-FR" b="1">
              <a:solidFill>
                <a:srgbClr val="FF0000"/>
              </a:solidFill>
              <a:latin typeface="AbdoMaster-DemiBold" pitchFamily="50" charset="-78"/>
              <a:cs typeface="AbdoMaster-DemiBold" pitchFamily="50" charset="-78"/>
            </a:endParaRPr>
          </a:p>
        </p:txBody>
      </p:sp>
    </p:spTree>
    <p:extLst>
      <p:ext uri="{BB962C8B-B14F-4D97-AF65-F5344CB8AC3E}">
        <p14:creationId xmlns:p14="http://schemas.microsoft.com/office/powerpoint/2010/main" val="416680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0331C16D-DD02-2A6F-62E0-6A85D5D3C314}"/>
              </a:ext>
            </a:extLst>
          </p:cNvPr>
          <p:cNvCxnSpPr/>
          <p:nvPr/>
        </p:nvCxnSpPr>
        <p:spPr>
          <a:xfrm>
            <a:off x="765253" y="2400728"/>
            <a:ext cx="107395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E5D84829-2C31-552D-0F83-5309B85B8898}"/>
              </a:ext>
            </a:extLst>
          </p:cNvPr>
          <p:cNvCxnSpPr/>
          <p:nvPr/>
        </p:nvCxnSpPr>
        <p:spPr>
          <a:xfrm>
            <a:off x="783916" y="2102150"/>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BC20585D-5CB9-C07F-B7AC-5EECB92FEE2F}"/>
              </a:ext>
            </a:extLst>
          </p:cNvPr>
          <p:cNvCxnSpPr/>
          <p:nvPr/>
        </p:nvCxnSpPr>
        <p:spPr>
          <a:xfrm>
            <a:off x="1804063" y="2105254"/>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572721B7-0973-74F7-689F-AEF877375953}"/>
              </a:ext>
            </a:extLst>
          </p:cNvPr>
          <p:cNvCxnSpPr/>
          <p:nvPr/>
        </p:nvCxnSpPr>
        <p:spPr>
          <a:xfrm>
            <a:off x="2821100" y="2099046"/>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ADA1262A-E63A-1E60-7EC3-7754555DD6B0}"/>
              </a:ext>
            </a:extLst>
          </p:cNvPr>
          <p:cNvCxnSpPr/>
          <p:nvPr/>
        </p:nvCxnSpPr>
        <p:spPr>
          <a:xfrm>
            <a:off x="3841247" y="2102150"/>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1A30FA61-0035-7EA3-FF17-E994719407F9}"/>
              </a:ext>
            </a:extLst>
          </p:cNvPr>
          <p:cNvCxnSpPr/>
          <p:nvPr/>
        </p:nvCxnSpPr>
        <p:spPr>
          <a:xfrm>
            <a:off x="4883165" y="2102150"/>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1132A38-E4C8-CF5C-E826-10A06F8D3C00}"/>
              </a:ext>
            </a:extLst>
          </p:cNvPr>
          <p:cNvCxnSpPr/>
          <p:nvPr/>
        </p:nvCxnSpPr>
        <p:spPr>
          <a:xfrm>
            <a:off x="5903312" y="2105254"/>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B86A7639-5EDA-B2B7-7DCD-AE237905AE87}"/>
              </a:ext>
            </a:extLst>
          </p:cNvPr>
          <p:cNvCxnSpPr/>
          <p:nvPr/>
        </p:nvCxnSpPr>
        <p:spPr>
          <a:xfrm>
            <a:off x="6920349" y="2099046"/>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27E583D8-CDEC-1D2F-FD1A-EFBAD13C6142}"/>
              </a:ext>
            </a:extLst>
          </p:cNvPr>
          <p:cNvCxnSpPr/>
          <p:nvPr/>
        </p:nvCxnSpPr>
        <p:spPr>
          <a:xfrm>
            <a:off x="7940496" y="2102150"/>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27AFF77F-7E2A-D15C-F034-42A732E39C99}"/>
              </a:ext>
            </a:extLst>
          </p:cNvPr>
          <p:cNvCxnSpPr/>
          <p:nvPr/>
        </p:nvCxnSpPr>
        <p:spPr>
          <a:xfrm>
            <a:off x="9072610" y="2102150"/>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1BAA9330-D483-CDC4-9C36-8BDB306CBF96}"/>
              </a:ext>
            </a:extLst>
          </p:cNvPr>
          <p:cNvCxnSpPr/>
          <p:nvPr/>
        </p:nvCxnSpPr>
        <p:spPr>
          <a:xfrm>
            <a:off x="10092757" y="2105254"/>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0D50EC4F-2D34-0D8F-3F6A-ECABC62C4DA6}"/>
              </a:ext>
            </a:extLst>
          </p:cNvPr>
          <p:cNvCxnSpPr/>
          <p:nvPr/>
        </p:nvCxnSpPr>
        <p:spPr>
          <a:xfrm>
            <a:off x="11109794" y="2099046"/>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584B1D94-B9CB-32A7-7165-A249021EC969}"/>
              </a:ext>
            </a:extLst>
          </p:cNvPr>
          <p:cNvSpPr txBox="1"/>
          <p:nvPr/>
        </p:nvSpPr>
        <p:spPr>
          <a:xfrm>
            <a:off x="219411" y="1734082"/>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8</a:t>
            </a:r>
            <a:r>
              <a:rPr lang="ar-DZ" b="1" dirty="0">
                <a:solidFill>
                  <a:schemeClr val="accent2">
                    <a:lumMod val="20000"/>
                    <a:lumOff val="80000"/>
                  </a:schemeClr>
                </a:solidFill>
                <a:effectLst>
                  <a:outerShdw blurRad="38100" dist="38100" dir="2700000" algn="tl">
                    <a:srgbClr val="000000">
                      <a:alpha val="43137"/>
                    </a:srgbClr>
                  </a:outerShdw>
                </a:effectLst>
              </a:rPr>
              <a:t>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18" name="ZoneTexte 17">
            <a:extLst>
              <a:ext uri="{FF2B5EF4-FFF2-40B4-BE49-F238E27FC236}">
                <a16:creationId xmlns:a16="http://schemas.microsoft.com/office/drawing/2014/main" id="{1648EDC8-D794-CC23-0D69-4072B6915056}"/>
              </a:ext>
            </a:extLst>
          </p:cNvPr>
          <p:cNvSpPr txBox="1"/>
          <p:nvPr/>
        </p:nvSpPr>
        <p:spPr>
          <a:xfrm>
            <a:off x="1306432" y="1762365"/>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8</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19" name="ZoneTexte 18">
            <a:extLst>
              <a:ext uri="{FF2B5EF4-FFF2-40B4-BE49-F238E27FC236}">
                <a16:creationId xmlns:a16="http://schemas.microsoft.com/office/drawing/2014/main" id="{FD6D275C-7115-BAA4-63EC-B5BE4A580AFF}"/>
              </a:ext>
            </a:extLst>
          </p:cNvPr>
          <p:cNvSpPr txBox="1"/>
          <p:nvPr/>
        </p:nvSpPr>
        <p:spPr>
          <a:xfrm>
            <a:off x="2376343" y="1779865"/>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9</a:t>
            </a:r>
            <a:r>
              <a:rPr lang="ar-DZ" b="1" dirty="0">
                <a:solidFill>
                  <a:schemeClr val="accent2">
                    <a:lumMod val="20000"/>
                    <a:lumOff val="80000"/>
                  </a:schemeClr>
                </a:solidFill>
                <a:effectLst>
                  <a:outerShdw blurRad="38100" dist="38100" dir="2700000" algn="tl">
                    <a:srgbClr val="000000">
                      <a:alpha val="43137"/>
                    </a:srgbClr>
                  </a:outerShdw>
                </a:effectLst>
              </a:rPr>
              <a:t>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20" name="ZoneTexte 19">
            <a:extLst>
              <a:ext uri="{FF2B5EF4-FFF2-40B4-BE49-F238E27FC236}">
                <a16:creationId xmlns:a16="http://schemas.microsoft.com/office/drawing/2014/main" id="{A21629E5-18EE-2FDA-0009-FE45BE19A2EB}"/>
              </a:ext>
            </a:extLst>
          </p:cNvPr>
          <p:cNvSpPr txBox="1"/>
          <p:nvPr/>
        </p:nvSpPr>
        <p:spPr>
          <a:xfrm>
            <a:off x="3440020" y="1794820"/>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9</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21" name="ZoneTexte 20">
            <a:extLst>
              <a:ext uri="{FF2B5EF4-FFF2-40B4-BE49-F238E27FC236}">
                <a16:creationId xmlns:a16="http://schemas.microsoft.com/office/drawing/2014/main" id="{C472B8C5-3D67-B59C-09B2-C2DED65966EB}"/>
              </a:ext>
            </a:extLst>
          </p:cNvPr>
          <p:cNvSpPr txBox="1"/>
          <p:nvPr/>
        </p:nvSpPr>
        <p:spPr>
          <a:xfrm>
            <a:off x="4391751" y="1790937"/>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2000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22" name="ZoneTexte 21">
            <a:extLst>
              <a:ext uri="{FF2B5EF4-FFF2-40B4-BE49-F238E27FC236}">
                <a16:creationId xmlns:a16="http://schemas.microsoft.com/office/drawing/2014/main" id="{0C966380-DF9B-0492-86CF-492480305DCC}"/>
              </a:ext>
            </a:extLst>
          </p:cNvPr>
          <p:cNvSpPr txBox="1"/>
          <p:nvPr/>
        </p:nvSpPr>
        <p:spPr>
          <a:xfrm>
            <a:off x="5461662" y="1808437"/>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200</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23" name="ZoneTexte 22">
            <a:extLst>
              <a:ext uri="{FF2B5EF4-FFF2-40B4-BE49-F238E27FC236}">
                <a16:creationId xmlns:a16="http://schemas.microsoft.com/office/drawing/2014/main" id="{F8743A78-FE64-FF74-B98C-D08828E6BE0F}"/>
              </a:ext>
            </a:extLst>
          </p:cNvPr>
          <p:cNvSpPr txBox="1"/>
          <p:nvPr/>
        </p:nvSpPr>
        <p:spPr>
          <a:xfrm>
            <a:off x="6469357" y="1806099"/>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201</a:t>
            </a:r>
            <a:r>
              <a:rPr lang="ar-DZ" b="1" dirty="0">
                <a:solidFill>
                  <a:schemeClr val="accent2">
                    <a:lumMod val="20000"/>
                    <a:lumOff val="80000"/>
                  </a:schemeClr>
                </a:solidFill>
                <a:effectLst>
                  <a:outerShdw blurRad="38100" dist="38100" dir="2700000" algn="tl">
                    <a:srgbClr val="000000">
                      <a:alpha val="43137"/>
                    </a:srgbClr>
                  </a:outerShdw>
                </a:effectLst>
              </a:rPr>
              <a:t>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24" name="ZoneTexte 23">
            <a:extLst>
              <a:ext uri="{FF2B5EF4-FFF2-40B4-BE49-F238E27FC236}">
                <a16:creationId xmlns:a16="http://schemas.microsoft.com/office/drawing/2014/main" id="{46065369-310B-9978-9EE5-9402EB2F455B}"/>
              </a:ext>
            </a:extLst>
          </p:cNvPr>
          <p:cNvSpPr txBox="1"/>
          <p:nvPr/>
        </p:nvSpPr>
        <p:spPr>
          <a:xfrm>
            <a:off x="7421088" y="1802216"/>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201</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28" name="ZoneTexte 27">
            <a:extLst>
              <a:ext uri="{FF2B5EF4-FFF2-40B4-BE49-F238E27FC236}">
                <a16:creationId xmlns:a16="http://schemas.microsoft.com/office/drawing/2014/main" id="{63151B1F-DB39-D406-11AD-D38E505A3706}"/>
              </a:ext>
            </a:extLst>
          </p:cNvPr>
          <p:cNvSpPr txBox="1"/>
          <p:nvPr/>
        </p:nvSpPr>
        <p:spPr>
          <a:xfrm>
            <a:off x="8612286" y="1776899"/>
            <a:ext cx="886408" cy="369332"/>
          </a:xfrm>
          <a:prstGeom prst="rect">
            <a:avLst/>
          </a:prstGeom>
          <a:noFill/>
        </p:spPr>
        <p:txBody>
          <a:bodyPr wrap="square" rtlCol="0">
            <a:spAutoFit/>
          </a:bodyPr>
          <a:lstStyle/>
          <a:p>
            <a:pPr algn="ctr"/>
            <a:r>
              <a:rPr lang="fr-FR" b="1" dirty="0">
                <a:solidFill>
                  <a:srgbClr val="0070C0"/>
                </a:solidFill>
                <a:effectLst>
                  <a:outerShdw blurRad="38100" dist="38100" dir="2700000" algn="tl">
                    <a:srgbClr val="000000">
                      <a:alpha val="43137"/>
                    </a:srgbClr>
                  </a:outerShdw>
                </a:effectLst>
              </a:rPr>
              <a:t>2020</a:t>
            </a:r>
            <a:endParaRPr lang="fr-DZ" b="1" dirty="0">
              <a:solidFill>
                <a:srgbClr val="0070C0"/>
              </a:solidFill>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F3670EB2-A966-7DE7-8BFC-2BE719374F9E}"/>
              </a:ext>
            </a:extLst>
          </p:cNvPr>
          <p:cNvSpPr txBox="1"/>
          <p:nvPr/>
        </p:nvSpPr>
        <p:spPr>
          <a:xfrm>
            <a:off x="9633997" y="1776899"/>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2025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 name="Content Placeholder 11">
            <a:extLst>
              <a:ext uri="{FF2B5EF4-FFF2-40B4-BE49-F238E27FC236}">
                <a16:creationId xmlns:a16="http://schemas.microsoft.com/office/drawing/2014/main" id="{5C54714C-1725-E4E2-5274-2BE581C5CEC6}"/>
              </a:ext>
            </a:extLst>
          </p:cNvPr>
          <p:cNvSpPr txBox="1">
            <a:spLocks/>
          </p:cNvSpPr>
          <p:nvPr/>
        </p:nvSpPr>
        <p:spPr>
          <a:xfrm>
            <a:off x="546652" y="354564"/>
            <a:ext cx="11189839" cy="1142653"/>
          </a:xfrm>
          <a:prstGeom prst="rect">
            <a:avLst/>
          </a:prstGeom>
          <a:noFill/>
        </p:spPr>
        <p:txBody>
          <a:bodyPr>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DZ" sz="4000" b="1" dirty="0">
                <a:solidFill>
                  <a:schemeClr val="tx1"/>
                </a:solidFill>
                <a:latin typeface="YouTube Sans"/>
              </a:rPr>
              <a:t>متى اول مرة تكلمنا فعليا على المؤسسات الناشئة في الجزائر</a:t>
            </a:r>
            <a:r>
              <a:rPr lang="ar-DZ" sz="4000" b="1" i="0" dirty="0">
                <a:solidFill>
                  <a:schemeClr val="tx1"/>
                </a:solidFill>
                <a:effectLst/>
                <a:latin typeface="YouTube Sans"/>
              </a:rPr>
              <a:t>؟</a:t>
            </a:r>
            <a:endParaRPr lang="ar-DZ" sz="4000" b="1" dirty="0">
              <a:solidFill>
                <a:schemeClr val="tx1"/>
              </a:solidFill>
              <a:latin typeface="YouTube Sans"/>
            </a:endParaRPr>
          </a:p>
        </p:txBody>
      </p:sp>
      <p:cxnSp>
        <p:nvCxnSpPr>
          <p:cNvPr id="16" name="Connecteur droit 15">
            <a:extLst>
              <a:ext uri="{FF2B5EF4-FFF2-40B4-BE49-F238E27FC236}">
                <a16:creationId xmlns:a16="http://schemas.microsoft.com/office/drawing/2014/main" id="{0331C16D-DD02-2A6F-62E0-6A85D5D3C314}"/>
              </a:ext>
            </a:extLst>
          </p:cNvPr>
          <p:cNvCxnSpPr/>
          <p:nvPr/>
        </p:nvCxnSpPr>
        <p:spPr>
          <a:xfrm>
            <a:off x="1009116" y="4754587"/>
            <a:ext cx="107395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E5D84829-2C31-552D-0F83-5309B85B8898}"/>
              </a:ext>
            </a:extLst>
          </p:cNvPr>
          <p:cNvCxnSpPr/>
          <p:nvPr/>
        </p:nvCxnSpPr>
        <p:spPr>
          <a:xfrm>
            <a:off x="1027779" y="4456009"/>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BC20585D-5CB9-C07F-B7AC-5EECB92FEE2F}"/>
              </a:ext>
            </a:extLst>
          </p:cNvPr>
          <p:cNvCxnSpPr/>
          <p:nvPr/>
        </p:nvCxnSpPr>
        <p:spPr>
          <a:xfrm>
            <a:off x="2047926" y="4459113"/>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572721B7-0973-74F7-689F-AEF877375953}"/>
              </a:ext>
            </a:extLst>
          </p:cNvPr>
          <p:cNvCxnSpPr/>
          <p:nvPr/>
        </p:nvCxnSpPr>
        <p:spPr>
          <a:xfrm>
            <a:off x="3064963" y="4452905"/>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0" name="Connecteur droit 29">
            <a:extLst>
              <a:ext uri="{FF2B5EF4-FFF2-40B4-BE49-F238E27FC236}">
                <a16:creationId xmlns:a16="http://schemas.microsoft.com/office/drawing/2014/main" id="{ADA1262A-E63A-1E60-7EC3-7754555DD6B0}"/>
              </a:ext>
            </a:extLst>
          </p:cNvPr>
          <p:cNvCxnSpPr/>
          <p:nvPr/>
        </p:nvCxnSpPr>
        <p:spPr>
          <a:xfrm>
            <a:off x="4085110" y="4456009"/>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1A30FA61-0035-7EA3-FF17-E994719407F9}"/>
              </a:ext>
            </a:extLst>
          </p:cNvPr>
          <p:cNvCxnSpPr/>
          <p:nvPr/>
        </p:nvCxnSpPr>
        <p:spPr>
          <a:xfrm>
            <a:off x="5127028" y="4456009"/>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21132A38-E4C8-CF5C-E826-10A06F8D3C00}"/>
              </a:ext>
            </a:extLst>
          </p:cNvPr>
          <p:cNvCxnSpPr/>
          <p:nvPr/>
        </p:nvCxnSpPr>
        <p:spPr>
          <a:xfrm>
            <a:off x="6147175" y="4459113"/>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B86A7639-5EDA-B2B7-7DCD-AE237905AE87}"/>
              </a:ext>
            </a:extLst>
          </p:cNvPr>
          <p:cNvCxnSpPr/>
          <p:nvPr/>
        </p:nvCxnSpPr>
        <p:spPr>
          <a:xfrm>
            <a:off x="7164212" y="4452905"/>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27E583D8-CDEC-1D2F-FD1A-EFBAD13C6142}"/>
              </a:ext>
            </a:extLst>
          </p:cNvPr>
          <p:cNvCxnSpPr/>
          <p:nvPr/>
        </p:nvCxnSpPr>
        <p:spPr>
          <a:xfrm>
            <a:off x="8184359" y="4456009"/>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27AFF77F-7E2A-D15C-F034-42A732E39C99}"/>
              </a:ext>
            </a:extLst>
          </p:cNvPr>
          <p:cNvCxnSpPr/>
          <p:nvPr/>
        </p:nvCxnSpPr>
        <p:spPr>
          <a:xfrm>
            <a:off x="9316473" y="4456009"/>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1BAA9330-D483-CDC4-9C36-8BDB306CBF96}"/>
              </a:ext>
            </a:extLst>
          </p:cNvPr>
          <p:cNvCxnSpPr/>
          <p:nvPr/>
        </p:nvCxnSpPr>
        <p:spPr>
          <a:xfrm>
            <a:off x="10336620" y="4459113"/>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0D50EC4F-2D34-0D8F-3F6A-ECABC62C4DA6}"/>
              </a:ext>
            </a:extLst>
          </p:cNvPr>
          <p:cNvCxnSpPr/>
          <p:nvPr/>
        </p:nvCxnSpPr>
        <p:spPr>
          <a:xfrm>
            <a:off x="11353657" y="4452905"/>
            <a:ext cx="0" cy="242596"/>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sp>
        <p:nvSpPr>
          <p:cNvPr id="38" name="ZoneTexte 37">
            <a:extLst>
              <a:ext uri="{FF2B5EF4-FFF2-40B4-BE49-F238E27FC236}">
                <a16:creationId xmlns:a16="http://schemas.microsoft.com/office/drawing/2014/main" id="{584B1D94-B9CB-32A7-7165-A249021EC969}"/>
              </a:ext>
            </a:extLst>
          </p:cNvPr>
          <p:cNvSpPr txBox="1"/>
          <p:nvPr/>
        </p:nvSpPr>
        <p:spPr>
          <a:xfrm>
            <a:off x="598564" y="4120107"/>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8</a:t>
            </a:r>
            <a:r>
              <a:rPr lang="ar-DZ" b="1" dirty="0">
                <a:solidFill>
                  <a:schemeClr val="accent2">
                    <a:lumMod val="20000"/>
                    <a:lumOff val="80000"/>
                  </a:schemeClr>
                </a:solidFill>
                <a:effectLst>
                  <a:outerShdw blurRad="38100" dist="38100" dir="2700000" algn="tl">
                    <a:srgbClr val="000000">
                      <a:alpha val="43137"/>
                    </a:srgbClr>
                  </a:outerShdw>
                </a:effectLst>
              </a:rPr>
              <a:t>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39" name="ZoneTexte 38">
            <a:extLst>
              <a:ext uri="{FF2B5EF4-FFF2-40B4-BE49-F238E27FC236}">
                <a16:creationId xmlns:a16="http://schemas.microsoft.com/office/drawing/2014/main" id="{1648EDC8-D794-CC23-0D69-4072B6915056}"/>
              </a:ext>
            </a:extLst>
          </p:cNvPr>
          <p:cNvSpPr txBox="1"/>
          <p:nvPr/>
        </p:nvSpPr>
        <p:spPr>
          <a:xfrm>
            <a:off x="1550295" y="4116224"/>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8</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0" name="ZoneTexte 39">
            <a:extLst>
              <a:ext uri="{FF2B5EF4-FFF2-40B4-BE49-F238E27FC236}">
                <a16:creationId xmlns:a16="http://schemas.microsoft.com/office/drawing/2014/main" id="{FD6D275C-7115-BAA4-63EC-B5BE4A580AFF}"/>
              </a:ext>
            </a:extLst>
          </p:cNvPr>
          <p:cNvSpPr txBox="1"/>
          <p:nvPr/>
        </p:nvSpPr>
        <p:spPr>
          <a:xfrm>
            <a:off x="2620206" y="4133724"/>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9</a:t>
            </a:r>
            <a:r>
              <a:rPr lang="ar-DZ" b="1" dirty="0">
                <a:solidFill>
                  <a:schemeClr val="accent2">
                    <a:lumMod val="20000"/>
                    <a:lumOff val="80000"/>
                  </a:schemeClr>
                </a:solidFill>
                <a:effectLst>
                  <a:outerShdw blurRad="38100" dist="38100" dir="2700000" algn="tl">
                    <a:srgbClr val="000000">
                      <a:alpha val="43137"/>
                    </a:srgbClr>
                  </a:outerShdw>
                </a:effectLst>
              </a:rPr>
              <a:t>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1" name="ZoneTexte 40">
            <a:extLst>
              <a:ext uri="{FF2B5EF4-FFF2-40B4-BE49-F238E27FC236}">
                <a16:creationId xmlns:a16="http://schemas.microsoft.com/office/drawing/2014/main" id="{A21629E5-18EE-2FDA-0009-FE45BE19A2EB}"/>
              </a:ext>
            </a:extLst>
          </p:cNvPr>
          <p:cNvSpPr txBox="1"/>
          <p:nvPr/>
        </p:nvSpPr>
        <p:spPr>
          <a:xfrm>
            <a:off x="3683883" y="4148679"/>
            <a:ext cx="886408" cy="369332"/>
          </a:xfrm>
          <a:prstGeom prst="rect">
            <a:avLst/>
          </a:prstGeom>
          <a:noFill/>
          <a:ln>
            <a:noFill/>
          </a:ln>
        </p:spPr>
        <p:txBody>
          <a:bodyPr wrap="square" rtlCol="0">
            <a:spAutoFit/>
          </a:bodyPr>
          <a:lstStyle/>
          <a:p>
            <a:pPr algn="ctr"/>
            <a:r>
              <a:rPr lang="ar-DZ" b="1" dirty="0">
                <a:solidFill>
                  <a:schemeClr val="accent2">
                    <a:lumMod val="20000"/>
                    <a:lumOff val="80000"/>
                  </a:schemeClr>
                </a:solidFill>
                <a:effectLst>
                  <a:outerShdw blurRad="38100" dist="38100" dir="2700000" algn="tl">
                    <a:srgbClr val="000000">
                      <a:alpha val="43137"/>
                    </a:srgbClr>
                  </a:outerShdw>
                </a:effectLst>
              </a:rPr>
              <a:t>19</a:t>
            </a:r>
            <a:r>
              <a:rPr lang="fr-FR" b="1" dirty="0">
                <a:solidFill>
                  <a:schemeClr val="accent2">
                    <a:lumMod val="20000"/>
                    <a:lumOff val="80000"/>
                  </a:schemeClr>
                </a:solidFill>
                <a:effectLst>
                  <a:outerShdw blurRad="38100" dist="38100" dir="2700000" algn="tl">
                    <a:srgbClr val="000000">
                      <a:alpha val="43137"/>
                    </a:srgbClr>
                  </a:outerShdw>
                </a:effectLst>
              </a:rPr>
              <a:t>9</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2" name="ZoneTexte 41">
            <a:extLst>
              <a:ext uri="{FF2B5EF4-FFF2-40B4-BE49-F238E27FC236}">
                <a16:creationId xmlns:a16="http://schemas.microsoft.com/office/drawing/2014/main" id="{C472B8C5-3D67-B59C-09B2-C2DED65966EB}"/>
              </a:ext>
            </a:extLst>
          </p:cNvPr>
          <p:cNvSpPr txBox="1"/>
          <p:nvPr/>
        </p:nvSpPr>
        <p:spPr>
          <a:xfrm>
            <a:off x="4635614" y="4144796"/>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2000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3" name="ZoneTexte 42">
            <a:extLst>
              <a:ext uri="{FF2B5EF4-FFF2-40B4-BE49-F238E27FC236}">
                <a16:creationId xmlns:a16="http://schemas.microsoft.com/office/drawing/2014/main" id="{0C966380-DF9B-0492-86CF-492480305DCC}"/>
              </a:ext>
            </a:extLst>
          </p:cNvPr>
          <p:cNvSpPr txBox="1"/>
          <p:nvPr/>
        </p:nvSpPr>
        <p:spPr>
          <a:xfrm>
            <a:off x="5705525" y="4162296"/>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200</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4" name="ZoneTexte 43">
            <a:extLst>
              <a:ext uri="{FF2B5EF4-FFF2-40B4-BE49-F238E27FC236}">
                <a16:creationId xmlns:a16="http://schemas.microsoft.com/office/drawing/2014/main" id="{F8743A78-FE64-FF74-B98C-D08828E6BE0F}"/>
              </a:ext>
            </a:extLst>
          </p:cNvPr>
          <p:cNvSpPr txBox="1"/>
          <p:nvPr/>
        </p:nvSpPr>
        <p:spPr>
          <a:xfrm>
            <a:off x="6713220" y="4159958"/>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201</a:t>
            </a:r>
            <a:r>
              <a:rPr lang="ar-DZ" b="1" dirty="0">
                <a:solidFill>
                  <a:schemeClr val="accent2">
                    <a:lumMod val="20000"/>
                    <a:lumOff val="80000"/>
                  </a:schemeClr>
                </a:solidFill>
                <a:effectLst>
                  <a:outerShdw blurRad="38100" dist="38100" dir="2700000" algn="tl">
                    <a:srgbClr val="000000">
                      <a:alpha val="43137"/>
                    </a:srgbClr>
                  </a:outerShdw>
                </a:effectLst>
              </a:rPr>
              <a:t>0</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5" name="ZoneTexte 44">
            <a:extLst>
              <a:ext uri="{FF2B5EF4-FFF2-40B4-BE49-F238E27FC236}">
                <a16:creationId xmlns:a16="http://schemas.microsoft.com/office/drawing/2014/main" id="{46065369-310B-9978-9EE5-9402EB2F455B}"/>
              </a:ext>
            </a:extLst>
          </p:cNvPr>
          <p:cNvSpPr txBox="1"/>
          <p:nvPr/>
        </p:nvSpPr>
        <p:spPr>
          <a:xfrm>
            <a:off x="7664951" y="4156075"/>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201</a:t>
            </a:r>
            <a:r>
              <a:rPr lang="ar-DZ" b="1" dirty="0">
                <a:solidFill>
                  <a:schemeClr val="accent2">
                    <a:lumMod val="20000"/>
                    <a:lumOff val="80000"/>
                  </a:schemeClr>
                </a:solidFill>
                <a:effectLst>
                  <a:outerShdw blurRad="38100" dist="38100" dir="2700000" algn="tl">
                    <a:srgbClr val="000000">
                      <a:alpha val="43137"/>
                    </a:srgbClr>
                  </a:outerShdw>
                </a:effectLst>
              </a:rPr>
              <a:t>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sp>
        <p:nvSpPr>
          <p:cNvPr id="46" name="ZoneTexte 45">
            <a:extLst>
              <a:ext uri="{FF2B5EF4-FFF2-40B4-BE49-F238E27FC236}">
                <a16:creationId xmlns:a16="http://schemas.microsoft.com/office/drawing/2014/main" id="{63151B1F-DB39-D406-11AD-D38E505A3706}"/>
              </a:ext>
            </a:extLst>
          </p:cNvPr>
          <p:cNvSpPr txBox="1"/>
          <p:nvPr/>
        </p:nvSpPr>
        <p:spPr>
          <a:xfrm>
            <a:off x="8856149" y="4130758"/>
            <a:ext cx="886408" cy="369332"/>
          </a:xfrm>
          <a:prstGeom prst="rect">
            <a:avLst/>
          </a:prstGeom>
          <a:noFill/>
        </p:spPr>
        <p:txBody>
          <a:bodyPr wrap="square" rtlCol="0">
            <a:spAutoFit/>
          </a:bodyPr>
          <a:lstStyle/>
          <a:p>
            <a:pPr algn="ctr"/>
            <a:r>
              <a:rPr lang="fr-FR" b="1" dirty="0">
                <a:solidFill>
                  <a:srgbClr val="0070C0"/>
                </a:solidFill>
                <a:effectLst>
                  <a:outerShdw blurRad="38100" dist="38100" dir="2700000" algn="tl">
                    <a:srgbClr val="000000">
                      <a:alpha val="43137"/>
                    </a:srgbClr>
                  </a:outerShdw>
                </a:effectLst>
              </a:rPr>
              <a:t>2020</a:t>
            </a:r>
            <a:endParaRPr lang="fr-DZ" b="1" dirty="0">
              <a:solidFill>
                <a:srgbClr val="0070C0"/>
              </a:solidFill>
              <a:effectLst>
                <a:outerShdw blurRad="38100" dist="38100" dir="2700000" algn="tl">
                  <a:srgbClr val="000000">
                    <a:alpha val="43137"/>
                  </a:srgbClr>
                </a:outerShdw>
              </a:effectLst>
            </a:endParaRPr>
          </a:p>
        </p:txBody>
      </p:sp>
      <p:sp>
        <p:nvSpPr>
          <p:cNvPr id="47" name="ZoneTexte 46">
            <a:extLst>
              <a:ext uri="{FF2B5EF4-FFF2-40B4-BE49-F238E27FC236}">
                <a16:creationId xmlns:a16="http://schemas.microsoft.com/office/drawing/2014/main" id="{F3670EB2-A966-7DE7-8BFC-2BE719374F9E}"/>
              </a:ext>
            </a:extLst>
          </p:cNvPr>
          <p:cNvSpPr txBox="1"/>
          <p:nvPr/>
        </p:nvSpPr>
        <p:spPr>
          <a:xfrm>
            <a:off x="9877860" y="4130758"/>
            <a:ext cx="886408" cy="369332"/>
          </a:xfrm>
          <a:prstGeom prst="rect">
            <a:avLst/>
          </a:prstGeom>
          <a:noFill/>
          <a:ln>
            <a:noFill/>
          </a:ln>
        </p:spPr>
        <p:txBody>
          <a:bodyPr wrap="square" rtlCol="0">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rPr>
              <a:t>2025</a:t>
            </a:r>
            <a:endParaRPr lang="fr-DZ" b="1" dirty="0">
              <a:solidFill>
                <a:schemeClr val="accent2">
                  <a:lumMod val="20000"/>
                  <a:lumOff val="80000"/>
                </a:schemeClr>
              </a:solidFill>
              <a:effectLst>
                <a:outerShdw blurRad="38100" dist="38100" dir="2700000" algn="tl">
                  <a:srgbClr val="000000">
                    <a:alpha val="43137"/>
                  </a:srgbClr>
                </a:outerShdw>
              </a:effectLst>
            </a:endParaRPr>
          </a:p>
        </p:txBody>
      </p:sp>
      <p:cxnSp>
        <p:nvCxnSpPr>
          <p:cNvPr id="50" name="Connecteur droit 49">
            <a:extLst>
              <a:ext uri="{FF2B5EF4-FFF2-40B4-BE49-F238E27FC236}">
                <a16:creationId xmlns:a16="http://schemas.microsoft.com/office/drawing/2014/main" id="{1696E079-70AE-FAC2-874C-683DB4B5DE1D}"/>
              </a:ext>
            </a:extLst>
          </p:cNvPr>
          <p:cNvCxnSpPr/>
          <p:nvPr/>
        </p:nvCxnSpPr>
        <p:spPr>
          <a:xfrm flipV="1">
            <a:off x="8757524" y="1526755"/>
            <a:ext cx="0" cy="8739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A98F50E2-8421-8B7B-41EB-88869E2BBA39}"/>
              </a:ext>
            </a:extLst>
          </p:cNvPr>
          <p:cNvSpPr txBox="1"/>
          <p:nvPr/>
        </p:nvSpPr>
        <p:spPr>
          <a:xfrm>
            <a:off x="8314320" y="1203918"/>
            <a:ext cx="886408" cy="369332"/>
          </a:xfrm>
          <a:prstGeom prst="rect">
            <a:avLst/>
          </a:prstGeom>
          <a:noFill/>
        </p:spPr>
        <p:txBody>
          <a:bodyPr wrap="square" rtlCol="0">
            <a:spAutoFit/>
          </a:bodyPr>
          <a:lstStyle/>
          <a:p>
            <a:pPr algn="ctr"/>
            <a:r>
              <a:rPr lang="fr-FR" b="1" dirty="0">
                <a:solidFill>
                  <a:srgbClr val="0070C0"/>
                </a:solidFill>
                <a:effectLst>
                  <a:outerShdw blurRad="38100" dist="38100" dir="2700000" algn="tl">
                    <a:srgbClr val="000000">
                      <a:alpha val="43137"/>
                    </a:srgbClr>
                  </a:outerShdw>
                </a:effectLst>
              </a:rPr>
              <a:t>2019</a:t>
            </a:r>
            <a:endParaRPr lang="fr-DZ" b="1" dirty="0">
              <a:solidFill>
                <a:srgbClr val="0070C0"/>
              </a:solidFill>
              <a:effectLst>
                <a:outerShdw blurRad="38100" dist="38100" dir="2700000" algn="tl">
                  <a:srgbClr val="000000">
                    <a:alpha val="43137"/>
                  </a:srgbClr>
                </a:outerShdw>
              </a:effectLst>
            </a:endParaRPr>
          </a:p>
        </p:txBody>
      </p:sp>
      <p:sp>
        <p:nvSpPr>
          <p:cNvPr id="52" name="Content Placeholder 11">
            <a:extLst>
              <a:ext uri="{FF2B5EF4-FFF2-40B4-BE49-F238E27FC236}">
                <a16:creationId xmlns:a16="http://schemas.microsoft.com/office/drawing/2014/main" id="{5C54714C-1725-E4E2-5274-2BE581C5CEC6}"/>
              </a:ext>
            </a:extLst>
          </p:cNvPr>
          <p:cNvSpPr txBox="1">
            <a:spLocks/>
          </p:cNvSpPr>
          <p:nvPr/>
        </p:nvSpPr>
        <p:spPr>
          <a:xfrm>
            <a:off x="710826" y="2949030"/>
            <a:ext cx="10398968" cy="831016"/>
          </a:xfrm>
          <a:prstGeom prst="rect">
            <a:avLst/>
          </a:prstGeom>
          <a:noFill/>
        </p:spPr>
        <p:txBody>
          <a:bodyPr>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DZ" sz="4000" b="1" dirty="0">
                <a:solidFill>
                  <a:schemeClr val="tx1"/>
                </a:solidFill>
                <a:latin typeface="YouTube Sans"/>
              </a:rPr>
              <a:t>متى تأسست أول وزارة للمؤسسات الناشئة في الجزائر</a:t>
            </a:r>
            <a:r>
              <a:rPr lang="ar-DZ" sz="4000" b="1" i="0" dirty="0">
                <a:solidFill>
                  <a:schemeClr val="tx1"/>
                </a:solidFill>
                <a:effectLst/>
                <a:latin typeface="YouTube Sans"/>
              </a:rPr>
              <a:t>؟</a:t>
            </a:r>
            <a:endParaRPr lang="ar-DZ" sz="4000" b="1" dirty="0">
              <a:solidFill>
                <a:schemeClr val="tx1"/>
              </a:solidFill>
              <a:latin typeface="YouTube Sans"/>
            </a:endParaRPr>
          </a:p>
        </p:txBody>
      </p:sp>
      <p:sp>
        <p:nvSpPr>
          <p:cNvPr id="53" name="ZoneTexte 52">
            <a:extLst>
              <a:ext uri="{FF2B5EF4-FFF2-40B4-BE49-F238E27FC236}">
                <a16:creationId xmlns:a16="http://schemas.microsoft.com/office/drawing/2014/main" id="{14C58F6B-0EA8-9E07-E87E-A0728CD5EF3C}"/>
              </a:ext>
            </a:extLst>
          </p:cNvPr>
          <p:cNvSpPr txBox="1"/>
          <p:nvPr/>
        </p:nvSpPr>
        <p:spPr>
          <a:xfrm>
            <a:off x="1484972" y="5213021"/>
            <a:ext cx="8808741" cy="523220"/>
          </a:xfrm>
          <a:prstGeom prst="rect">
            <a:avLst/>
          </a:prstGeom>
          <a:noFill/>
        </p:spPr>
        <p:txBody>
          <a:bodyPr wrap="square">
            <a:spAutoFit/>
          </a:bodyPr>
          <a:lstStyle/>
          <a:p>
            <a:pPr algn="ctr"/>
            <a:r>
              <a:rPr lang="ar-DZ" sz="2800" b="1" i="0" dirty="0">
                <a:solidFill>
                  <a:srgbClr val="FFFF00"/>
                </a:solidFill>
                <a:effectLst/>
                <a:latin typeface="aps-arabic2-bold"/>
              </a:rPr>
              <a:t>الندوة الدولية حول دعم المؤسسات الناشئة في مجال المرفق العمومي</a:t>
            </a:r>
          </a:p>
        </p:txBody>
      </p:sp>
      <p:sp>
        <p:nvSpPr>
          <p:cNvPr id="54" name="ZoneTexte 53">
            <a:extLst>
              <a:ext uri="{FF2B5EF4-FFF2-40B4-BE49-F238E27FC236}">
                <a16:creationId xmlns:a16="http://schemas.microsoft.com/office/drawing/2014/main" id="{759DCE0A-D5D6-4ADA-636C-EB55E2437C9F}"/>
              </a:ext>
            </a:extLst>
          </p:cNvPr>
          <p:cNvSpPr txBox="1"/>
          <p:nvPr/>
        </p:nvSpPr>
        <p:spPr>
          <a:xfrm>
            <a:off x="1647111" y="5931981"/>
            <a:ext cx="8513404" cy="523220"/>
          </a:xfrm>
          <a:prstGeom prst="rect">
            <a:avLst/>
          </a:prstGeom>
          <a:noFill/>
        </p:spPr>
        <p:txBody>
          <a:bodyPr wrap="square">
            <a:spAutoFit/>
          </a:bodyPr>
          <a:lstStyle/>
          <a:p>
            <a:pPr algn="ctr"/>
            <a:r>
              <a:rPr lang="ar-DZ" sz="2800" b="1" i="0" dirty="0">
                <a:solidFill>
                  <a:srgbClr val="FFFF00"/>
                </a:solidFill>
                <a:effectLst/>
                <a:latin typeface="aps-arabic2-bold"/>
              </a:rPr>
              <a:t>وضع إطار تنظيمي يحدد القانون الأساسي للمؤسسات الناشئة</a:t>
            </a:r>
          </a:p>
        </p:txBody>
      </p:sp>
      <p:sp>
        <p:nvSpPr>
          <p:cNvPr id="55" name="Ellipse 54">
            <a:extLst>
              <a:ext uri="{FF2B5EF4-FFF2-40B4-BE49-F238E27FC236}">
                <a16:creationId xmlns:a16="http://schemas.microsoft.com/office/drawing/2014/main" id="{5294653C-F67E-E688-B76D-30D11BD7BA77}"/>
              </a:ext>
            </a:extLst>
          </p:cNvPr>
          <p:cNvSpPr/>
          <p:nvPr/>
        </p:nvSpPr>
        <p:spPr>
          <a:xfrm>
            <a:off x="8336913" y="967403"/>
            <a:ext cx="882698" cy="17222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F9D15C24-2219-91F5-8B2F-D3B758070A3C}"/>
              </a:ext>
            </a:extLst>
          </p:cNvPr>
          <p:cNvSpPr/>
          <p:nvPr/>
        </p:nvSpPr>
        <p:spPr>
          <a:xfrm>
            <a:off x="8940370" y="3780045"/>
            <a:ext cx="700579" cy="133860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DD1F23B3-17C9-5762-9AF2-BE187E2BDD61}"/>
              </a:ext>
            </a:extLst>
          </p:cNvPr>
          <p:cNvSpPr txBox="1"/>
          <p:nvPr/>
        </p:nvSpPr>
        <p:spPr>
          <a:xfrm>
            <a:off x="9149858" y="3731465"/>
            <a:ext cx="2078392" cy="369332"/>
          </a:xfrm>
          <a:prstGeom prst="rect">
            <a:avLst/>
          </a:prstGeom>
          <a:noFill/>
        </p:spPr>
        <p:txBody>
          <a:bodyPr wrap="square">
            <a:spAutoFit/>
          </a:bodyPr>
          <a:lstStyle/>
          <a:p>
            <a:pPr algn="ctr"/>
            <a:r>
              <a:rPr lang="ar-DZ" b="1" dirty="0">
                <a:solidFill>
                  <a:schemeClr val="tx1"/>
                </a:solidFill>
                <a:latin typeface="YouTube Sans"/>
              </a:rPr>
              <a:t>08/01/2020</a:t>
            </a:r>
            <a:endParaRPr lang="ar-DZ" b="1" i="0" dirty="0">
              <a:solidFill>
                <a:schemeClr val="tx1"/>
              </a:solidFill>
              <a:effectLst/>
              <a:latin typeface="YouTube Sans"/>
            </a:endParaRPr>
          </a:p>
        </p:txBody>
      </p:sp>
    </p:spTree>
    <p:extLst>
      <p:ext uri="{BB962C8B-B14F-4D97-AF65-F5344CB8AC3E}">
        <p14:creationId xmlns:p14="http://schemas.microsoft.com/office/powerpoint/2010/main" val="371883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5C54714C-1725-E4E2-5274-2BE581C5CEC6}"/>
              </a:ext>
            </a:extLst>
          </p:cNvPr>
          <p:cNvSpPr txBox="1">
            <a:spLocks/>
          </p:cNvSpPr>
          <p:nvPr/>
        </p:nvSpPr>
        <p:spPr>
          <a:xfrm>
            <a:off x="125897" y="1747087"/>
            <a:ext cx="12066103" cy="1563688"/>
          </a:xfrm>
          <a:prstGeom prst="rect">
            <a:avLst/>
          </a:prstGeom>
          <a:noFill/>
        </p:spPr>
        <p:txBody>
          <a:bodyPr>
            <a:normAutofit fontScale="92500" lnSpcReduction="20000"/>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DZ" sz="5400" b="1" dirty="0">
                <a:solidFill>
                  <a:schemeClr val="tx1"/>
                </a:solidFill>
                <a:latin typeface="YouTube Sans"/>
              </a:rPr>
              <a:t>استغلال الطاقات الفكرية النابعة من جامعاتنا في بعث روح جديدة فعلية لإنشاء مؤسسات  في الجزائر</a:t>
            </a:r>
            <a:r>
              <a:rPr lang="ar-DZ" sz="5400" b="1" i="0" dirty="0">
                <a:solidFill>
                  <a:schemeClr val="tx1"/>
                </a:solidFill>
                <a:effectLst/>
                <a:latin typeface="YouTube Sans"/>
              </a:rPr>
              <a:t>؟</a:t>
            </a:r>
            <a:endParaRPr lang="ar-DZ" sz="5400" b="1" dirty="0">
              <a:solidFill>
                <a:schemeClr val="tx1"/>
              </a:solidFill>
              <a:latin typeface="YouTube Sans"/>
            </a:endParaRPr>
          </a:p>
        </p:txBody>
      </p:sp>
      <p:sp>
        <p:nvSpPr>
          <p:cNvPr id="25" name="ZoneTexte 24">
            <a:extLst>
              <a:ext uri="{FF2B5EF4-FFF2-40B4-BE49-F238E27FC236}">
                <a16:creationId xmlns:a16="http://schemas.microsoft.com/office/drawing/2014/main" id="{F5CE11EB-1F82-ABA9-6466-031C32C5715E}"/>
              </a:ext>
            </a:extLst>
          </p:cNvPr>
          <p:cNvSpPr txBox="1"/>
          <p:nvPr/>
        </p:nvSpPr>
        <p:spPr>
          <a:xfrm>
            <a:off x="2867440" y="163204"/>
            <a:ext cx="6132442" cy="707886"/>
          </a:xfrm>
          <a:prstGeom prst="rect">
            <a:avLst/>
          </a:prstGeom>
          <a:noFill/>
        </p:spPr>
        <p:txBody>
          <a:bodyPr wrap="square">
            <a:spAutoFit/>
          </a:bodyPr>
          <a:lstStyle/>
          <a:p>
            <a:pPr marL="0" indent="0" algn="ctr">
              <a:buFont typeface="Arial" panose="020B0604020202020204" pitchFamily="34" charset="0"/>
              <a:buNone/>
            </a:pPr>
            <a:r>
              <a:rPr lang="ar-DZ" sz="4000" b="1" dirty="0">
                <a:solidFill>
                  <a:schemeClr val="tx1"/>
                </a:solidFill>
                <a:latin typeface="YouTube Sans"/>
              </a:rPr>
              <a:t>الهدف من هذه التحولات</a:t>
            </a:r>
          </a:p>
        </p:txBody>
      </p:sp>
      <p:sp>
        <p:nvSpPr>
          <p:cNvPr id="26" name="ZoneTexte 25">
            <a:extLst>
              <a:ext uri="{FF2B5EF4-FFF2-40B4-BE49-F238E27FC236}">
                <a16:creationId xmlns:a16="http://schemas.microsoft.com/office/drawing/2014/main" id="{14C58F6B-0EA8-9E07-E87E-A0728CD5EF3C}"/>
              </a:ext>
            </a:extLst>
          </p:cNvPr>
          <p:cNvSpPr txBox="1"/>
          <p:nvPr/>
        </p:nvSpPr>
        <p:spPr>
          <a:xfrm>
            <a:off x="0" y="3994111"/>
            <a:ext cx="12129051" cy="1938992"/>
          </a:xfrm>
          <a:prstGeom prst="rect">
            <a:avLst/>
          </a:prstGeom>
          <a:noFill/>
        </p:spPr>
        <p:txBody>
          <a:bodyPr wrap="square">
            <a:spAutoFit/>
          </a:bodyPr>
          <a:lstStyle/>
          <a:p>
            <a:pPr algn="ctr"/>
            <a:r>
              <a:rPr lang="ar-DZ" sz="6000" b="1" i="0" dirty="0">
                <a:solidFill>
                  <a:srgbClr val="FFFF00"/>
                </a:solidFill>
                <a:effectLst/>
                <a:latin typeface="aps-arabic2-bold"/>
              </a:rPr>
              <a:t>عبر تحويل مذكرات التخرج الى مشاريع يمكن تجسيدها فعليا </a:t>
            </a:r>
          </a:p>
        </p:txBody>
      </p:sp>
    </p:spTree>
    <p:extLst>
      <p:ext uri="{BB962C8B-B14F-4D97-AF65-F5344CB8AC3E}">
        <p14:creationId xmlns:p14="http://schemas.microsoft.com/office/powerpoint/2010/main" val="426148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EC10586F-C974-3682-DCF9-2BB7F10C4339}"/>
              </a:ext>
            </a:extLst>
          </p:cNvPr>
          <p:cNvSpPr txBox="1"/>
          <p:nvPr/>
        </p:nvSpPr>
        <p:spPr>
          <a:xfrm>
            <a:off x="315681" y="0"/>
            <a:ext cx="11400183" cy="1938992"/>
          </a:xfrm>
          <a:prstGeom prst="rect">
            <a:avLst/>
          </a:prstGeom>
          <a:noFill/>
        </p:spPr>
        <p:txBody>
          <a:bodyPr wrap="square">
            <a:spAutoFit/>
          </a:bodyPr>
          <a:lstStyle/>
          <a:p>
            <a:pPr algn="ctr" rtl="1"/>
            <a:r>
              <a:rPr lang="ar-DZ" sz="6600" b="1" dirty="0">
                <a:solidFill>
                  <a:srgbClr val="FFFF00"/>
                </a:solidFill>
                <a:latin typeface="Sakkal Majalla" panose="02000000000000000000" pitchFamily="2" charset="-78"/>
                <a:ea typeface="Cascadia Code SemiBold" panose="020B0609020000020004" pitchFamily="49" charset="0"/>
                <a:cs typeface="Sakkal Majalla" panose="02000000000000000000" pitchFamily="2" charset="-78"/>
              </a:rPr>
              <a:t>القرار 1275 </a:t>
            </a:r>
          </a:p>
          <a:p>
            <a:pPr algn="ctr" rtl="1"/>
            <a:r>
              <a:rPr lang="ar-DZ" sz="5400" b="1" dirty="0">
                <a:solidFill>
                  <a:srgbClr val="FFFF00"/>
                </a:solidFill>
                <a:latin typeface="Sakkal Majalla" panose="02000000000000000000" pitchFamily="2" charset="-78"/>
                <a:ea typeface="Cascadia Code SemiBold" panose="020B0609020000020004" pitchFamily="49" charset="0"/>
                <a:cs typeface="Sakkal Majalla" panose="02000000000000000000" pitchFamily="2" charset="-78"/>
              </a:rPr>
              <a:t>شهادة – مؤسسة ناشئة / شهادة – براءة اختراع</a:t>
            </a:r>
          </a:p>
        </p:txBody>
      </p:sp>
      <p:pic>
        <p:nvPicPr>
          <p:cNvPr id="1026" name="Picture 2" descr="Une image contenant texte, lettre, papier, Police&#10;&#10;Description générée automatiquement"/>
          <p:cNvPicPr>
            <a:picLocks noChangeAspect="1" noChangeArrowheads="1"/>
          </p:cNvPicPr>
          <p:nvPr/>
        </p:nvPicPr>
        <p:blipFill>
          <a:blip r:embed="rId2" cstate="print"/>
          <a:stretch>
            <a:fillRect/>
          </a:stretch>
        </p:blipFill>
        <p:spPr bwMode="auto">
          <a:xfrm>
            <a:off x="2111307" y="1858709"/>
            <a:ext cx="3437168" cy="4790477"/>
          </a:xfrm>
          <a:custGeom>
            <a:avLst/>
            <a:gdLst/>
            <a:ahLst/>
            <a:cxnLst/>
            <a:rect l="l" t="t" r="r" b="b"/>
            <a:pathLst>
              <a:path w="3545118" h="5759450">
                <a:moveTo>
                  <a:pt x="0" y="0"/>
                </a:moveTo>
                <a:lnTo>
                  <a:pt x="3545118" y="0"/>
                </a:lnTo>
                <a:lnTo>
                  <a:pt x="3545118" y="5759450"/>
                </a:lnTo>
                <a:lnTo>
                  <a:pt x="0" y="5759450"/>
                </a:lnTo>
                <a:close/>
              </a:path>
            </a:pathLst>
          </a:custGeom>
          <a:noFill/>
        </p:spPr>
      </p:pic>
      <p:pic>
        <p:nvPicPr>
          <p:cNvPr id="16" name="Picture 2" descr="No alt text provided for this image">
            <a:extLst>
              <a:ext uri="{FF2B5EF4-FFF2-40B4-BE49-F238E27FC236}">
                <a16:creationId xmlns:a16="http://schemas.microsoft.com/office/drawing/2014/main" id="{AF0432E6-091E-BEAA-E727-A659654E5A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21" r="18313" b="30780"/>
          <a:stretch/>
        </p:blipFill>
        <p:spPr bwMode="auto">
          <a:xfrm>
            <a:off x="6096000" y="2198059"/>
            <a:ext cx="3437169" cy="4192059"/>
          </a:xfrm>
          <a:custGeom>
            <a:avLst/>
            <a:gdLst/>
            <a:ahLst/>
            <a:cxnLst/>
            <a:rect l="l" t="t" r="r" b="b"/>
            <a:pathLst>
              <a:path w="3545118" h="5759450">
                <a:moveTo>
                  <a:pt x="0" y="0"/>
                </a:moveTo>
                <a:lnTo>
                  <a:pt x="3545118" y="0"/>
                </a:lnTo>
                <a:lnTo>
                  <a:pt x="3545118"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7489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{9AF140F8-1472-4C6B-8C07-0C775749A25D}tf33713516_win32</Template>
  <TotalTime>2354</TotalTime>
  <Words>1463</Words>
  <Application>Microsoft Office PowerPoint</Application>
  <PresentationFormat>Grand écran</PresentationFormat>
  <Paragraphs>219</Paragraphs>
  <Slides>29</Slides>
  <Notes>3</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29</vt:i4>
      </vt:variant>
    </vt:vector>
  </HeadingPairs>
  <TitlesOfParts>
    <vt:vector size="46" baseType="lpstr">
      <vt:lpstr>AbdoMaster-DemiBold</vt:lpstr>
      <vt:lpstr>Al_Mushaf</vt:lpstr>
      <vt:lpstr>aps-arabic2-bold</vt:lpstr>
      <vt:lpstr>Arial</vt:lpstr>
      <vt:lpstr>Calibri</vt:lpstr>
      <vt:lpstr>Calibri Light</vt:lpstr>
      <vt:lpstr>Gill Sans MT</vt:lpstr>
      <vt:lpstr>Noto Sans</vt:lpstr>
      <vt:lpstr>Open Sans</vt:lpstr>
      <vt:lpstr>Sakkal Majalla</vt:lpstr>
      <vt:lpstr>Symbol</vt:lpstr>
      <vt:lpstr>Traditional Arabic,Bold</vt:lpstr>
      <vt:lpstr>Walbaum Display</vt:lpstr>
      <vt:lpstr>Wingdings</vt:lpstr>
      <vt:lpstr>YouTube Sans</vt:lpstr>
      <vt:lpstr>3DFloatVTI</vt:lpstr>
      <vt:lpstr>Thème Office</vt:lpstr>
      <vt:lpstr>تحت إشراف السيد مدير جامعة عبد الحميد بن باديس مستغانم البروفيسور بودراح إبراهيم  </vt:lpstr>
      <vt:lpstr>معناه : 200,000 مؤسسة على مدى 10 سنوات</vt:lpstr>
      <vt:lpstr>Présentation PowerPoint</vt:lpstr>
      <vt:lpstr>الجامعة الجزائرية  تعرف تحولات تجعلها ''تتجه لتكون قاطرة للتنمية الاقتصادية والاجتماعية" من خلال صقل القدرات والمواهب العلمية للأسرة الجامعية من أساتذة وباحثين وطلبة وتثمينها لخدمة المجتمع.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zid djel</dc:creator>
  <cp:lastModifiedBy>Baroudi LOUALICHE</cp:lastModifiedBy>
  <cp:revision>32</cp:revision>
  <dcterms:created xsi:type="dcterms:W3CDTF">2023-11-30T05:02:17Z</dcterms:created>
  <dcterms:modified xsi:type="dcterms:W3CDTF">2024-10-21T09:26:13Z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