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61AC40D1-14EB-4D07-B7F0-D74EA50D4C1D}" type="datetimeFigureOut">
              <a:rPr lang="fr-FR" smtClean="0"/>
              <a:pPr/>
              <a:t>09/04/2023</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74F0D5E-8550-4A82-99DB-C53744943F9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61AC40D1-14EB-4D07-B7F0-D74EA50D4C1D}" type="datetimeFigureOut">
              <a:rPr lang="fr-FR" smtClean="0"/>
              <a:pPr/>
              <a:t>09/04/2023</a:t>
            </a:fld>
            <a:endParaRPr lang="fr-FR"/>
          </a:p>
        </p:txBody>
      </p:sp>
      <p:sp>
        <p:nvSpPr>
          <p:cNvPr id="27" name="Espace réservé du numéro de diapositive 26"/>
          <p:cNvSpPr>
            <a:spLocks noGrp="1"/>
          </p:cNvSpPr>
          <p:nvPr>
            <p:ph type="sldNum" sz="quarter" idx="11"/>
          </p:nvPr>
        </p:nvSpPr>
        <p:spPr/>
        <p:txBody>
          <a:bodyPr rtlCol="0"/>
          <a:lstStyle/>
          <a:p>
            <a:fld id="{B74F0D5E-8550-4A82-99DB-C53744943F95}" type="slidenum">
              <a:rPr lang="fr-FR" smtClean="0"/>
              <a:pPr/>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61AC40D1-14EB-4D07-B7F0-D74EA50D4C1D}" type="datetimeFigureOut">
              <a:rPr lang="fr-FR" smtClean="0"/>
              <a:pPr/>
              <a:t>09/04/2023</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B74F0D5E-8550-4A82-99DB-C53744943F9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1AC40D1-14EB-4D07-B7F0-D74EA50D4C1D}" type="datetimeFigureOut">
              <a:rPr lang="fr-FR" smtClean="0"/>
              <a:pPr/>
              <a:t>09/04/2023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4F0D5E-8550-4A82-99DB-C53744943F9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1AC40D1-14EB-4D07-B7F0-D74EA50D4C1D}" type="datetimeFigureOut">
              <a:rPr lang="fr-FR" smtClean="0"/>
              <a:pPr/>
              <a:t>09/04/2023</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74F0D5E-8550-4A82-99DB-C53744943F9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2214554"/>
            <a:ext cx="8458200" cy="1470025"/>
          </a:xfrm>
        </p:spPr>
        <p:txBody>
          <a:bodyPr/>
          <a:lstStyle/>
          <a:p>
            <a:pPr algn="ctr"/>
            <a:r>
              <a:rPr lang="en-US" b="1" dirty="0" smtClean="0"/>
              <a:t>LES TYPES DE RECHERCHES</a:t>
            </a:r>
            <a:r>
              <a:rPr lang="fr-FR" dirty="0" smtClean="0"/>
              <a:t/>
            </a:r>
            <a:br>
              <a:rPr lang="fr-FR" dirty="0" smtClean="0"/>
            </a:br>
            <a:endParaRPr lang="fr-FR" dirty="0"/>
          </a:p>
        </p:txBody>
      </p:sp>
      <p:sp>
        <p:nvSpPr>
          <p:cNvPr id="3" name="Sous-titre 2"/>
          <p:cNvSpPr>
            <a:spLocks noGrp="1"/>
          </p:cNvSpPr>
          <p:nvPr>
            <p:ph type="subTitle" idx="1"/>
          </p:nvPr>
        </p:nvSpPr>
        <p:spPr>
          <a:xfrm>
            <a:off x="47628" y="4143380"/>
            <a:ext cx="5310190" cy="1752600"/>
          </a:xfrm>
        </p:spPr>
        <p:txBody>
          <a:bodyPr>
            <a:normAutofit lnSpcReduction="10000"/>
          </a:bodyPr>
          <a:lstStyle/>
          <a:p>
            <a:r>
              <a:rPr lang="fr-FR" b="1" dirty="0" smtClean="0"/>
              <a:t>Université Abdelhamid </a:t>
            </a:r>
            <a:r>
              <a:rPr lang="fr-FR" b="1" dirty="0" err="1" smtClean="0"/>
              <a:t>Mehri</a:t>
            </a:r>
            <a:r>
              <a:rPr lang="fr-FR" b="1" dirty="0" smtClean="0"/>
              <a:t> – Constantine 2</a:t>
            </a:r>
          </a:p>
          <a:p>
            <a:r>
              <a:rPr lang="fr-FR" b="1" dirty="0" smtClean="0"/>
              <a:t>Pr : OUKACI </a:t>
            </a:r>
            <a:r>
              <a:rPr lang="fr-FR" b="1" dirty="0" err="1" smtClean="0"/>
              <a:t>Lounis</a:t>
            </a:r>
            <a:endParaRPr lang="fr-FR" dirty="0" smtClean="0"/>
          </a:p>
          <a:p>
            <a:r>
              <a:rPr lang="fr-FR" sz="1800" b="1" dirty="0" smtClean="0"/>
              <a:t>Membre de la Commission Nationale  de la Didactique</a:t>
            </a:r>
            <a:endParaRPr lang="fr-FR" sz="1800" dirty="0" smtClean="0"/>
          </a:p>
          <a:p>
            <a:endParaRPr lang="fr-FR" b="1" dirty="0" smtClean="0"/>
          </a:p>
          <a:p>
            <a:endParaRPr lang="fr-FR" dirty="0"/>
          </a:p>
        </p:txBody>
      </p:sp>
      <p:pic>
        <p:nvPicPr>
          <p:cNvPr id="1026" name="Picture 2" descr="Didactique : définition et fondements théoriques"/>
          <p:cNvPicPr>
            <a:picLocks noChangeAspect="1" noChangeArrowheads="1"/>
          </p:cNvPicPr>
          <p:nvPr/>
        </p:nvPicPr>
        <p:blipFill>
          <a:blip r:embed="rId2"/>
          <a:srcRect/>
          <a:stretch>
            <a:fillRect/>
          </a:stretch>
        </p:blipFill>
        <p:spPr bwMode="auto">
          <a:xfrm>
            <a:off x="5643570" y="214290"/>
            <a:ext cx="2844810" cy="1900792"/>
          </a:xfrm>
          <a:prstGeom prst="ellipse">
            <a:avLst/>
          </a:prstGeom>
          <a:ln>
            <a:noFill/>
          </a:ln>
          <a:effectLst>
            <a:softEdge rad="112500"/>
          </a:effectLst>
        </p:spPr>
      </p:pic>
      <p:pic>
        <p:nvPicPr>
          <p:cNvPr id="1027" name="Image 2" descr="favicon"/>
          <p:cNvPicPr>
            <a:picLocks noChangeAspect="1" noChangeArrowheads="1"/>
          </p:cNvPicPr>
          <p:nvPr/>
        </p:nvPicPr>
        <p:blipFill>
          <a:blip r:embed="rId3"/>
          <a:srcRect/>
          <a:stretch>
            <a:fillRect/>
          </a:stretch>
        </p:blipFill>
        <p:spPr bwMode="auto">
          <a:xfrm>
            <a:off x="285720" y="214290"/>
            <a:ext cx="1071570" cy="1071570"/>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6003056"/>
          </a:xfrm>
        </p:spPr>
        <p:txBody>
          <a:bodyPr>
            <a:normAutofit fontScale="55000" lnSpcReduction="20000"/>
          </a:bodyPr>
          <a:lstStyle/>
          <a:p>
            <a:pPr>
              <a:buNone/>
            </a:pPr>
            <a:r>
              <a:rPr lang="fr-FR" b="1" dirty="0" smtClean="0"/>
              <a:t>La   méthode. </a:t>
            </a:r>
          </a:p>
          <a:p>
            <a:pPr>
              <a:buNone/>
            </a:pPr>
            <a:endParaRPr lang="fr-FR" dirty="0" smtClean="0"/>
          </a:p>
          <a:p>
            <a:pPr algn="just">
              <a:buNone/>
            </a:pPr>
            <a:r>
              <a:rPr lang="fr-FR" dirty="0" smtClean="0"/>
              <a:t>L’esprit scientifique implique l’usage d’une série de procédures précises et dont on rend compte par écrit. Dans les travaux scientifiques on consacre toujours une part importante de ses conclusions à rendre compte des étapes qui ont été franchies (même dans les journaux, quand on présente un sondage, on donne toujours la méthodologie et la marge d’erreur). </a:t>
            </a:r>
          </a:p>
          <a:p>
            <a:pPr algn="just">
              <a:buNone/>
            </a:pPr>
            <a:r>
              <a:rPr lang="fr-FR" dirty="0" smtClean="0"/>
              <a:t>Il faut enfin savoir que pour les scientifiques, les résultats n’ont pas de valeur en soi, une étude sera jugée d’abord et avant tout sur la rigueur de la méthode employée.</a:t>
            </a:r>
          </a:p>
          <a:p>
            <a:pPr algn="just">
              <a:buNone/>
            </a:pPr>
            <a:r>
              <a:rPr lang="fr-FR" dirty="0" smtClean="0"/>
              <a:t> </a:t>
            </a:r>
          </a:p>
          <a:p>
            <a:pPr algn="just">
              <a:buNone/>
            </a:pPr>
            <a:r>
              <a:rPr lang="fr-FR" b="1" dirty="0" smtClean="0"/>
              <a:t> L’ouverture d’esprit. </a:t>
            </a:r>
          </a:p>
          <a:p>
            <a:pPr algn="just">
              <a:buNone/>
            </a:pPr>
            <a:endParaRPr lang="fr-FR" dirty="0" smtClean="0"/>
          </a:p>
          <a:p>
            <a:pPr algn="just">
              <a:buNone/>
            </a:pPr>
            <a:r>
              <a:rPr lang="fr-FR" dirty="0" smtClean="0"/>
              <a:t>L’esprit scientifique implique une ouverture à toutes les manifestations d’un phénomène. Cela ne signifie ni «</a:t>
            </a:r>
            <a:r>
              <a:rPr lang="fr-FR" i="1" dirty="0" smtClean="0"/>
              <a:t>neutralité</a:t>
            </a:r>
            <a:r>
              <a:rPr lang="fr-FR" dirty="0" smtClean="0"/>
              <a:t>» ni «</a:t>
            </a:r>
            <a:r>
              <a:rPr lang="fr-FR" i="1" dirty="0" smtClean="0"/>
              <a:t>indifférence</a:t>
            </a:r>
            <a:r>
              <a:rPr lang="fr-FR" dirty="0" smtClean="0"/>
              <a:t>», mais simplement de ne rien prendre pour acquis et de ne considérer comme faux ou comme vrai que ce qui a été démontré ou non par la méthode scientifique. La forme la plus classique est le «paradoxe de vérité» illustré par l’épistémologue Karl Popper. Un exemple courant d’ouverture d’esprit est lorsqu’un chercheur conclue que son hypothèse était fausse et qu’il n’a pas pu  la prouver. Il est neutre devant les résultats et ne cherche pas à prouver d’une manière malhonnête une idée qu’il cherche pourtant à défendre.</a:t>
            </a:r>
          </a:p>
          <a:p>
            <a:pPr algn="just">
              <a:buNone/>
            </a:pPr>
            <a:r>
              <a:rPr lang="fr-FR" b="1" dirty="0" smtClean="0"/>
              <a:t>L’objectivité. </a:t>
            </a:r>
          </a:p>
          <a:p>
            <a:pPr algn="just">
              <a:buNone/>
            </a:pPr>
            <a:endParaRPr lang="fr-FR" dirty="0" smtClean="0"/>
          </a:p>
          <a:p>
            <a:pPr algn="just">
              <a:buNone/>
            </a:pPr>
            <a:r>
              <a:rPr lang="fr-FR" dirty="0" smtClean="0"/>
              <a:t>C’est une qualité bien connue et très importante. Comme il est impossible de se débarrasser tout à fait de ses croyances et de ses convictions, le chercheur en tient compte en les annonçant et en les plaçant au cœur de ses hypothèses. L’objectivité consiste à ensuite vérifier la valeur de son hypothèse d’une manière neutre et rigoureuse afin, entre autres, que la valeur de sa démonstration ne soit pas mise en doute par ceux qui ne partagent pas ses convictions.</a:t>
            </a:r>
          </a:p>
          <a:p>
            <a:pPr algn="just"/>
            <a:endParaRPr lang="fr-FR" dirty="0"/>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Scale>
                                      <p:cBhvr>
                                        <p:cTn id="14"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2" end="2"/>
                                            </p:txEl>
                                          </p:spTgt>
                                        </p:tgtEl>
                                        <p:attrNameLst>
                                          <p:attrName>ppt_x</p:attrName>
                                          <p:attrName>ppt_y</p:attrName>
                                        </p:attrNameLst>
                                      </p:cBhvr>
                                    </p:animMotion>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Scale>
                                      <p:cBhvr>
                                        <p:cTn id="21"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3" end="3"/>
                                            </p:txEl>
                                          </p:spTgt>
                                        </p:tgtEl>
                                        <p:attrNameLst>
                                          <p:attrName>ppt_x</p:attrName>
                                          <p:attrName>ppt_y</p:attrName>
                                        </p:attrNameLst>
                                      </p:cBhvr>
                                    </p:animMotion>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Scale>
                                      <p:cBhvr>
                                        <p:cTn id="28"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4" end="4"/>
                                            </p:txEl>
                                          </p:spTgt>
                                        </p:tgtEl>
                                        <p:attrNameLst>
                                          <p:attrName>ppt_x</p:attrName>
                                          <p:attrName>ppt_y</p:attrName>
                                        </p:attrNameLst>
                                      </p:cBhvr>
                                    </p:animMotion>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Scale>
                                      <p:cBhvr>
                                        <p:cTn id="35"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5" end="5"/>
                                            </p:txEl>
                                          </p:spTgt>
                                        </p:tgtEl>
                                        <p:attrNameLst>
                                          <p:attrName>ppt_x</p:attrName>
                                          <p:attrName>ppt_y</p:attrName>
                                        </p:attrNameLst>
                                      </p:cBhvr>
                                    </p:animMotion>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Scale>
                                      <p:cBhvr>
                                        <p:cTn id="42"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7" end="7"/>
                                            </p:txEl>
                                          </p:spTgt>
                                        </p:tgtEl>
                                        <p:attrNameLst>
                                          <p:attrName>ppt_x</p:attrName>
                                          <p:attrName>ppt_y</p:attrName>
                                        </p:attrNameLst>
                                      </p:cBhvr>
                                    </p:animMotion>
                                    <p:animEffect transition="in" filter="fade">
                                      <p:cBhvr>
                                        <p:cTn id="44" dur="10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Scale>
                                      <p:cBhvr>
                                        <p:cTn id="49" dur="1000" decel="50000" fill="hold">
                                          <p:stCondLst>
                                            <p:cond delay="0"/>
                                          </p:stCondLst>
                                        </p:cTn>
                                        <p:tgtEl>
                                          <p:spTgt spid="3">
                                            <p:txEl>
                                              <p:pRg st="8" end="8"/>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8" end="8"/>
                                            </p:txEl>
                                          </p:spTgt>
                                        </p:tgtEl>
                                        <p:attrNameLst>
                                          <p:attrName>ppt_x</p:attrName>
                                          <p:attrName>ppt_y</p:attrName>
                                        </p:attrNameLst>
                                      </p:cBhvr>
                                    </p:animMotion>
                                    <p:animEffect transition="in" filter="fade">
                                      <p:cBhvr>
                                        <p:cTn id="51" dur="1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Scale>
                                      <p:cBhvr>
                                        <p:cTn id="56" dur="1000" decel="50000" fill="hold">
                                          <p:stCondLst>
                                            <p:cond delay="0"/>
                                          </p:stCondLst>
                                        </p:cTn>
                                        <p:tgtEl>
                                          <p:spTgt spid="3">
                                            <p:txEl>
                                              <p:pRg st="10" end="1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3">
                                            <p:txEl>
                                              <p:pRg st="10" end="10"/>
                                            </p:txEl>
                                          </p:spTgt>
                                        </p:tgtEl>
                                        <p:attrNameLst>
                                          <p:attrName>ppt_x</p:attrName>
                                          <p:attrName>ppt_y</p:attrName>
                                        </p:attrNameLst>
                                      </p:cBhvr>
                                    </p:animMotion>
                                    <p:animEffect transition="in" filter="fade">
                                      <p:cBhvr>
                                        <p:cTn id="58"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43050"/>
            <a:ext cx="8229600" cy="5214950"/>
          </a:xfrm>
        </p:spPr>
        <p:txBody>
          <a:bodyPr>
            <a:normAutofit fontScale="55000" lnSpcReduction="20000"/>
          </a:bodyPr>
          <a:lstStyle/>
          <a:p>
            <a:pPr algn="just">
              <a:buNone/>
            </a:pPr>
            <a:r>
              <a:rPr lang="fr-FR" b="1" dirty="0" smtClean="0"/>
              <a:t> </a:t>
            </a:r>
            <a:endParaRPr lang="fr-FR" dirty="0" smtClean="0"/>
          </a:p>
          <a:p>
            <a:pPr algn="just">
              <a:buNone/>
            </a:pPr>
            <a:r>
              <a:rPr lang="fr-FR" dirty="0" smtClean="0"/>
              <a:t>Le choix d'un sujet est une opération importante, mais sur laquelle il ne faut pas perdre trop de temps. Ne cherchez pas le sujet «tripant» idéal. Durant votre carrière d'étudiant vous aurez de nombreux sujets à étudier et il est bon de varier ses centres d'intérêt. D'autres part, même si c'est un cliché, il apparait que tous les sujets deviennent intéressants quant ont commence à en savoir un peu plus et qu'on y a découverts des éléments nouveaux. Le cours vous impose d'associer un travail dans un autre cours avec celui dans ces cours-ci. Cela réduit déjà considérablement l'éventail des sujets possibles. Un bon sujet doit cependant recouper les conditions suivantes :</a:t>
            </a:r>
          </a:p>
          <a:p>
            <a:pPr algn="just">
              <a:buNone/>
            </a:pPr>
            <a:r>
              <a:rPr lang="fr-FR" b="1" dirty="0" smtClean="0"/>
              <a:t> </a:t>
            </a:r>
            <a:endParaRPr lang="fr-FR" dirty="0" smtClean="0"/>
          </a:p>
          <a:p>
            <a:pPr lvl="0" algn="just"/>
            <a:r>
              <a:rPr lang="fr-FR" b="1" dirty="0" smtClean="0">
                <a:solidFill>
                  <a:schemeClr val="accent3">
                    <a:lumMod val="75000"/>
                  </a:schemeClr>
                </a:solidFill>
              </a:rPr>
              <a:t>Voir si le sujet est un objet d’étude.</a:t>
            </a:r>
            <a:endParaRPr lang="fr-FR" dirty="0" smtClean="0">
              <a:solidFill>
                <a:schemeClr val="accent3">
                  <a:lumMod val="75000"/>
                </a:schemeClr>
              </a:solidFill>
            </a:endParaRPr>
          </a:p>
          <a:p>
            <a:pPr algn="just">
              <a:buNone/>
            </a:pPr>
            <a:r>
              <a:rPr lang="fr-FR" dirty="0" smtClean="0"/>
              <a:t>Comme  il est dit plus haut, il existe une manière scientifique de poser un thème de recherche. </a:t>
            </a:r>
            <a:r>
              <a:rPr lang="fr-FR" i="1" dirty="0" smtClean="0"/>
              <a:t>Grosso modo</a:t>
            </a:r>
            <a:r>
              <a:rPr lang="fr-FR" dirty="0" smtClean="0"/>
              <a:t>, un objet scientifique doit pouvoir être posé en termes neutres, pouvoir se prêter à une investigation, à une étude et enfin à la vérification des résultats obtenus. Autrement, l'objet des sciences humaines peut se résumer à l’étude des individus, des relations entre les individus, des collectivités et des institutions. </a:t>
            </a:r>
          </a:p>
          <a:p>
            <a:pPr algn="just">
              <a:buNone/>
            </a:pPr>
            <a:endParaRPr lang="fr-FR" dirty="0" smtClean="0"/>
          </a:p>
          <a:p>
            <a:pPr lvl="0" algn="just"/>
            <a:r>
              <a:rPr lang="fr-FR" b="1" dirty="0" smtClean="0">
                <a:solidFill>
                  <a:schemeClr val="accent3">
                    <a:lumMod val="75000"/>
                  </a:schemeClr>
                </a:solidFill>
              </a:rPr>
              <a:t>Voir si vous avez des connaissances préalables. </a:t>
            </a:r>
            <a:endParaRPr lang="fr-FR" dirty="0" smtClean="0">
              <a:solidFill>
                <a:schemeClr val="accent3">
                  <a:lumMod val="75000"/>
                </a:schemeClr>
              </a:solidFill>
            </a:endParaRPr>
          </a:p>
          <a:p>
            <a:pPr algn="just">
              <a:buNone/>
            </a:pPr>
            <a:r>
              <a:rPr lang="fr-FR" dirty="0" smtClean="0"/>
              <a:t>Il est préférable de posséder des connaissances minimales sur un thème avant d'en débuter l'étude. Cela permet de perdre moins de temps au départ à identifier les dimensions d'un sujet et d'en faire l'apprentissage. Il est cependant facile de se doter rapidement d'un minimum de connaissances sur un objet en consultant un article d'encyclopédie en particulier. </a:t>
            </a:r>
          </a:p>
          <a:p>
            <a:pPr algn="just"/>
            <a:endParaRPr lang="fr-FR" dirty="0"/>
          </a:p>
        </p:txBody>
      </p:sp>
      <p:sp>
        <p:nvSpPr>
          <p:cNvPr id="4" name="Titre 3"/>
          <p:cNvSpPr>
            <a:spLocks noGrp="1"/>
          </p:cNvSpPr>
          <p:nvPr>
            <p:ph type="title"/>
          </p:nvPr>
        </p:nvSpPr>
        <p:spPr>
          <a:xfrm>
            <a:off x="428596" y="642918"/>
            <a:ext cx="8229600" cy="1066800"/>
          </a:xfrm>
        </p:spPr>
        <p:txBody>
          <a:bodyPr>
            <a:normAutofit fontScale="90000"/>
          </a:bodyPr>
          <a:lstStyle/>
          <a:p>
            <a:pPr marL="857250" indent="-857250">
              <a:buFont typeface="+mj-lt"/>
              <a:buAutoNum type="romanUcPeriod"/>
            </a:pPr>
            <a:r>
              <a:rPr lang="fr-FR" b="1" dirty="0" smtClean="0"/>
              <a:t>3.  Les étapes d’un travail scientifique :</a:t>
            </a:r>
            <a:endParaRPr lang="fr-FR"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714356"/>
            <a:ext cx="8229600" cy="5572164"/>
          </a:xfrm>
        </p:spPr>
        <p:txBody>
          <a:bodyPr>
            <a:normAutofit fontScale="70000" lnSpcReduction="20000"/>
          </a:bodyPr>
          <a:lstStyle/>
          <a:p>
            <a:pPr lvl="0"/>
            <a:r>
              <a:rPr lang="en-US" b="1" dirty="0" err="1" smtClean="0">
                <a:solidFill>
                  <a:schemeClr val="accent3">
                    <a:lumMod val="75000"/>
                  </a:schemeClr>
                </a:solidFill>
              </a:rPr>
              <a:t>Voir</a:t>
            </a:r>
            <a:r>
              <a:rPr lang="en-US" b="1" dirty="0" smtClean="0">
                <a:solidFill>
                  <a:schemeClr val="accent3">
                    <a:lumMod val="75000"/>
                  </a:schemeClr>
                </a:solidFill>
              </a:rPr>
              <a:t> son </a:t>
            </a:r>
            <a:r>
              <a:rPr lang="en-US" b="1" dirty="0" err="1" smtClean="0">
                <a:solidFill>
                  <a:schemeClr val="accent3">
                    <a:lumMod val="75000"/>
                  </a:schemeClr>
                </a:solidFill>
              </a:rPr>
              <a:t>intérêt</a:t>
            </a:r>
            <a:r>
              <a:rPr lang="en-US" b="1" dirty="0" smtClean="0">
                <a:solidFill>
                  <a:schemeClr val="accent3">
                    <a:lumMod val="75000"/>
                  </a:schemeClr>
                </a:solidFill>
              </a:rPr>
              <a:t>.</a:t>
            </a:r>
          </a:p>
          <a:p>
            <a:pPr lvl="0">
              <a:buNone/>
            </a:pPr>
            <a:endParaRPr lang="fr-FR" dirty="0" smtClean="0">
              <a:solidFill>
                <a:schemeClr val="accent3">
                  <a:lumMod val="75000"/>
                </a:schemeClr>
              </a:solidFill>
            </a:endParaRPr>
          </a:p>
          <a:p>
            <a:pPr>
              <a:buNone/>
            </a:pPr>
            <a:r>
              <a:rPr lang="fr-FR" dirty="0" smtClean="0"/>
              <a:t>Un minimum d'intérêt pour le sujet est nécessaire. Si le prof semble plus intéressé que vous par le thème cela est mauvais signe. Il faut avoir sincèrement le goût d’en savoir davantage. Le simple attrait de la note ne fait généralement pas de bon sujet de recherche.</a:t>
            </a:r>
          </a:p>
          <a:p>
            <a:pPr>
              <a:buNone/>
            </a:pPr>
            <a:endParaRPr lang="fr-FR" dirty="0" smtClean="0"/>
          </a:p>
          <a:p>
            <a:pPr lvl="0"/>
            <a:r>
              <a:rPr lang="en-US" b="1" dirty="0" smtClean="0">
                <a:solidFill>
                  <a:schemeClr val="accent3">
                    <a:lumMod val="75000"/>
                  </a:schemeClr>
                </a:solidFill>
              </a:rPr>
              <a:t>Identifier les </a:t>
            </a:r>
            <a:r>
              <a:rPr lang="en-US" b="1" dirty="0" err="1" smtClean="0">
                <a:solidFill>
                  <a:schemeClr val="accent3">
                    <a:lumMod val="75000"/>
                  </a:schemeClr>
                </a:solidFill>
              </a:rPr>
              <a:t>ressources</a:t>
            </a:r>
            <a:r>
              <a:rPr lang="en-US" b="1" dirty="0" smtClean="0">
                <a:solidFill>
                  <a:schemeClr val="accent3">
                    <a:lumMod val="75000"/>
                  </a:schemeClr>
                </a:solidFill>
              </a:rPr>
              <a:t> </a:t>
            </a:r>
            <a:r>
              <a:rPr lang="en-US" b="1" dirty="0" err="1" smtClean="0">
                <a:solidFill>
                  <a:schemeClr val="accent3">
                    <a:lumMod val="75000"/>
                  </a:schemeClr>
                </a:solidFill>
              </a:rPr>
              <a:t>disponibles</a:t>
            </a:r>
            <a:r>
              <a:rPr lang="en-US" b="1" dirty="0" smtClean="0">
                <a:solidFill>
                  <a:schemeClr val="accent3">
                    <a:lumMod val="75000"/>
                  </a:schemeClr>
                </a:solidFill>
              </a:rPr>
              <a:t>.</a:t>
            </a:r>
            <a:endParaRPr lang="fr-FR" dirty="0" smtClean="0">
              <a:solidFill>
                <a:schemeClr val="accent3">
                  <a:lumMod val="75000"/>
                </a:schemeClr>
              </a:solidFill>
            </a:endParaRPr>
          </a:p>
          <a:p>
            <a:pPr>
              <a:buNone/>
            </a:pPr>
            <a:endParaRPr lang="fr-FR" dirty="0" smtClean="0"/>
          </a:p>
          <a:p>
            <a:pPr>
              <a:buNone/>
            </a:pPr>
            <a:r>
              <a:rPr lang="fr-FR" dirty="0" smtClean="0"/>
              <a:t>Même si vous n'en savez pas long au départ sur votre sujet, vous pouvez spontanément voir les ressources qui sont à votre portée. Ainsi vous savez déjà qu'il vous serait plus facile de trouver des informations sur un sujet concernant l’échec scolaire qu'un autre concernant le traumatisme par exemple. L'inventaire des ressources disponibles passe en général par les questions suivantes: Les bibliothèques possèdent-elles plusieurs bons livres sur le sujet? Y a-t-il quelqu'un dans mon entourage qui pourrait éventuellement me dépanner sur le sujet ? Pourrais-je faire une recherche sur ce sujet sans avoir à approfondir durant des mois ou à me ruiner en frais de photocopies ou de déplacement?</a:t>
            </a:r>
          </a:p>
          <a:p>
            <a:pPr>
              <a:buNone/>
            </a:pPr>
            <a:r>
              <a:rPr lang="fr-FR" dirty="0" smtClean="0"/>
              <a:t> </a:t>
            </a:r>
          </a:p>
          <a:p>
            <a:pPr>
              <a:buNone/>
            </a:pPr>
            <a:endParaRPr lang="fr-FR"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p:cTn id="3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642918"/>
            <a:ext cx="8229600" cy="785802"/>
          </a:xfrm>
        </p:spPr>
        <p:txBody>
          <a:bodyPr>
            <a:normAutofit fontScale="90000"/>
          </a:bodyPr>
          <a:lstStyle/>
          <a:p>
            <a:pPr algn="ctr"/>
            <a:r>
              <a:rPr lang="fr-FR" sz="3200" b="1" dirty="0" smtClean="0">
                <a:solidFill>
                  <a:schemeClr val="accent3">
                    <a:lumMod val="75000"/>
                  </a:schemeClr>
                </a:solidFill>
              </a:rPr>
              <a:t>1.3.2  La recension des écrits  :</a:t>
            </a:r>
            <a:r>
              <a:rPr lang="fr-FR" sz="3200" dirty="0" smtClean="0">
                <a:solidFill>
                  <a:schemeClr val="accent3">
                    <a:lumMod val="75000"/>
                  </a:schemeClr>
                </a:solidFill>
              </a:rPr>
              <a:t/>
            </a:r>
            <a:br>
              <a:rPr lang="fr-FR" sz="3200" dirty="0" smtClean="0">
                <a:solidFill>
                  <a:schemeClr val="accent3">
                    <a:lumMod val="75000"/>
                  </a:schemeClr>
                </a:solidFill>
              </a:rPr>
            </a:br>
            <a:endParaRPr lang="fr-FR" sz="3200" dirty="0">
              <a:solidFill>
                <a:schemeClr val="accent3">
                  <a:lumMod val="75000"/>
                </a:schemeClr>
              </a:solidFill>
            </a:endParaRPr>
          </a:p>
        </p:txBody>
      </p:sp>
      <p:sp>
        <p:nvSpPr>
          <p:cNvPr id="3" name="Espace réservé du contenu 2"/>
          <p:cNvSpPr>
            <a:spLocks noGrp="1"/>
          </p:cNvSpPr>
          <p:nvPr>
            <p:ph idx="1"/>
          </p:nvPr>
        </p:nvSpPr>
        <p:spPr>
          <a:xfrm>
            <a:off x="457200" y="1071546"/>
            <a:ext cx="8229600" cy="6143668"/>
          </a:xfrm>
        </p:spPr>
        <p:txBody>
          <a:bodyPr>
            <a:normAutofit fontScale="55000" lnSpcReduction="20000"/>
          </a:bodyPr>
          <a:lstStyle/>
          <a:p>
            <a:pPr algn="just">
              <a:buNone/>
            </a:pPr>
            <a:r>
              <a:rPr lang="fr-FR" sz="2900" dirty="0" smtClean="0"/>
              <a:t>La recension des écrits consiste à faire le tour des livres et des articles les plus importants qui existent déjà sur le sujet qu'on veut étudier. Cela évite d'une part de « défoncer des portes ouvertes », soit d'aborder un problème déjà surexploité ou résolu par la science. Cela permet d'autre part de poser une meilleure problématique, qui tienne compte de l'état actuel des connaissances et qui utilise des concepts et une formulation correcte en regard de la science.</a:t>
            </a:r>
          </a:p>
          <a:p>
            <a:pPr algn="just">
              <a:buNone/>
            </a:pPr>
            <a:r>
              <a:rPr lang="fr-FR" sz="2900" dirty="0" smtClean="0"/>
              <a:t>Pour trouver des livres sur un sujet, le moyen le plus courant est de taper des mots-clés sur votre ordinateur (internet) et de consulter les ouvrages retenus. Ce truc est rapide, mais trop d'étudiant s'arrêtent là. Non seulement l'ordinateur n'index pas tous les livres, mais en plus vous ne retracez ainsi ni les articles de revues, ni les ouvrages de référence générale.</a:t>
            </a:r>
          </a:p>
          <a:p>
            <a:pPr algn="just">
              <a:buNone/>
            </a:pPr>
            <a:endParaRPr lang="fr-FR" sz="2900" dirty="0" smtClean="0"/>
          </a:p>
          <a:p>
            <a:pPr algn="just">
              <a:buNone/>
            </a:pPr>
            <a:r>
              <a:rPr lang="fr-FR" sz="2900" dirty="0" smtClean="0"/>
              <a:t> </a:t>
            </a:r>
            <a:r>
              <a:rPr lang="fr-FR" sz="2900" b="1" dirty="0" smtClean="0"/>
              <a:t>Pour faire une bonne recension des écrits nous vous suggérons la marche suivante</a:t>
            </a:r>
            <a:r>
              <a:rPr lang="fr-FR" sz="2900" dirty="0" smtClean="0"/>
              <a:t>:</a:t>
            </a:r>
          </a:p>
          <a:p>
            <a:pPr algn="just">
              <a:buNone/>
            </a:pPr>
            <a:r>
              <a:rPr lang="fr-FR" sz="2900" dirty="0" smtClean="0"/>
              <a:t> </a:t>
            </a:r>
          </a:p>
          <a:p>
            <a:pPr algn="just"/>
            <a:r>
              <a:rPr lang="fr-FR" sz="2900" dirty="0" smtClean="0"/>
              <a:t>2.1. Photocopier un ou deux articles d’encyclopédie sur votre sujet afin de faire un tour du sujet et de vous doter d'une série de mots-clés utiles pour poursuivre votre recherche.</a:t>
            </a:r>
          </a:p>
          <a:p>
            <a:pPr algn="just"/>
            <a:r>
              <a:rPr lang="fr-FR" sz="2900" dirty="0" smtClean="0"/>
              <a:t>2.2 Taper des mots-clés dans l'ordinateur et de consulter les ouvrages retenus (chercher également dans le fichier à papier si nécessaire). Consultez prioritairement les ouvrages de références qui donnent une information plus brève et plus neutre qui s'avère souvent suffisante.</a:t>
            </a:r>
          </a:p>
          <a:p>
            <a:pPr algn="just"/>
            <a:r>
              <a:rPr lang="fr-FR" sz="2900" dirty="0" smtClean="0"/>
              <a:t>2.3 Identifier la section de la bibliothèque où se trouvent les livres les plus intéressants et regarder les autres ouvrages.</a:t>
            </a:r>
          </a:p>
          <a:p>
            <a:pPr algn="just"/>
            <a:r>
              <a:rPr lang="fr-FR" sz="2900" dirty="0" smtClean="0"/>
              <a:t>2.4 Après avoir pris les références des périodiques, aller consulter ceux qui sont disponibles à la bibliothèque et photocopiez les plus pertinents. En effet, contrairement aux livres, il est conseillé de posséder une copie intégrale des meilleurs articles qui sont généralement très précieux pour réaliser sa recherche.</a:t>
            </a:r>
          </a:p>
          <a:p>
            <a:endParaRPr lang="fr-FR" dirty="0" smtClean="0"/>
          </a:p>
        </p:txBody>
      </p:sp>
    </p:spTree>
  </p:cSld>
  <p:clrMapOvr>
    <a:masterClrMapping/>
  </p:clrMapOvr>
  <p:transition spd="med">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770" decel="100000"/>
                                        <p:tgtEl>
                                          <p:spTgt spid="3">
                                            <p:txEl>
                                              <p:pRg st="0" end="0"/>
                                            </p:txEl>
                                          </p:spTgt>
                                        </p:tgtEl>
                                      </p:cBhvr>
                                    </p:animEffect>
                                    <p:animScale>
                                      <p:cBhvr>
                                        <p:cTn id="13" dur="770" decel="100000"/>
                                        <p:tgtEl>
                                          <p:spTgt spid="3">
                                            <p:txEl>
                                              <p:pRg st="0" end="0"/>
                                            </p:txEl>
                                          </p:spTgt>
                                        </p:tgtEl>
                                      </p:cBhvr>
                                      <p:from x="10000" y="10000"/>
                                      <p:to x="200000" y="450000"/>
                                    </p:animScale>
                                    <p:animScale>
                                      <p:cBhvr>
                                        <p:cTn id="14" dur="1230" accel="100000" fill="hold">
                                          <p:stCondLst>
                                            <p:cond delay="770"/>
                                          </p:stCondLst>
                                        </p:cTn>
                                        <p:tgtEl>
                                          <p:spTgt spid="3">
                                            <p:txEl>
                                              <p:pRg st="0" end="0"/>
                                            </p:txEl>
                                          </p:spTgt>
                                        </p:tgtEl>
                                      </p:cBhvr>
                                      <p:from x="200000" y="450000"/>
                                      <p:to x="100000" y="100000"/>
                                    </p:animScale>
                                    <p:set>
                                      <p:cBhvr>
                                        <p:cTn id="15" dur="770" fill="hold"/>
                                        <p:tgtEl>
                                          <p:spTgt spid="3">
                                            <p:txEl>
                                              <p:pRg st="0" end="0"/>
                                            </p:txEl>
                                          </p:spTgt>
                                        </p:tgtEl>
                                        <p:attrNameLst>
                                          <p:attrName>ppt_x</p:attrName>
                                        </p:attrNameLst>
                                      </p:cBhvr>
                                      <p:to>
                                        <p:strVal val="(0.5)"/>
                                      </p:to>
                                    </p:set>
                                    <p:anim from="(0.5)" to="(#ppt_x)" calcmode="lin" valueType="num">
                                      <p:cBhvr>
                                        <p:cTn id="16" dur="1230" accel="100000" fill="hold">
                                          <p:stCondLst>
                                            <p:cond delay="770"/>
                                          </p:stCondLst>
                                        </p:cTn>
                                        <p:tgtEl>
                                          <p:spTgt spid="3">
                                            <p:txEl>
                                              <p:pRg st="0" end="0"/>
                                            </p:txEl>
                                          </p:spTgt>
                                        </p:tgtEl>
                                        <p:attrNameLst>
                                          <p:attrName>ppt_x</p:attrName>
                                        </p:attrNameLst>
                                      </p:cBhvr>
                                    </p:anim>
                                    <p:set>
                                      <p:cBhvr>
                                        <p:cTn id="17" dur="770" fill="hold"/>
                                        <p:tgtEl>
                                          <p:spTgt spid="3">
                                            <p:txEl>
                                              <p:pRg st="0" end="0"/>
                                            </p:txEl>
                                          </p:spTgt>
                                        </p:tgtEl>
                                        <p:attrNameLst>
                                          <p:attrName>ppt_y</p:attrName>
                                        </p:attrNameLst>
                                      </p:cBhvr>
                                      <p:to>
                                        <p:strVal val="(#ppt_y+0.4)"/>
                                      </p:to>
                                    </p:set>
                                    <p:anim from="(#ppt_y+0.4)" to="(#ppt_y)" calcmode="lin" valueType="num">
                                      <p:cBhvr>
                                        <p:cTn id="18" dur="1230" accel="100000" fill="hold">
                                          <p:stCondLst>
                                            <p:cond delay="770"/>
                                          </p:stCondLst>
                                        </p:cTn>
                                        <p:tgtEl>
                                          <p:spTgt spid="3">
                                            <p:txEl>
                                              <p:pRg st="0" end="0"/>
                                            </p:txEl>
                                          </p:spTgt>
                                        </p:tgtEl>
                                        <p:attrNameLst>
                                          <p:attrName>ppt_y</p:attrName>
                                        </p:attrNameLst>
                                      </p:cBhvr>
                                    </p:anim>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770" decel="100000"/>
                                        <p:tgtEl>
                                          <p:spTgt spid="3">
                                            <p:txEl>
                                              <p:pRg st="1" end="1"/>
                                            </p:txEl>
                                          </p:spTgt>
                                        </p:tgtEl>
                                      </p:cBhvr>
                                    </p:animEffect>
                                    <p:animScale>
                                      <p:cBhvr>
                                        <p:cTn id="24" dur="770" decel="100000"/>
                                        <p:tgtEl>
                                          <p:spTgt spid="3">
                                            <p:txEl>
                                              <p:pRg st="1" end="1"/>
                                            </p:txEl>
                                          </p:spTgt>
                                        </p:tgtEl>
                                      </p:cBhvr>
                                      <p:from x="10000" y="10000"/>
                                      <p:to x="200000" y="450000"/>
                                    </p:animScale>
                                    <p:animScale>
                                      <p:cBhvr>
                                        <p:cTn id="25" dur="1230" accel="100000" fill="hold">
                                          <p:stCondLst>
                                            <p:cond delay="770"/>
                                          </p:stCondLst>
                                        </p:cTn>
                                        <p:tgtEl>
                                          <p:spTgt spid="3">
                                            <p:txEl>
                                              <p:pRg st="1" end="1"/>
                                            </p:txEl>
                                          </p:spTgt>
                                        </p:tgtEl>
                                      </p:cBhvr>
                                      <p:from x="200000" y="450000"/>
                                      <p:to x="100000" y="100000"/>
                                    </p:animScale>
                                    <p:set>
                                      <p:cBhvr>
                                        <p:cTn id="26" dur="770" fill="hold"/>
                                        <p:tgtEl>
                                          <p:spTgt spid="3">
                                            <p:txEl>
                                              <p:pRg st="1" end="1"/>
                                            </p:txEl>
                                          </p:spTgt>
                                        </p:tgtEl>
                                        <p:attrNameLst>
                                          <p:attrName>ppt_x</p:attrName>
                                        </p:attrNameLst>
                                      </p:cBhvr>
                                      <p:to>
                                        <p:strVal val="(0.5)"/>
                                      </p:to>
                                    </p:set>
                                    <p:anim from="(0.5)" to="(#ppt_x)" calcmode="lin" valueType="num">
                                      <p:cBhvr>
                                        <p:cTn id="27" dur="1230" accel="100000" fill="hold">
                                          <p:stCondLst>
                                            <p:cond delay="770"/>
                                          </p:stCondLst>
                                        </p:cTn>
                                        <p:tgtEl>
                                          <p:spTgt spid="3">
                                            <p:txEl>
                                              <p:pRg st="1" end="1"/>
                                            </p:txEl>
                                          </p:spTgt>
                                        </p:tgtEl>
                                        <p:attrNameLst>
                                          <p:attrName>ppt_x</p:attrName>
                                        </p:attrNameLst>
                                      </p:cBhvr>
                                    </p:anim>
                                    <p:set>
                                      <p:cBhvr>
                                        <p:cTn id="28" dur="770" fill="hold"/>
                                        <p:tgtEl>
                                          <p:spTgt spid="3">
                                            <p:txEl>
                                              <p:pRg st="1" end="1"/>
                                            </p:txEl>
                                          </p:spTgt>
                                        </p:tgtEl>
                                        <p:attrNameLst>
                                          <p:attrName>ppt_y</p:attrName>
                                        </p:attrNameLst>
                                      </p:cBhvr>
                                      <p:to>
                                        <p:strVal val="(#ppt_y+0.4)"/>
                                      </p:to>
                                    </p:set>
                                    <p:anim from="(#ppt_y+0.4)" to="(#ppt_y)" calcmode="lin" valueType="num">
                                      <p:cBhvr>
                                        <p:cTn id="29" dur="1230" accel="100000" fill="hold">
                                          <p:stCondLst>
                                            <p:cond delay="770"/>
                                          </p:stCondLst>
                                        </p:cTn>
                                        <p:tgtEl>
                                          <p:spTgt spid="3">
                                            <p:txEl>
                                              <p:pRg st="1" end="1"/>
                                            </p:txEl>
                                          </p:spTgt>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51"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770" decel="100000"/>
                                        <p:tgtEl>
                                          <p:spTgt spid="3">
                                            <p:txEl>
                                              <p:pRg st="3" end="3"/>
                                            </p:txEl>
                                          </p:spTgt>
                                        </p:tgtEl>
                                      </p:cBhvr>
                                    </p:animEffect>
                                    <p:animScale>
                                      <p:cBhvr>
                                        <p:cTn id="35" dur="770" decel="100000"/>
                                        <p:tgtEl>
                                          <p:spTgt spid="3">
                                            <p:txEl>
                                              <p:pRg st="3" end="3"/>
                                            </p:txEl>
                                          </p:spTgt>
                                        </p:tgtEl>
                                      </p:cBhvr>
                                      <p:from x="10000" y="10000"/>
                                      <p:to x="200000" y="450000"/>
                                    </p:animScale>
                                    <p:animScale>
                                      <p:cBhvr>
                                        <p:cTn id="36" dur="1230" accel="100000" fill="hold">
                                          <p:stCondLst>
                                            <p:cond delay="770"/>
                                          </p:stCondLst>
                                        </p:cTn>
                                        <p:tgtEl>
                                          <p:spTgt spid="3">
                                            <p:txEl>
                                              <p:pRg st="3" end="3"/>
                                            </p:txEl>
                                          </p:spTgt>
                                        </p:tgtEl>
                                      </p:cBhvr>
                                      <p:from x="200000" y="450000"/>
                                      <p:to x="100000" y="100000"/>
                                    </p:animScale>
                                    <p:set>
                                      <p:cBhvr>
                                        <p:cTn id="37" dur="770" fill="hold"/>
                                        <p:tgtEl>
                                          <p:spTgt spid="3">
                                            <p:txEl>
                                              <p:pRg st="3" end="3"/>
                                            </p:txEl>
                                          </p:spTgt>
                                        </p:tgtEl>
                                        <p:attrNameLst>
                                          <p:attrName>ppt_x</p:attrName>
                                        </p:attrNameLst>
                                      </p:cBhvr>
                                      <p:to>
                                        <p:strVal val="(0.5)"/>
                                      </p:to>
                                    </p:set>
                                    <p:anim from="(0.5)" to="(#ppt_x)" calcmode="lin" valueType="num">
                                      <p:cBhvr>
                                        <p:cTn id="38" dur="1230" accel="100000" fill="hold">
                                          <p:stCondLst>
                                            <p:cond delay="770"/>
                                          </p:stCondLst>
                                        </p:cTn>
                                        <p:tgtEl>
                                          <p:spTgt spid="3">
                                            <p:txEl>
                                              <p:pRg st="3" end="3"/>
                                            </p:txEl>
                                          </p:spTgt>
                                        </p:tgtEl>
                                        <p:attrNameLst>
                                          <p:attrName>ppt_x</p:attrName>
                                        </p:attrNameLst>
                                      </p:cBhvr>
                                    </p:anim>
                                    <p:set>
                                      <p:cBhvr>
                                        <p:cTn id="39" dur="770" fill="hold"/>
                                        <p:tgtEl>
                                          <p:spTgt spid="3">
                                            <p:txEl>
                                              <p:pRg st="3" end="3"/>
                                            </p:txEl>
                                          </p:spTgt>
                                        </p:tgtEl>
                                        <p:attrNameLst>
                                          <p:attrName>ppt_y</p:attrName>
                                        </p:attrNameLst>
                                      </p:cBhvr>
                                      <p:to>
                                        <p:strVal val="(#ppt_y+0.4)"/>
                                      </p:to>
                                    </p:set>
                                    <p:anim from="(#ppt_y+0.4)" to="(#ppt_y)" calcmode="lin" valueType="num">
                                      <p:cBhvr>
                                        <p:cTn id="40" dur="1230" accel="100000" fill="hold">
                                          <p:stCondLst>
                                            <p:cond delay="770"/>
                                          </p:stCondLst>
                                        </p:cTn>
                                        <p:tgtEl>
                                          <p:spTgt spid="3">
                                            <p:txEl>
                                              <p:pRg st="3" end="3"/>
                                            </p:txEl>
                                          </p:spTgt>
                                        </p:tgtEl>
                                        <p:attrNameLst>
                                          <p:attrName>ppt_y</p:attrName>
                                        </p:attrNameLst>
                                      </p:cBhvr>
                                    </p:anim>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770" decel="100000"/>
                                        <p:tgtEl>
                                          <p:spTgt spid="3">
                                            <p:txEl>
                                              <p:pRg st="4" end="4"/>
                                            </p:txEl>
                                          </p:spTgt>
                                        </p:tgtEl>
                                      </p:cBhvr>
                                    </p:animEffect>
                                    <p:animScale>
                                      <p:cBhvr>
                                        <p:cTn id="46" dur="770" decel="100000"/>
                                        <p:tgtEl>
                                          <p:spTgt spid="3">
                                            <p:txEl>
                                              <p:pRg st="4" end="4"/>
                                            </p:txEl>
                                          </p:spTgt>
                                        </p:tgtEl>
                                      </p:cBhvr>
                                      <p:from x="10000" y="10000"/>
                                      <p:to x="200000" y="450000"/>
                                    </p:animScale>
                                    <p:animScale>
                                      <p:cBhvr>
                                        <p:cTn id="47" dur="1230" accel="100000" fill="hold">
                                          <p:stCondLst>
                                            <p:cond delay="770"/>
                                          </p:stCondLst>
                                        </p:cTn>
                                        <p:tgtEl>
                                          <p:spTgt spid="3">
                                            <p:txEl>
                                              <p:pRg st="4" end="4"/>
                                            </p:txEl>
                                          </p:spTgt>
                                        </p:tgtEl>
                                      </p:cBhvr>
                                      <p:from x="200000" y="450000"/>
                                      <p:to x="100000" y="100000"/>
                                    </p:animScale>
                                    <p:set>
                                      <p:cBhvr>
                                        <p:cTn id="48" dur="770" fill="hold"/>
                                        <p:tgtEl>
                                          <p:spTgt spid="3">
                                            <p:txEl>
                                              <p:pRg st="4" end="4"/>
                                            </p:txEl>
                                          </p:spTgt>
                                        </p:tgtEl>
                                        <p:attrNameLst>
                                          <p:attrName>ppt_x</p:attrName>
                                        </p:attrNameLst>
                                      </p:cBhvr>
                                      <p:to>
                                        <p:strVal val="(0.5)"/>
                                      </p:to>
                                    </p:set>
                                    <p:anim from="(0.5)" to="(#ppt_x)" calcmode="lin" valueType="num">
                                      <p:cBhvr>
                                        <p:cTn id="49" dur="1230" accel="100000" fill="hold">
                                          <p:stCondLst>
                                            <p:cond delay="770"/>
                                          </p:stCondLst>
                                        </p:cTn>
                                        <p:tgtEl>
                                          <p:spTgt spid="3">
                                            <p:txEl>
                                              <p:pRg st="4" end="4"/>
                                            </p:txEl>
                                          </p:spTgt>
                                        </p:tgtEl>
                                        <p:attrNameLst>
                                          <p:attrName>ppt_x</p:attrName>
                                        </p:attrNameLst>
                                      </p:cBhvr>
                                    </p:anim>
                                    <p:set>
                                      <p:cBhvr>
                                        <p:cTn id="50" dur="770" fill="hold"/>
                                        <p:tgtEl>
                                          <p:spTgt spid="3">
                                            <p:txEl>
                                              <p:pRg st="4" end="4"/>
                                            </p:txEl>
                                          </p:spTgt>
                                        </p:tgtEl>
                                        <p:attrNameLst>
                                          <p:attrName>ppt_y</p:attrName>
                                        </p:attrNameLst>
                                      </p:cBhvr>
                                      <p:to>
                                        <p:strVal val="(#ppt_y+0.4)"/>
                                      </p:to>
                                    </p:set>
                                    <p:anim from="(#ppt_y+0.4)" to="(#ppt_y)" calcmode="lin" valueType="num">
                                      <p:cBhvr>
                                        <p:cTn id="51" dur="1230" accel="100000" fill="hold">
                                          <p:stCondLst>
                                            <p:cond delay="770"/>
                                          </p:stCondLst>
                                        </p:cTn>
                                        <p:tgtEl>
                                          <p:spTgt spid="3">
                                            <p:txEl>
                                              <p:pRg st="4" end="4"/>
                                            </p:txEl>
                                          </p:spTgt>
                                        </p:tgtEl>
                                        <p:attrNameLst>
                                          <p:attrName>ppt_y</p:attrName>
                                        </p:attrNameLst>
                                      </p:cBhvr>
                                    </p:anim>
                                  </p:childTnLst>
                                </p:cTn>
                              </p:par>
                            </p:childTnLst>
                          </p:cTn>
                        </p:par>
                      </p:childTnLst>
                    </p:cTn>
                  </p:par>
                  <p:par>
                    <p:cTn id="52" fill="hold">
                      <p:stCondLst>
                        <p:cond delay="indefinite"/>
                      </p:stCondLst>
                      <p:childTnLst>
                        <p:par>
                          <p:cTn id="53" fill="hold">
                            <p:stCondLst>
                              <p:cond delay="0"/>
                            </p:stCondLst>
                            <p:childTnLst>
                              <p:par>
                                <p:cTn id="54" presetID="51"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770" decel="100000"/>
                                        <p:tgtEl>
                                          <p:spTgt spid="3">
                                            <p:txEl>
                                              <p:pRg st="5" end="5"/>
                                            </p:txEl>
                                          </p:spTgt>
                                        </p:tgtEl>
                                      </p:cBhvr>
                                    </p:animEffect>
                                    <p:animScale>
                                      <p:cBhvr>
                                        <p:cTn id="57" dur="770" decel="100000"/>
                                        <p:tgtEl>
                                          <p:spTgt spid="3">
                                            <p:txEl>
                                              <p:pRg st="5" end="5"/>
                                            </p:txEl>
                                          </p:spTgt>
                                        </p:tgtEl>
                                      </p:cBhvr>
                                      <p:from x="10000" y="10000"/>
                                      <p:to x="200000" y="450000"/>
                                    </p:animScale>
                                    <p:animScale>
                                      <p:cBhvr>
                                        <p:cTn id="58" dur="1230" accel="100000" fill="hold">
                                          <p:stCondLst>
                                            <p:cond delay="770"/>
                                          </p:stCondLst>
                                        </p:cTn>
                                        <p:tgtEl>
                                          <p:spTgt spid="3">
                                            <p:txEl>
                                              <p:pRg st="5" end="5"/>
                                            </p:txEl>
                                          </p:spTgt>
                                        </p:tgtEl>
                                      </p:cBhvr>
                                      <p:from x="200000" y="450000"/>
                                      <p:to x="100000" y="100000"/>
                                    </p:animScale>
                                    <p:set>
                                      <p:cBhvr>
                                        <p:cTn id="59" dur="770" fill="hold"/>
                                        <p:tgtEl>
                                          <p:spTgt spid="3">
                                            <p:txEl>
                                              <p:pRg st="5" end="5"/>
                                            </p:txEl>
                                          </p:spTgt>
                                        </p:tgtEl>
                                        <p:attrNameLst>
                                          <p:attrName>ppt_x</p:attrName>
                                        </p:attrNameLst>
                                      </p:cBhvr>
                                      <p:to>
                                        <p:strVal val="(0.5)"/>
                                      </p:to>
                                    </p:set>
                                    <p:anim from="(0.5)" to="(#ppt_x)" calcmode="lin" valueType="num">
                                      <p:cBhvr>
                                        <p:cTn id="60" dur="1230" accel="100000" fill="hold">
                                          <p:stCondLst>
                                            <p:cond delay="770"/>
                                          </p:stCondLst>
                                        </p:cTn>
                                        <p:tgtEl>
                                          <p:spTgt spid="3">
                                            <p:txEl>
                                              <p:pRg st="5" end="5"/>
                                            </p:txEl>
                                          </p:spTgt>
                                        </p:tgtEl>
                                        <p:attrNameLst>
                                          <p:attrName>ppt_x</p:attrName>
                                        </p:attrNameLst>
                                      </p:cBhvr>
                                    </p:anim>
                                    <p:set>
                                      <p:cBhvr>
                                        <p:cTn id="61" dur="770" fill="hold"/>
                                        <p:tgtEl>
                                          <p:spTgt spid="3">
                                            <p:txEl>
                                              <p:pRg st="5" end="5"/>
                                            </p:txEl>
                                          </p:spTgt>
                                        </p:tgtEl>
                                        <p:attrNameLst>
                                          <p:attrName>ppt_y</p:attrName>
                                        </p:attrNameLst>
                                      </p:cBhvr>
                                      <p:to>
                                        <p:strVal val="(#ppt_y+0.4)"/>
                                      </p:to>
                                    </p:set>
                                    <p:anim from="(#ppt_y+0.4)" to="(#ppt_y)" calcmode="lin" valueType="num">
                                      <p:cBhvr>
                                        <p:cTn id="62" dur="1230" accel="100000" fill="hold">
                                          <p:stCondLst>
                                            <p:cond delay="770"/>
                                          </p:stCondLst>
                                        </p:cTn>
                                        <p:tgtEl>
                                          <p:spTgt spid="3">
                                            <p:txEl>
                                              <p:pRg st="5" end="5"/>
                                            </p:txEl>
                                          </p:spTgt>
                                        </p:tgtEl>
                                        <p:attrNameLst>
                                          <p:attrName>ppt_y</p:attrName>
                                        </p:attrNameLst>
                                      </p:cBhvr>
                                    </p:anim>
                                  </p:childTnLst>
                                </p:cTn>
                              </p:par>
                            </p:childTnLst>
                          </p:cTn>
                        </p:par>
                      </p:childTnLst>
                    </p:cTn>
                  </p:par>
                  <p:par>
                    <p:cTn id="63" fill="hold">
                      <p:stCondLst>
                        <p:cond delay="indefinite"/>
                      </p:stCondLst>
                      <p:childTnLst>
                        <p:par>
                          <p:cTn id="64" fill="hold">
                            <p:stCondLst>
                              <p:cond delay="0"/>
                            </p:stCondLst>
                            <p:childTnLst>
                              <p:par>
                                <p:cTn id="65" presetID="51"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770" decel="100000"/>
                                        <p:tgtEl>
                                          <p:spTgt spid="3">
                                            <p:txEl>
                                              <p:pRg st="6" end="6"/>
                                            </p:txEl>
                                          </p:spTgt>
                                        </p:tgtEl>
                                      </p:cBhvr>
                                    </p:animEffect>
                                    <p:animScale>
                                      <p:cBhvr>
                                        <p:cTn id="68" dur="770" decel="100000"/>
                                        <p:tgtEl>
                                          <p:spTgt spid="3">
                                            <p:txEl>
                                              <p:pRg st="6" end="6"/>
                                            </p:txEl>
                                          </p:spTgt>
                                        </p:tgtEl>
                                      </p:cBhvr>
                                      <p:from x="10000" y="10000"/>
                                      <p:to x="200000" y="450000"/>
                                    </p:animScale>
                                    <p:animScale>
                                      <p:cBhvr>
                                        <p:cTn id="69" dur="1230" accel="100000" fill="hold">
                                          <p:stCondLst>
                                            <p:cond delay="770"/>
                                          </p:stCondLst>
                                        </p:cTn>
                                        <p:tgtEl>
                                          <p:spTgt spid="3">
                                            <p:txEl>
                                              <p:pRg st="6" end="6"/>
                                            </p:txEl>
                                          </p:spTgt>
                                        </p:tgtEl>
                                      </p:cBhvr>
                                      <p:from x="200000" y="450000"/>
                                      <p:to x="100000" y="100000"/>
                                    </p:animScale>
                                    <p:set>
                                      <p:cBhvr>
                                        <p:cTn id="70" dur="770" fill="hold"/>
                                        <p:tgtEl>
                                          <p:spTgt spid="3">
                                            <p:txEl>
                                              <p:pRg st="6" end="6"/>
                                            </p:txEl>
                                          </p:spTgt>
                                        </p:tgtEl>
                                        <p:attrNameLst>
                                          <p:attrName>ppt_x</p:attrName>
                                        </p:attrNameLst>
                                      </p:cBhvr>
                                      <p:to>
                                        <p:strVal val="(0.5)"/>
                                      </p:to>
                                    </p:set>
                                    <p:anim from="(0.5)" to="(#ppt_x)" calcmode="lin" valueType="num">
                                      <p:cBhvr>
                                        <p:cTn id="71" dur="1230" accel="100000" fill="hold">
                                          <p:stCondLst>
                                            <p:cond delay="770"/>
                                          </p:stCondLst>
                                        </p:cTn>
                                        <p:tgtEl>
                                          <p:spTgt spid="3">
                                            <p:txEl>
                                              <p:pRg st="6" end="6"/>
                                            </p:txEl>
                                          </p:spTgt>
                                        </p:tgtEl>
                                        <p:attrNameLst>
                                          <p:attrName>ppt_x</p:attrName>
                                        </p:attrNameLst>
                                      </p:cBhvr>
                                    </p:anim>
                                    <p:set>
                                      <p:cBhvr>
                                        <p:cTn id="72" dur="770" fill="hold"/>
                                        <p:tgtEl>
                                          <p:spTgt spid="3">
                                            <p:txEl>
                                              <p:pRg st="6" end="6"/>
                                            </p:txEl>
                                          </p:spTgt>
                                        </p:tgtEl>
                                        <p:attrNameLst>
                                          <p:attrName>ppt_y</p:attrName>
                                        </p:attrNameLst>
                                      </p:cBhvr>
                                      <p:to>
                                        <p:strVal val="(#ppt_y+0.4)"/>
                                      </p:to>
                                    </p:set>
                                    <p:anim from="(#ppt_y+0.4)" to="(#ppt_y)" calcmode="lin" valueType="num">
                                      <p:cBhvr>
                                        <p:cTn id="73" dur="1230" accel="100000" fill="hold">
                                          <p:stCondLst>
                                            <p:cond delay="770"/>
                                          </p:stCondLst>
                                        </p:cTn>
                                        <p:tgtEl>
                                          <p:spTgt spid="3">
                                            <p:txEl>
                                              <p:pRg st="6" end="6"/>
                                            </p:txEl>
                                          </p:spTgt>
                                        </p:tgtEl>
                                        <p:attrNameLst>
                                          <p:attrName>ppt_y</p:attrName>
                                        </p:attrNameLst>
                                      </p:cBhvr>
                                    </p:anim>
                                  </p:childTnLst>
                                </p:cTn>
                              </p:par>
                            </p:childTnLst>
                          </p:cTn>
                        </p:par>
                      </p:childTnLst>
                    </p:cTn>
                  </p:par>
                  <p:par>
                    <p:cTn id="74" fill="hold">
                      <p:stCondLst>
                        <p:cond delay="indefinite"/>
                      </p:stCondLst>
                      <p:childTnLst>
                        <p:par>
                          <p:cTn id="75" fill="hold">
                            <p:stCondLst>
                              <p:cond delay="0"/>
                            </p:stCondLst>
                            <p:childTnLst>
                              <p:par>
                                <p:cTn id="76" presetID="51" presetClass="entr" presetSubtype="0" fill="hold" grpId="0" nodeType="clickEffect">
                                  <p:stCondLst>
                                    <p:cond delay="0"/>
                                  </p:stCondLst>
                                  <p:childTnLst>
                                    <p:set>
                                      <p:cBhvr>
                                        <p:cTn id="77" dur="1" fill="hold">
                                          <p:stCondLst>
                                            <p:cond delay="0"/>
                                          </p:stCondLst>
                                        </p:cTn>
                                        <p:tgtEl>
                                          <p:spTgt spid="3">
                                            <p:txEl>
                                              <p:pRg st="7" end="7"/>
                                            </p:txEl>
                                          </p:spTgt>
                                        </p:tgtEl>
                                        <p:attrNameLst>
                                          <p:attrName>style.visibility</p:attrName>
                                        </p:attrNameLst>
                                      </p:cBhvr>
                                      <p:to>
                                        <p:strVal val="visible"/>
                                      </p:to>
                                    </p:set>
                                    <p:animEffect transition="in" filter="fade">
                                      <p:cBhvr>
                                        <p:cTn id="78" dur="770" decel="100000"/>
                                        <p:tgtEl>
                                          <p:spTgt spid="3">
                                            <p:txEl>
                                              <p:pRg st="7" end="7"/>
                                            </p:txEl>
                                          </p:spTgt>
                                        </p:tgtEl>
                                      </p:cBhvr>
                                    </p:animEffect>
                                    <p:animScale>
                                      <p:cBhvr>
                                        <p:cTn id="79" dur="770" decel="100000"/>
                                        <p:tgtEl>
                                          <p:spTgt spid="3">
                                            <p:txEl>
                                              <p:pRg st="7" end="7"/>
                                            </p:txEl>
                                          </p:spTgt>
                                        </p:tgtEl>
                                      </p:cBhvr>
                                      <p:from x="10000" y="10000"/>
                                      <p:to x="200000" y="450000"/>
                                    </p:animScale>
                                    <p:animScale>
                                      <p:cBhvr>
                                        <p:cTn id="80" dur="1230" accel="100000" fill="hold">
                                          <p:stCondLst>
                                            <p:cond delay="770"/>
                                          </p:stCondLst>
                                        </p:cTn>
                                        <p:tgtEl>
                                          <p:spTgt spid="3">
                                            <p:txEl>
                                              <p:pRg st="7" end="7"/>
                                            </p:txEl>
                                          </p:spTgt>
                                        </p:tgtEl>
                                      </p:cBhvr>
                                      <p:from x="200000" y="450000"/>
                                      <p:to x="100000" y="100000"/>
                                    </p:animScale>
                                    <p:set>
                                      <p:cBhvr>
                                        <p:cTn id="81" dur="770" fill="hold"/>
                                        <p:tgtEl>
                                          <p:spTgt spid="3">
                                            <p:txEl>
                                              <p:pRg st="7" end="7"/>
                                            </p:txEl>
                                          </p:spTgt>
                                        </p:tgtEl>
                                        <p:attrNameLst>
                                          <p:attrName>ppt_x</p:attrName>
                                        </p:attrNameLst>
                                      </p:cBhvr>
                                      <p:to>
                                        <p:strVal val="(0.5)"/>
                                      </p:to>
                                    </p:set>
                                    <p:anim from="(0.5)" to="(#ppt_x)" calcmode="lin" valueType="num">
                                      <p:cBhvr>
                                        <p:cTn id="82" dur="1230" accel="100000" fill="hold">
                                          <p:stCondLst>
                                            <p:cond delay="770"/>
                                          </p:stCondLst>
                                        </p:cTn>
                                        <p:tgtEl>
                                          <p:spTgt spid="3">
                                            <p:txEl>
                                              <p:pRg st="7" end="7"/>
                                            </p:txEl>
                                          </p:spTgt>
                                        </p:tgtEl>
                                        <p:attrNameLst>
                                          <p:attrName>ppt_x</p:attrName>
                                        </p:attrNameLst>
                                      </p:cBhvr>
                                    </p:anim>
                                    <p:set>
                                      <p:cBhvr>
                                        <p:cTn id="83" dur="770" fill="hold"/>
                                        <p:tgtEl>
                                          <p:spTgt spid="3">
                                            <p:txEl>
                                              <p:pRg st="7" end="7"/>
                                            </p:txEl>
                                          </p:spTgt>
                                        </p:tgtEl>
                                        <p:attrNameLst>
                                          <p:attrName>ppt_y</p:attrName>
                                        </p:attrNameLst>
                                      </p:cBhvr>
                                      <p:to>
                                        <p:strVal val="(#ppt_y+0.4)"/>
                                      </p:to>
                                    </p:set>
                                    <p:anim from="(#ppt_y+0.4)" to="(#ppt_y)" calcmode="lin" valueType="num">
                                      <p:cBhvr>
                                        <p:cTn id="84" dur="1230" accel="100000" fill="hold">
                                          <p:stCondLst>
                                            <p:cond delay="770"/>
                                          </p:stCondLst>
                                        </p:cTn>
                                        <p:tgtEl>
                                          <p:spTgt spid="3">
                                            <p:txEl>
                                              <p:pRg st="7" end="7"/>
                                            </p:txEl>
                                          </p:spTgt>
                                        </p:tgtEl>
                                        <p:attrNameLst>
                                          <p:attrName>ppt_y</p:attrName>
                                        </p:attrNameLst>
                                      </p:cBhvr>
                                    </p:anim>
                                  </p:childTnLst>
                                </p:cTn>
                              </p:par>
                            </p:childTnLst>
                          </p:cTn>
                        </p:par>
                      </p:childTnLst>
                    </p:cTn>
                  </p:par>
                  <p:par>
                    <p:cTn id="85" fill="hold">
                      <p:stCondLst>
                        <p:cond delay="indefinite"/>
                      </p:stCondLst>
                      <p:childTnLst>
                        <p:par>
                          <p:cTn id="86" fill="hold">
                            <p:stCondLst>
                              <p:cond delay="0"/>
                            </p:stCondLst>
                            <p:childTnLst>
                              <p:par>
                                <p:cTn id="87" presetID="51" presetClass="entr" presetSubtype="0" fill="hold" grpId="0" nodeType="clickEffect">
                                  <p:stCondLst>
                                    <p:cond delay="0"/>
                                  </p:stCondLst>
                                  <p:childTnLst>
                                    <p:set>
                                      <p:cBhvr>
                                        <p:cTn id="88" dur="1" fill="hold">
                                          <p:stCondLst>
                                            <p:cond delay="0"/>
                                          </p:stCondLst>
                                        </p:cTn>
                                        <p:tgtEl>
                                          <p:spTgt spid="3">
                                            <p:txEl>
                                              <p:pRg st="8" end="8"/>
                                            </p:txEl>
                                          </p:spTgt>
                                        </p:tgtEl>
                                        <p:attrNameLst>
                                          <p:attrName>style.visibility</p:attrName>
                                        </p:attrNameLst>
                                      </p:cBhvr>
                                      <p:to>
                                        <p:strVal val="visible"/>
                                      </p:to>
                                    </p:set>
                                    <p:animEffect transition="in" filter="fade">
                                      <p:cBhvr>
                                        <p:cTn id="89" dur="770" decel="100000"/>
                                        <p:tgtEl>
                                          <p:spTgt spid="3">
                                            <p:txEl>
                                              <p:pRg st="8" end="8"/>
                                            </p:txEl>
                                          </p:spTgt>
                                        </p:tgtEl>
                                      </p:cBhvr>
                                    </p:animEffect>
                                    <p:animScale>
                                      <p:cBhvr>
                                        <p:cTn id="90" dur="770" decel="100000"/>
                                        <p:tgtEl>
                                          <p:spTgt spid="3">
                                            <p:txEl>
                                              <p:pRg st="8" end="8"/>
                                            </p:txEl>
                                          </p:spTgt>
                                        </p:tgtEl>
                                      </p:cBhvr>
                                      <p:from x="10000" y="10000"/>
                                      <p:to x="200000" y="450000"/>
                                    </p:animScale>
                                    <p:animScale>
                                      <p:cBhvr>
                                        <p:cTn id="91" dur="1230" accel="100000" fill="hold">
                                          <p:stCondLst>
                                            <p:cond delay="770"/>
                                          </p:stCondLst>
                                        </p:cTn>
                                        <p:tgtEl>
                                          <p:spTgt spid="3">
                                            <p:txEl>
                                              <p:pRg st="8" end="8"/>
                                            </p:txEl>
                                          </p:spTgt>
                                        </p:tgtEl>
                                      </p:cBhvr>
                                      <p:from x="200000" y="450000"/>
                                      <p:to x="100000" y="100000"/>
                                    </p:animScale>
                                    <p:set>
                                      <p:cBhvr>
                                        <p:cTn id="92" dur="770" fill="hold"/>
                                        <p:tgtEl>
                                          <p:spTgt spid="3">
                                            <p:txEl>
                                              <p:pRg st="8" end="8"/>
                                            </p:txEl>
                                          </p:spTgt>
                                        </p:tgtEl>
                                        <p:attrNameLst>
                                          <p:attrName>ppt_x</p:attrName>
                                        </p:attrNameLst>
                                      </p:cBhvr>
                                      <p:to>
                                        <p:strVal val="(0.5)"/>
                                      </p:to>
                                    </p:set>
                                    <p:anim from="(0.5)" to="(#ppt_x)" calcmode="lin" valueType="num">
                                      <p:cBhvr>
                                        <p:cTn id="93" dur="1230" accel="100000" fill="hold">
                                          <p:stCondLst>
                                            <p:cond delay="770"/>
                                          </p:stCondLst>
                                        </p:cTn>
                                        <p:tgtEl>
                                          <p:spTgt spid="3">
                                            <p:txEl>
                                              <p:pRg st="8" end="8"/>
                                            </p:txEl>
                                          </p:spTgt>
                                        </p:tgtEl>
                                        <p:attrNameLst>
                                          <p:attrName>ppt_x</p:attrName>
                                        </p:attrNameLst>
                                      </p:cBhvr>
                                    </p:anim>
                                    <p:set>
                                      <p:cBhvr>
                                        <p:cTn id="94" dur="770" fill="hold"/>
                                        <p:tgtEl>
                                          <p:spTgt spid="3">
                                            <p:txEl>
                                              <p:pRg st="8" end="8"/>
                                            </p:txEl>
                                          </p:spTgt>
                                        </p:tgtEl>
                                        <p:attrNameLst>
                                          <p:attrName>ppt_y</p:attrName>
                                        </p:attrNameLst>
                                      </p:cBhvr>
                                      <p:to>
                                        <p:strVal val="(#ppt_y+0.4)"/>
                                      </p:to>
                                    </p:set>
                                    <p:anim from="(#ppt_y+0.4)" to="(#ppt_y)" calcmode="lin" valueType="num">
                                      <p:cBhvr>
                                        <p:cTn id="95" dur="1230" accel="100000" fill="hold">
                                          <p:stCondLst>
                                            <p:cond delay="770"/>
                                          </p:stCondLst>
                                        </p:cTn>
                                        <p:tgtEl>
                                          <p:spTgt spid="3">
                                            <p:txEl>
                                              <p:pRg st="8" end="8"/>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785794"/>
            <a:ext cx="8229600" cy="642926"/>
          </a:xfrm>
        </p:spPr>
        <p:txBody>
          <a:bodyPr>
            <a:normAutofit fontScale="90000"/>
          </a:bodyPr>
          <a:lstStyle/>
          <a:p>
            <a:pPr algn="ctr"/>
            <a:r>
              <a:rPr lang="fr-FR" sz="2800" b="1" dirty="0" smtClean="0">
                <a:solidFill>
                  <a:schemeClr val="accent3">
                    <a:lumMod val="75000"/>
                  </a:schemeClr>
                </a:solidFill>
              </a:rPr>
              <a:t>1.3.3  La problématique :</a:t>
            </a:r>
            <a:r>
              <a:rPr lang="fr-FR" sz="2800" dirty="0" smtClean="0">
                <a:solidFill>
                  <a:schemeClr val="accent3">
                    <a:lumMod val="75000"/>
                  </a:schemeClr>
                </a:solidFill>
              </a:rPr>
              <a:t/>
            </a:r>
            <a:br>
              <a:rPr lang="fr-FR" sz="2800" dirty="0" smtClean="0">
                <a:solidFill>
                  <a:schemeClr val="accent3">
                    <a:lumMod val="75000"/>
                  </a:schemeClr>
                </a:solidFill>
              </a:rPr>
            </a:br>
            <a:endParaRPr lang="fr-FR" sz="2800" dirty="0">
              <a:solidFill>
                <a:schemeClr val="accent3">
                  <a:lumMod val="75000"/>
                </a:schemeClr>
              </a:solidFill>
            </a:endParaRPr>
          </a:p>
        </p:txBody>
      </p:sp>
      <p:sp>
        <p:nvSpPr>
          <p:cNvPr id="3" name="Espace réservé du contenu 2"/>
          <p:cNvSpPr>
            <a:spLocks noGrp="1"/>
          </p:cNvSpPr>
          <p:nvPr>
            <p:ph idx="1"/>
          </p:nvPr>
        </p:nvSpPr>
        <p:spPr>
          <a:xfrm>
            <a:off x="457200" y="1285860"/>
            <a:ext cx="8229600" cy="5288676"/>
          </a:xfrm>
        </p:spPr>
        <p:txBody>
          <a:bodyPr>
            <a:normAutofit fontScale="62500" lnSpcReduction="20000"/>
          </a:bodyPr>
          <a:lstStyle/>
          <a:p>
            <a:pPr algn="just">
              <a:buNone/>
            </a:pPr>
            <a:r>
              <a:rPr lang="fr-FR" dirty="0" smtClean="0"/>
              <a:t>La problématique est une interrogation sur un objet donné dont l'exploration est à la portée du chercheur étant donné ses ressources et l'état actuel de la théorie. Il faut bien prendre soin de formuler clairement et précisément notre question puisque c'est à celle-ci que nous tenterons de répondre. Le problème de recherche doit être susceptible d’un traitement scientifique et doit prendre en compte l'état des connaissances sur un sujet. Elle doit en particulier permettre de circonscrire son thème de recherche et de clairement délimiter les concepts qui seront abordés. </a:t>
            </a:r>
          </a:p>
          <a:p>
            <a:pPr algn="just">
              <a:buNone/>
            </a:pPr>
            <a:endParaRPr lang="fr-FR" dirty="0" smtClean="0"/>
          </a:p>
          <a:p>
            <a:pPr algn="just">
              <a:buNone/>
            </a:pPr>
            <a:r>
              <a:rPr lang="en-US" b="1" dirty="0" smtClean="0"/>
              <a:t>Elle </a:t>
            </a:r>
            <a:r>
              <a:rPr lang="en-US" b="1" dirty="0" err="1" smtClean="0"/>
              <a:t>présente</a:t>
            </a:r>
            <a:r>
              <a:rPr lang="en-US" b="1" dirty="0" smtClean="0"/>
              <a:t> </a:t>
            </a:r>
            <a:r>
              <a:rPr lang="en-US" b="1" dirty="0" err="1" smtClean="0"/>
              <a:t>certaines</a:t>
            </a:r>
            <a:r>
              <a:rPr lang="en-US" b="1" dirty="0" smtClean="0"/>
              <a:t> </a:t>
            </a:r>
            <a:r>
              <a:rPr lang="en-US" b="1" dirty="0" err="1" smtClean="0"/>
              <a:t>qualités</a:t>
            </a:r>
            <a:r>
              <a:rPr lang="en-US" b="1" dirty="0" smtClean="0"/>
              <a:t> </a:t>
            </a:r>
            <a:r>
              <a:rPr lang="en-US" b="1" dirty="0" err="1" smtClean="0"/>
              <a:t>nécessaires</a:t>
            </a:r>
            <a:r>
              <a:rPr lang="en-US" b="1" dirty="0" smtClean="0"/>
              <a:t> </a:t>
            </a:r>
            <a:endParaRPr lang="fr-FR" dirty="0" smtClean="0"/>
          </a:p>
          <a:p>
            <a:pPr algn="just">
              <a:buNone/>
            </a:pPr>
            <a:r>
              <a:rPr lang="en-US" b="1" dirty="0" smtClean="0"/>
              <a:t> </a:t>
            </a:r>
            <a:endParaRPr lang="fr-FR" dirty="0" smtClean="0"/>
          </a:p>
          <a:p>
            <a:pPr lvl="0" algn="just"/>
            <a:r>
              <a:rPr lang="fr-FR" dirty="0" smtClean="0"/>
              <a:t>La problématique est un énoncé présenté dans une forme interrogative </a:t>
            </a:r>
          </a:p>
          <a:p>
            <a:pPr lvl="0" algn="just"/>
            <a:r>
              <a:rPr lang="fr-FR" dirty="0" smtClean="0"/>
              <a:t>Le problème posé est objet de science. </a:t>
            </a:r>
          </a:p>
          <a:p>
            <a:pPr lvl="0" algn="just"/>
            <a:r>
              <a:rPr lang="fr-FR" dirty="0" smtClean="0"/>
              <a:t>La problématique permet de bien délimiter un sujet d’étude </a:t>
            </a:r>
          </a:p>
          <a:p>
            <a:pPr lvl="0" algn="just"/>
            <a:r>
              <a:rPr lang="fr-FR" dirty="0" smtClean="0"/>
              <a:t>Elle se situe dans les grands débats de l’heure. En ce sens vous ne tentez pas de </a:t>
            </a:r>
            <a:r>
              <a:rPr lang="fr-FR" i="1" dirty="0" smtClean="0"/>
              <a:t>défoncer des portes ouvertes</a:t>
            </a:r>
            <a:r>
              <a:rPr lang="fr-FR" dirty="0" smtClean="0"/>
              <a:t> (De là l’importance de bien connaitre la documentation avant de la poser). </a:t>
            </a:r>
          </a:p>
          <a:p>
            <a:pPr lvl="0" algn="just"/>
            <a:r>
              <a:rPr lang="fr-FR" dirty="0" smtClean="0"/>
              <a:t>Elle est originale, imaginative et fait foi d’une connaissance aiguë du sujet.</a:t>
            </a:r>
          </a:p>
          <a:p>
            <a:pPr algn="just">
              <a:buNone/>
            </a:pPr>
            <a:r>
              <a:rPr lang="fr-FR" dirty="0" smtClean="0"/>
              <a:t> </a:t>
            </a:r>
          </a:p>
          <a:p>
            <a:pPr algn="just"/>
            <a:endParaRPr lang="fr-FR" dirty="0"/>
          </a:p>
        </p:txBody>
      </p:sp>
    </p:spTree>
  </p:cSld>
  <p:clrMapOvr>
    <a:masterClrMapping/>
  </p:clrMapOvr>
  <p:transition spd="med">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71480"/>
            <a:ext cx="8229600" cy="785802"/>
          </a:xfrm>
        </p:spPr>
        <p:txBody>
          <a:bodyPr>
            <a:normAutofit fontScale="90000"/>
          </a:bodyPr>
          <a:lstStyle/>
          <a:p>
            <a:pPr algn="ctr"/>
            <a:r>
              <a:rPr lang="fr-FR" sz="2800" b="1" dirty="0" smtClean="0">
                <a:solidFill>
                  <a:schemeClr val="accent3">
                    <a:lumMod val="75000"/>
                  </a:schemeClr>
                </a:solidFill>
              </a:rPr>
              <a:t>1.3.4  Hypothèse :</a:t>
            </a:r>
            <a:r>
              <a:rPr lang="fr-FR" sz="2800" dirty="0" smtClean="0">
                <a:solidFill>
                  <a:schemeClr val="accent3">
                    <a:lumMod val="75000"/>
                  </a:schemeClr>
                </a:solidFill>
              </a:rPr>
              <a:t/>
            </a:r>
            <a:br>
              <a:rPr lang="fr-FR" sz="2800" dirty="0" smtClean="0">
                <a:solidFill>
                  <a:schemeClr val="accent3">
                    <a:lumMod val="75000"/>
                  </a:schemeClr>
                </a:solidFill>
              </a:rPr>
            </a:br>
            <a:endParaRPr lang="fr-FR" sz="2800" dirty="0">
              <a:solidFill>
                <a:schemeClr val="accent3">
                  <a:lumMod val="75000"/>
                </a:schemeClr>
              </a:solidFill>
            </a:endParaRPr>
          </a:p>
        </p:txBody>
      </p:sp>
      <p:sp>
        <p:nvSpPr>
          <p:cNvPr id="3" name="Espace réservé du contenu 2"/>
          <p:cNvSpPr>
            <a:spLocks noGrp="1"/>
          </p:cNvSpPr>
          <p:nvPr>
            <p:ph idx="1"/>
          </p:nvPr>
        </p:nvSpPr>
        <p:spPr>
          <a:xfrm>
            <a:off x="457200" y="1000108"/>
            <a:ext cx="8229600" cy="6072230"/>
          </a:xfrm>
        </p:spPr>
        <p:txBody>
          <a:bodyPr>
            <a:normAutofit fontScale="47500" lnSpcReduction="20000"/>
          </a:bodyPr>
          <a:lstStyle/>
          <a:p>
            <a:pPr algn="just">
              <a:buNone/>
            </a:pPr>
            <a:r>
              <a:rPr lang="fr-FR" dirty="0" smtClean="0"/>
              <a:t>L’hypothèse se présente comme une phrase qui représente une réponse plausible à une question de recherche (la problématique). Il est important que les mots utilisés soient clairs et neutres; qu’ils soient précis et ne laissent pas percer ni flou, ni préjugé. La fonction de l'hypothèse est double: organiser la recherche autour d'un but précis - vérifier la validité de l'hypothèse - et organiser la rédaction, puisque tous les éléments du texte devront désormais avoir une utilité quelconque vis-à-vis de l'hypothèse.</a:t>
            </a:r>
          </a:p>
          <a:p>
            <a:pPr algn="just">
              <a:buNone/>
            </a:pPr>
            <a:r>
              <a:rPr lang="fr-FR" dirty="0" smtClean="0"/>
              <a:t>Plus précisément, l’hypothèse prédit une relation entre deux phénomènes. Par exemple, dans la question : «</a:t>
            </a:r>
            <a:r>
              <a:rPr lang="fr-FR" i="1" dirty="0" smtClean="0"/>
              <a:t> Qu’est ce qui cause A ?</a:t>
            </a:r>
            <a:r>
              <a:rPr lang="fr-FR" dirty="0" smtClean="0"/>
              <a:t> », une hypothèse pourrait être «</a:t>
            </a:r>
            <a:r>
              <a:rPr lang="fr-FR" i="1" dirty="0" smtClean="0"/>
              <a:t> C’est B qui cause A</a:t>
            </a:r>
            <a:r>
              <a:rPr lang="fr-FR" dirty="0" smtClean="0"/>
              <a:t> ». Enfin, cette réponse plausible doit être vérifiable. En ce sens vous devez très clairement présenter comment vous entendez la prouver pour que quelqu’un qui ne vous croît pas puisse refaire la recherche et arriver aux mêmes résultats. </a:t>
            </a:r>
          </a:p>
          <a:p>
            <a:pPr algn="just">
              <a:buNone/>
            </a:pPr>
            <a:r>
              <a:rPr lang="fr-FR" dirty="0" smtClean="0"/>
              <a:t>Ces phénomènes que l’hypothèse doit mettre en relation sont appelés </a:t>
            </a:r>
            <a:r>
              <a:rPr lang="fr-FR" b="1" i="1" dirty="0" smtClean="0"/>
              <a:t>variables</a:t>
            </a:r>
            <a:r>
              <a:rPr lang="fr-FR" dirty="0" smtClean="0"/>
              <a:t>, puisque c’est la variation en qualité ou en quantité de certains phénomènes que l’on souhaite observer. Même si une hypothèse peut être fort complexe et présenter plusieurs types de variables, il n’y a par définition que deux types de variables.</a:t>
            </a:r>
          </a:p>
          <a:p>
            <a:pPr algn="just">
              <a:buNone/>
            </a:pPr>
            <a:r>
              <a:rPr lang="fr-FR" dirty="0" smtClean="0"/>
              <a:t> </a:t>
            </a:r>
          </a:p>
          <a:p>
            <a:pPr algn="just"/>
            <a:r>
              <a:rPr lang="fr-FR" b="1" i="1" dirty="0" smtClean="0"/>
              <a:t>La variable dépendante</a:t>
            </a:r>
            <a:r>
              <a:rPr lang="fr-FR" dirty="0" smtClean="0"/>
              <a:t> : Celle dont on veut observer l’effet</a:t>
            </a:r>
          </a:p>
          <a:p>
            <a:pPr algn="just"/>
            <a:r>
              <a:rPr lang="fr-FR" b="1" i="1" dirty="0" smtClean="0"/>
              <a:t>La variable indépendante</a:t>
            </a:r>
            <a:r>
              <a:rPr lang="fr-FR" dirty="0" smtClean="0"/>
              <a:t> : Celle qui est l’objet d’étude et sur laquelle on veut observer l’effet de la VD</a:t>
            </a:r>
          </a:p>
          <a:p>
            <a:pPr algn="just"/>
            <a:r>
              <a:rPr lang="fr-FR" b="1" dirty="0" smtClean="0"/>
              <a:t>Ainsi dans l’hypothèse</a:t>
            </a:r>
            <a:r>
              <a:rPr lang="fr-FR" dirty="0" smtClean="0"/>
              <a:t> : «</a:t>
            </a:r>
            <a:r>
              <a:rPr lang="fr-FR" i="1" dirty="0" smtClean="0"/>
              <a:t> La musique rai nuit aux études</a:t>
            </a:r>
            <a:r>
              <a:rPr lang="fr-FR" dirty="0" smtClean="0"/>
              <a:t> », la «</a:t>
            </a:r>
            <a:r>
              <a:rPr lang="fr-FR" i="1" dirty="0" smtClean="0"/>
              <a:t> musique rai</a:t>
            </a:r>
            <a:r>
              <a:rPr lang="fr-FR" dirty="0" smtClean="0"/>
              <a:t> » est la variable dépendante et «</a:t>
            </a:r>
            <a:r>
              <a:rPr lang="fr-FR" i="1" dirty="0" smtClean="0"/>
              <a:t> les études</a:t>
            </a:r>
            <a:r>
              <a:rPr lang="fr-FR" dirty="0" smtClean="0"/>
              <a:t> » constitue la variable indépendante. Selon la nature de ses variables, une hypothèse présente des qualités différentes. </a:t>
            </a:r>
          </a:p>
          <a:p>
            <a:pPr algn="just">
              <a:buNone/>
            </a:pPr>
            <a:r>
              <a:rPr lang="fr-FR" dirty="0" smtClean="0"/>
              <a:t> </a:t>
            </a:r>
          </a:p>
          <a:p>
            <a:pPr algn="just">
              <a:buNone/>
            </a:pPr>
            <a:r>
              <a:rPr lang="fr-FR" b="1" dirty="0" smtClean="0"/>
              <a:t>On distingue</a:t>
            </a:r>
            <a:r>
              <a:rPr lang="fr-FR" dirty="0" smtClean="0"/>
              <a:t> :</a:t>
            </a:r>
          </a:p>
          <a:p>
            <a:pPr algn="just">
              <a:buNone/>
            </a:pPr>
            <a:r>
              <a:rPr lang="fr-FR" dirty="0" smtClean="0"/>
              <a:t> </a:t>
            </a:r>
          </a:p>
          <a:p>
            <a:pPr algn="just"/>
            <a:r>
              <a:rPr lang="fr-FR" b="1" i="1" dirty="0" smtClean="0">
                <a:solidFill>
                  <a:schemeClr val="accent3">
                    <a:lumMod val="75000"/>
                  </a:schemeClr>
                </a:solidFill>
              </a:rPr>
              <a:t>Hypothèse </a:t>
            </a:r>
            <a:r>
              <a:rPr lang="fr-FR" b="1" i="1" dirty="0" err="1" smtClean="0">
                <a:solidFill>
                  <a:schemeClr val="accent3">
                    <a:lumMod val="75000"/>
                  </a:schemeClr>
                </a:solidFill>
              </a:rPr>
              <a:t>univariée</a:t>
            </a:r>
            <a:r>
              <a:rPr lang="fr-FR" dirty="0" smtClean="0"/>
              <a:t> : où on étudie l’évolution d’une seule variable indépendante, par exemple dans le temps ou dans l’espace. « Nous proposons que les Nations Unies se sont éloignées de leur rôle initial, soit celui de 1945 »</a:t>
            </a:r>
          </a:p>
          <a:p>
            <a:pPr algn="just"/>
            <a:r>
              <a:rPr lang="fr-FR" b="1" i="1" dirty="0" smtClean="0">
                <a:solidFill>
                  <a:schemeClr val="accent3">
                    <a:lumMod val="75000"/>
                  </a:schemeClr>
                </a:solidFill>
              </a:rPr>
              <a:t>Hypothèse </a:t>
            </a:r>
            <a:r>
              <a:rPr lang="fr-FR" b="1" i="1" dirty="0" err="1" smtClean="0">
                <a:solidFill>
                  <a:schemeClr val="accent3">
                    <a:lumMod val="75000"/>
                  </a:schemeClr>
                </a:solidFill>
              </a:rPr>
              <a:t>bivariéee</a:t>
            </a:r>
            <a:r>
              <a:rPr lang="fr-FR" dirty="0" smtClean="0"/>
              <a:t> : où on étudie la relation entre une VI et une VD. Cette relation peut être </a:t>
            </a:r>
            <a:r>
              <a:rPr lang="fr-FR" i="1" dirty="0" smtClean="0"/>
              <a:t>causale</a:t>
            </a:r>
            <a:r>
              <a:rPr lang="fr-FR" dirty="0" smtClean="0"/>
              <a:t>. « L’alcool provoque la perte de réflexe » ou </a:t>
            </a:r>
            <a:r>
              <a:rPr lang="fr-FR" i="1" dirty="0" smtClean="0"/>
              <a:t>covariante</a:t>
            </a:r>
            <a:r>
              <a:rPr lang="fr-FR" dirty="0" smtClean="0"/>
              <a:t> : «</a:t>
            </a:r>
            <a:r>
              <a:rPr lang="fr-FR" i="1" dirty="0" smtClean="0"/>
              <a:t> Moins les gens vont à la mosquée tôt le matin, plus ils se couchent tard le soir</a:t>
            </a:r>
            <a:r>
              <a:rPr lang="fr-FR" dirty="0" smtClean="0"/>
              <a:t> ». La covariance n’implique donc pas une relation de cause à effet, mais, plus simplement, une évolution parallèle, soit directe soit inverse.</a:t>
            </a:r>
          </a:p>
          <a:p>
            <a:pPr algn="just"/>
            <a:r>
              <a:rPr lang="fr-FR" b="1" i="1" dirty="0" smtClean="0">
                <a:solidFill>
                  <a:schemeClr val="accent3">
                    <a:lumMod val="75000"/>
                  </a:schemeClr>
                </a:solidFill>
              </a:rPr>
              <a:t>Hypothèse </a:t>
            </a:r>
            <a:r>
              <a:rPr lang="fr-FR" b="1" i="1" dirty="0" err="1" smtClean="0">
                <a:solidFill>
                  <a:schemeClr val="accent3">
                    <a:lumMod val="75000"/>
                  </a:schemeClr>
                </a:solidFill>
              </a:rPr>
              <a:t>multivariée</a:t>
            </a:r>
            <a:r>
              <a:rPr lang="fr-FR" dirty="0" smtClean="0"/>
              <a:t> : où on étudie la relation de plusieurs variables dépendantes sur une variable indépendante. Par exemple «</a:t>
            </a:r>
            <a:r>
              <a:rPr lang="fr-FR" i="1" dirty="0" smtClean="0"/>
              <a:t> La pauvreté, le travail étudiant et le manque d’espoir des jeunes sont les causes du décrochage scolaire</a:t>
            </a:r>
            <a:r>
              <a:rPr lang="fr-FR" dirty="0" smtClean="0"/>
              <a:t> ».</a:t>
            </a:r>
          </a:p>
          <a:p>
            <a:pPr algn="just">
              <a:buNone/>
            </a:pPr>
            <a:endParaRPr lang="fr-F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2.5"/>
                                          </p:val>
                                        </p:tav>
                                        <p:tav tm="100000">
                                          <p:val>
                                            <p:strVal val="#ppt_w"/>
                                          </p:val>
                                        </p:tav>
                                      </p:tavLst>
                                    </p:anim>
                                    <p:anim calcmode="lin" valueType="num">
                                      <p:cBhvr>
                                        <p:cTn id="8" dur="500" fill="hold"/>
                                        <p:tgtEl>
                                          <p:spTgt spid="2"/>
                                        </p:tgtEl>
                                        <p:attrNameLst>
                                          <p:attrName>ppt_h</p:attrName>
                                        </p:attrNameLst>
                                      </p:cBhvr>
                                      <p:tavLst>
                                        <p:tav tm="0">
                                          <p:val>
                                            <p:strVal val="#ppt_h*0.01"/>
                                          </p:val>
                                        </p:tav>
                                        <p:tav tm="100000">
                                          <p:val>
                                            <p:strVal val="#ppt_h"/>
                                          </p:val>
                                        </p:tav>
                                      </p:tavLst>
                                    </p:anim>
                                    <p:anim calcmode="lin" valueType="num">
                                      <p:cBhvr>
                                        <p:cTn id="9" dur="500" fill="hold"/>
                                        <p:tgtEl>
                                          <p:spTgt spid="2"/>
                                        </p:tgtEl>
                                        <p:attrNameLst>
                                          <p:attrName>ppt_x</p:attrName>
                                        </p:attrNameLst>
                                      </p:cBhvr>
                                      <p:tavLst>
                                        <p:tav tm="0">
                                          <p:val>
                                            <p:strVal val="#ppt_x"/>
                                          </p:val>
                                        </p:tav>
                                        <p:tav tm="100000">
                                          <p:val>
                                            <p:strVal val="#ppt_x"/>
                                          </p:val>
                                        </p:tav>
                                      </p:tavLst>
                                    </p:anim>
                                    <p:anim calcmode="lin" valueType="num">
                                      <p:cBhvr>
                                        <p:cTn id="10" dur="500" fill="hold"/>
                                        <p:tgtEl>
                                          <p:spTgt spid="2"/>
                                        </p:tgtEl>
                                        <p:attrNameLst>
                                          <p:attrName>ppt_y</p:attrName>
                                        </p:attrNameLst>
                                      </p:cBhvr>
                                      <p:tavLst>
                                        <p:tav tm="0">
                                          <p:val>
                                            <p:strVal val="#ppt_h+1"/>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5"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2000"/>
                                        <p:tgtEl>
                                          <p:spTgt spid="3">
                                            <p:txEl>
                                              <p:pRg st="0" end="0"/>
                                            </p:txEl>
                                          </p:spTgt>
                                        </p:tgtEl>
                                      </p:cBhvr>
                                    </p:animEffect>
                                    <p:anim calcmode="lin" valueType="num">
                                      <p:cBhvr>
                                        <p:cTn id="17"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9"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20" fill="hold">
                      <p:stCondLst>
                        <p:cond delay="indefinite"/>
                      </p:stCondLst>
                      <p:childTnLst>
                        <p:par>
                          <p:cTn id="21" fill="hold">
                            <p:stCondLst>
                              <p:cond delay="0"/>
                            </p:stCondLst>
                            <p:childTnLst>
                              <p:par>
                                <p:cTn id="22" presetID="35"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2000"/>
                                        <p:tgtEl>
                                          <p:spTgt spid="3">
                                            <p:txEl>
                                              <p:pRg st="1" end="1"/>
                                            </p:txEl>
                                          </p:spTgt>
                                        </p:tgtEl>
                                      </p:cBhvr>
                                    </p:animEffect>
                                    <p:anim calcmode="lin" valueType="num">
                                      <p:cBhvr>
                                        <p:cTn id="25"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6"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8" fill="hold">
                      <p:stCondLst>
                        <p:cond delay="indefinite"/>
                      </p:stCondLst>
                      <p:childTnLst>
                        <p:par>
                          <p:cTn id="29" fill="hold">
                            <p:stCondLst>
                              <p:cond delay="0"/>
                            </p:stCondLst>
                            <p:childTnLst>
                              <p:par>
                                <p:cTn id="30" presetID="35"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2000"/>
                                        <p:tgtEl>
                                          <p:spTgt spid="3">
                                            <p:txEl>
                                              <p:pRg st="2" end="2"/>
                                            </p:txEl>
                                          </p:spTgt>
                                        </p:tgtEl>
                                      </p:cBhvr>
                                    </p:animEffect>
                                    <p:anim calcmode="lin" valueType="num">
                                      <p:cBhvr>
                                        <p:cTn id="33"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4"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5"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6" fill="hold">
                      <p:stCondLst>
                        <p:cond delay="indefinite"/>
                      </p:stCondLst>
                      <p:childTnLst>
                        <p:par>
                          <p:cTn id="37" fill="hold">
                            <p:stCondLst>
                              <p:cond delay="0"/>
                            </p:stCondLst>
                            <p:childTnLst>
                              <p:par>
                                <p:cTn id="38" presetID="35"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2000"/>
                                        <p:tgtEl>
                                          <p:spTgt spid="3">
                                            <p:txEl>
                                              <p:pRg st="3" end="3"/>
                                            </p:txEl>
                                          </p:spTgt>
                                        </p:tgtEl>
                                      </p:cBhvr>
                                    </p:animEffect>
                                    <p:anim calcmode="lin" valueType="num">
                                      <p:cBhvr>
                                        <p:cTn id="41"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42"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3"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44" fill="hold">
                      <p:stCondLst>
                        <p:cond delay="indefinite"/>
                      </p:stCondLst>
                      <p:childTnLst>
                        <p:par>
                          <p:cTn id="45" fill="hold">
                            <p:stCondLst>
                              <p:cond delay="0"/>
                            </p:stCondLst>
                            <p:childTnLst>
                              <p:par>
                                <p:cTn id="46" presetID="35"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2000"/>
                                        <p:tgtEl>
                                          <p:spTgt spid="3">
                                            <p:txEl>
                                              <p:pRg st="4" end="4"/>
                                            </p:txEl>
                                          </p:spTgt>
                                        </p:tgtEl>
                                      </p:cBhvr>
                                    </p:animEffect>
                                    <p:anim calcmode="lin" valueType="num">
                                      <p:cBhvr>
                                        <p:cTn id="49"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50"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1" dur="2000" fill="hold"/>
                                        <p:tgtEl>
                                          <p:spTgt spid="3">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52" fill="hold">
                      <p:stCondLst>
                        <p:cond delay="indefinite"/>
                      </p:stCondLst>
                      <p:childTnLst>
                        <p:par>
                          <p:cTn id="53" fill="hold">
                            <p:stCondLst>
                              <p:cond delay="0"/>
                            </p:stCondLst>
                            <p:childTnLst>
                              <p:par>
                                <p:cTn id="54" presetID="35"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2000"/>
                                        <p:tgtEl>
                                          <p:spTgt spid="3">
                                            <p:txEl>
                                              <p:pRg st="5" end="5"/>
                                            </p:txEl>
                                          </p:spTgt>
                                        </p:tgtEl>
                                      </p:cBhvr>
                                    </p:animEffect>
                                    <p:anim calcmode="lin" valueType="num">
                                      <p:cBhvr>
                                        <p:cTn id="57" dur="2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58"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9" dur="2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60" fill="hold">
                      <p:stCondLst>
                        <p:cond delay="indefinite"/>
                      </p:stCondLst>
                      <p:childTnLst>
                        <p:par>
                          <p:cTn id="61" fill="hold">
                            <p:stCondLst>
                              <p:cond delay="0"/>
                            </p:stCondLst>
                            <p:childTnLst>
                              <p:par>
                                <p:cTn id="62" presetID="35" presetClass="entr" presetSubtype="0" fill="hold" grpId="0" nodeType="click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Effect transition="in" filter="fade">
                                      <p:cBhvr>
                                        <p:cTn id="64" dur="2000"/>
                                        <p:tgtEl>
                                          <p:spTgt spid="3">
                                            <p:txEl>
                                              <p:pRg st="6" end="6"/>
                                            </p:txEl>
                                          </p:spTgt>
                                        </p:tgtEl>
                                      </p:cBhvr>
                                    </p:animEffect>
                                    <p:anim calcmode="lin" valueType="num">
                                      <p:cBhvr>
                                        <p:cTn id="65"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66"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7" dur="2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68" fill="hold">
                      <p:stCondLst>
                        <p:cond delay="indefinite"/>
                      </p:stCondLst>
                      <p:childTnLst>
                        <p:par>
                          <p:cTn id="69" fill="hold">
                            <p:stCondLst>
                              <p:cond delay="0"/>
                            </p:stCondLst>
                            <p:childTnLst>
                              <p:par>
                                <p:cTn id="70" presetID="35" presetClass="entr" presetSubtype="0" fill="hold" grpId="0" nodeType="clickEffect">
                                  <p:stCondLst>
                                    <p:cond delay="0"/>
                                  </p:stCondLst>
                                  <p:childTnLst>
                                    <p:set>
                                      <p:cBhvr>
                                        <p:cTn id="71" dur="1" fill="hold">
                                          <p:stCondLst>
                                            <p:cond delay="0"/>
                                          </p:stCondLst>
                                        </p:cTn>
                                        <p:tgtEl>
                                          <p:spTgt spid="3">
                                            <p:txEl>
                                              <p:pRg st="7" end="7"/>
                                            </p:txEl>
                                          </p:spTgt>
                                        </p:tgtEl>
                                        <p:attrNameLst>
                                          <p:attrName>style.visibility</p:attrName>
                                        </p:attrNameLst>
                                      </p:cBhvr>
                                      <p:to>
                                        <p:strVal val="visible"/>
                                      </p:to>
                                    </p:set>
                                    <p:animEffect transition="in" filter="fade">
                                      <p:cBhvr>
                                        <p:cTn id="72" dur="2000"/>
                                        <p:tgtEl>
                                          <p:spTgt spid="3">
                                            <p:txEl>
                                              <p:pRg st="7" end="7"/>
                                            </p:txEl>
                                          </p:spTgt>
                                        </p:tgtEl>
                                      </p:cBhvr>
                                    </p:animEffect>
                                    <p:anim calcmode="lin" valueType="num">
                                      <p:cBhvr>
                                        <p:cTn id="73" dur="2000" fill="hold"/>
                                        <p:tgtEl>
                                          <p:spTgt spid="3">
                                            <p:txEl>
                                              <p:pRg st="7" end="7"/>
                                            </p:txEl>
                                          </p:spTgt>
                                        </p:tgtEl>
                                        <p:attrNameLst>
                                          <p:attrName>style.rotation</p:attrName>
                                        </p:attrNameLst>
                                      </p:cBhvr>
                                      <p:tavLst>
                                        <p:tav tm="0">
                                          <p:val>
                                            <p:fltVal val="720"/>
                                          </p:val>
                                        </p:tav>
                                        <p:tav tm="100000">
                                          <p:val>
                                            <p:fltVal val="0"/>
                                          </p:val>
                                        </p:tav>
                                      </p:tavLst>
                                    </p:anim>
                                    <p:anim calcmode="lin" valueType="num">
                                      <p:cBhvr>
                                        <p:cTn id="74" dur="2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5" dur="2000" fill="hold"/>
                                        <p:tgtEl>
                                          <p:spTgt spid="3">
                                            <p:txEl>
                                              <p:pRg st="7" end="7"/>
                                            </p:txEl>
                                          </p:spTgt>
                                        </p:tgtEl>
                                        <p:attrNameLst>
                                          <p:attrName>ppt_w</p:attrName>
                                        </p:attrNameLst>
                                      </p:cBhvr>
                                      <p:tavLst>
                                        <p:tav tm="0">
                                          <p:val>
                                            <p:fltVal val="0"/>
                                          </p:val>
                                        </p:tav>
                                        <p:tav tm="100000">
                                          <p:val>
                                            <p:strVal val="#ppt_w"/>
                                          </p:val>
                                        </p:tav>
                                      </p:tavLst>
                                    </p:anim>
                                  </p:childTnLst>
                                </p:cTn>
                              </p:par>
                            </p:childTnLst>
                          </p:cTn>
                        </p:par>
                      </p:childTnLst>
                    </p:cTn>
                  </p:par>
                  <p:par>
                    <p:cTn id="76" fill="hold">
                      <p:stCondLst>
                        <p:cond delay="indefinite"/>
                      </p:stCondLst>
                      <p:childTnLst>
                        <p:par>
                          <p:cTn id="77" fill="hold">
                            <p:stCondLst>
                              <p:cond delay="0"/>
                            </p:stCondLst>
                            <p:childTnLst>
                              <p:par>
                                <p:cTn id="78" presetID="35" presetClass="entr" presetSubtype="0" fill="hold" grpId="0" nodeType="clickEffect">
                                  <p:stCondLst>
                                    <p:cond delay="0"/>
                                  </p:stCondLst>
                                  <p:childTnLst>
                                    <p:set>
                                      <p:cBhvr>
                                        <p:cTn id="79" dur="1" fill="hold">
                                          <p:stCondLst>
                                            <p:cond delay="0"/>
                                          </p:stCondLst>
                                        </p:cTn>
                                        <p:tgtEl>
                                          <p:spTgt spid="3">
                                            <p:txEl>
                                              <p:pRg st="8" end="8"/>
                                            </p:txEl>
                                          </p:spTgt>
                                        </p:tgtEl>
                                        <p:attrNameLst>
                                          <p:attrName>style.visibility</p:attrName>
                                        </p:attrNameLst>
                                      </p:cBhvr>
                                      <p:to>
                                        <p:strVal val="visible"/>
                                      </p:to>
                                    </p:set>
                                    <p:animEffect transition="in" filter="fade">
                                      <p:cBhvr>
                                        <p:cTn id="80" dur="2000"/>
                                        <p:tgtEl>
                                          <p:spTgt spid="3">
                                            <p:txEl>
                                              <p:pRg st="8" end="8"/>
                                            </p:txEl>
                                          </p:spTgt>
                                        </p:tgtEl>
                                      </p:cBhvr>
                                    </p:animEffect>
                                    <p:anim calcmode="lin" valueType="num">
                                      <p:cBhvr>
                                        <p:cTn id="81" dur="2000" fill="hold"/>
                                        <p:tgtEl>
                                          <p:spTgt spid="3">
                                            <p:txEl>
                                              <p:pRg st="8" end="8"/>
                                            </p:txEl>
                                          </p:spTgt>
                                        </p:tgtEl>
                                        <p:attrNameLst>
                                          <p:attrName>style.rotation</p:attrName>
                                        </p:attrNameLst>
                                      </p:cBhvr>
                                      <p:tavLst>
                                        <p:tav tm="0">
                                          <p:val>
                                            <p:fltVal val="720"/>
                                          </p:val>
                                        </p:tav>
                                        <p:tav tm="100000">
                                          <p:val>
                                            <p:fltVal val="0"/>
                                          </p:val>
                                        </p:tav>
                                      </p:tavLst>
                                    </p:anim>
                                    <p:anim calcmode="lin" valueType="num">
                                      <p:cBhvr>
                                        <p:cTn id="82" dur="2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83" dur="2000" fill="hold"/>
                                        <p:tgtEl>
                                          <p:spTgt spid="3">
                                            <p:txEl>
                                              <p:pRg st="8" end="8"/>
                                            </p:txEl>
                                          </p:spTgt>
                                        </p:tgtEl>
                                        <p:attrNameLst>
                                          <p:attrName>ppt_w</p:attrName>
                                        </p:attrNameLst>
                                      </p:cBhvr>
                                      <p:tavLst>
                                        <p:tav tm="0">
                                          <p:val>
                                            <p:fltVal val="0"/>
                                          </p:val>
                                        </p:tav>
                                        <p:tav tm="100000">
                                          <p:val>
                                            <p:strVal val="#ppt_w"/>
                                          </p:val>
                                        </p:tav>
                                      </p:tavLst>
                                    </p:anim>
                                  </p:childTnLst>
                                </p:cTn>
                              </p:par>
                            </p:childTnLst>
                          </p:cTn>
                        </p:par>
                      </p:childTnLst>
                    </p:cTn>
                  </p:par>
                  <p:par>
                    <p:cTn id="84" fill="hold">
                      <p:stCondLst>
                        <p:cond delay="indefinite"/>
                      </p:stCondLst>
                      <p:childTnLst>
                        <p:par>
                          <p:cTn id="85" fill="hold">
                            <p:stCondLst>
                              <p:cond delay="0"/>
                            </p:stCondLst>
                            <p:childTnLst>
                              <p:par>
                                <p:cTn id="86" presetID="35" presetClass="entr" presetSubtype="0" fill="hold" grpId="0"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Effect transition="in" filter="fade">
                                      <p:cBhvr>
                                        <p:cTn id="88" dur="2000"/>
                                        <p:tgtEl>
                                          <p:spTgt spid="3">
                                            <p:txEl>
                                              <p:pRg st="9" end="9"/>
                                            </p:txEl>
                                          </p:spTgt>
                                        </p:tgtEl>
                                      </p:cBhvr>
                                    </p:animEffect>
                                    <p:anim calcmode="lin" valueType="num">
                                      <p:cBhvr>
                                        <p:cTn id="89" dur="2000" fill="hold"/>
                                        <p:tgtEl>
                                          <p:spTgt spid="3">
                                            <p:txEl>
                                              <p:pRg st="9" end="9"/>
                                            </p:txEl>
                                          </p:spTgt>
                                        </p:tgtEl>
                                        <p:attrNameLst>
                                          <p:attrName>style.rotation</p:attrName>
                                        </p:attrNameLst>
                                      </p:cBhvr>
                                      <p:tavLst>
                                        <p:tav tm="0">
                                          <p:val>
                                            <p:fltVal val="720"/>
                                          </p:val>
                                        </p:tav>
                                        <p:tav tm="100000">
                                          <p:val>
                                            <p:fltVal val="0"/>
                                          </p:val>
                                        </p:tav>
                                      </p:tavLst>
                                    </p:anim>
                                    <p:anim calcmode="lin" valueType="num">
                                      <p:cBhvr>
                                        <p:cTn id="90" dur="2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91" dur="2000" fill="hold"/>
                                        <p:tgtEl>
                                          <p:spTgt spid="3">
                                            <p:txEl>
                                              <p:pRg st="9" end="9"/>
                                            </p:txEl>
                                          </p:spTgt>
                                        </p:tgtEl>
                                        <p:attrNameLst>
                                          <p:attrName>ppt_w</p:attrName>
                                        </p:attrNameLst>
                                      </p:cBhvr>
                                      <p:tavLst>
                                        <p:tav tm="0">
                                          <p:val>
                                            <p:fltVal val="0"/>
                                          </p:val>
                                        </p:tav>
                                        <p:tav tm="100000">
                                          <p:val>
                                            <p:strVal val="#ppt_w"/>
                                          </p:val>
                                        </p:tav>
                                      </p:tavLst>
                                    </p:anim>
                                  </p:childTnLst>
                                </p:cTn>
                              </p:par>
                            </p:childTnLst>
                          </p:cTn>
                        </p:par>
                      </p:childTnLst>
                    </p:cTn>
                  </p:par>
                  <p:par>
                    <p:cTn id="92" fill="hold">
                      <p:stCondLst>
                        <p:cond delay="indefinite"/>
                      </p:stCondLst>
                      <p:childTnLst>
                        <p:par>
                          <p:cTn id="93" fill="hold">
                            <p:stCondLst>
                              <p:cond delay="0"/>
                            </p:stCondLst>
                            <p:childTnLst>
                              <p:par>
                                <p:cTn id="94" presetID="35" presetClass="entr" presetSubtype="0" fill="hold" grpId="0" nodeType="clickEffect">
                                  <p:stCondLst>
                                    <p:cond delay="0"/>
                                  </p:stCondLst>
                                  <p:childTnLst>
                                    <p:set>
                                      <p:cBhvr>
                                        <p:cTn id="95" dur="1" fill="hold">
                                          <p:stCondLst>
                                            <p:cond delay="0"/>
                                          </p:stCondLst>
                                        </p:cTn>
                                        <p:tgtEl>
                                          <p:spTgt spid="3">
                                            <p:txEl>
                                              <p:pRg st="10" end="10"/>
                                            </p:txEl>
                                          </p:spTgt>
                                        </p:tgtEl>
                                        <p:attrNameLst>
                                          <p:attrName>style.visibility</p:attrName>
                                        </p:attrNameLst>
                                      </p:cBhvr>
                                      <p:to>
                                        <p:strVal val="visible"/>
                                      </p:to>
                                    </p:set>
                                    <p:animEffect transition="in" filter="fade">
                                      <p:cBhvr>
                                        <p:cTn id="96" dur="2000"/>
                                        <p:tgtEl>
                                          <p:spTgt spid="3">
                                            <p:txEl>
                                              <p:pRg st="10" end="10"/>
                                            </p:txEl>
                                          </p:spTgt>
                                        </p:tgtEl>
                                      </p:cBhvr>
                                    </p:animEffect>
                                    <p:anim calcmode="lin" valueType="num">
                                      <p:cBhvr>
                                        <p:cTn id="97" dur="2000" fill="hold"/>
                                        <p:tgtEl>
                                          <p:spTgt spid="3">
                                            <p:txEl>
                                              <p:pRg st="10" end="10"/>
                                            </p:txEl>
                                          </p:spTgt>
                                        </p:tgtEl>
                                        <p:attrNameLst>
                                          <p:attrName>style.rotation</p:attrName>
                                        </p:attrNameLst>
                                      </p:cBhvr>
                                      <p:tavLst>
                                        <p:tav tm="0">
                                          <p:val>
                                            <p:fltVal val="720"/>
                                          </p:val>
                                        </p:tav>
                                        <p:tav tm="100000">
                                          <p:val>
                                            <p:fltVal val="0"/>
                                          </p:val>
                                        </p:tav>
                                      </p:tavLst>
                                    </p:anim>
                                    <p:anim calcmode="lin" valueType="num">
                                      <p:cBhvr>
                                        <p:cTn id="98" dur="2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99" dur="2000" fill="hold"/>
                                        <p:tgtEl>
                                          <p:spTgt spid="3">
                                            <p:txEl>
                                              <p:pRg st="10" end="10"/>
                                            </p:txEl>
                                          </p:spTgt>
                                        </p:tgtEl>
                                        <p:attrNameLst>
                                          <p:attrName>ppt_w</p:attrName>
                                        </p:attrNameLst>
                                      </p:cBhvr>
                                      <p:tavLst>
                                        <p:tav tm="0">
                                          <p:val>
                                            <p:fltVal val="0"/>
                                          </p:val>
                                        </p:tav>
                                        <p:tav tm="100000">
                                          <p:val>
                                            <p:strVal val="#ppt_w"/>
                                          </p:val>
                                        </p:tav>
                                      </p:tavLst>
                                    </p:anim>
                                  </p:childTnLst>
                                </p:cTn>
                              </p:par>
                            </p:childTnLst>
                          </p:cTn>
                        </p:par>
                      </p:childTnLst>
                    </p:cTn>
                  </p:par>
                  <p:par>
                    <p:cTn id="100" fill="hold">
                      <p:stCondLst>
                        <p:cond delay="indefinite"/>
                      </p:stCondLst>
                      <p:childTnLst>
                        <p:par>
                          <p:cTn id="101" fill="hold">
                            <p:stCondLst>
                              <p:cond delay="0"/>
                            </p:stCondLst>
                            <p:childTnLst>
                              <p:par>
                                <p:cTn id="102" presetID="35" presetClass="entr" presetSubtype="0" fill="hold" grpId="0" nodeType="clickEffect">
                                  <p:stCondLst>
                                    <p:cond delay="0"/>
                                  </p:stCondLst>
                                  <p:childTnLst>
                                    <p:set>
                                      <p:cBhvr>
                                        <p:cTn id="103" dur="1" fill="hold">
                                          <p:stCondLst>
                                            <p:cond delay="0"/>
                                          </p:stCondLst>
                                        </p:cTn>
                                        <p:tgtEl>
                                          <p:spTgt spid="3">
                                            <p:txEl>
                                              <p:pRg st="11" end="11"/>
                                            </p:txEl>
                                          </p:spTgt>
                                        </p:tgtEl>
                                        <p:attrNameLst>
                                          <p:attrName>style.visibility</p:attrName>
                                        </p:attrNameLst>
                                      </p:cBhvr>
                                      <p:to>
                                        <p:strVal val="visible"/>
                                      </p:to>
                                    </p:set>
                                    <p:animEffect transition="in" filter="fade">
                                      <p:cBhvr>
                                        <p:cTn id="104" dur="2000"/>
                                        <p:tgtEl>
                                          <p:spTgt spid="3">
                                            <p:txEl>
                                              <p:pRg st="11" end="11"/>
                                            </p:txEl>
                                          </p:spTgt>
                                        </p:tgtEl>
                                      </p:cBhvr>
                                    </p:animEffect>
                                    <p:anim calcmode="lin" valueType="num">
                                      <p:cBhvr>
                                        <p:cTn id="105" dur="2000" fill="hold"/>
                                        <p:tgtEl>
                                          <p:spTgt spid="3">
                                            <p:txEl>
                                              <p:pRg st="11" end="11"/>
                                            </p:txEl>
                                          </p:spTgt>
                                        </p:tgtEl>
                                        <p:attrNameLst>
                                          <p:attrName>style.rotation</p:attrName>
                                        </p:attrNameLst>
                                      </p:cBhvr>
                                      <p:tavLst>
                                        <p:tav tm="0">
                                          <p:val>
                                            <p:fltVal val="720"/>
                                          </p:val>
                                        </p:tav>
                                        <p:tav tm="100000">
                                          <p:val>
                                            <p:fltVal val="0"/>
                                          </p:val>
                                        </p:tav>
                                      </p:tavLst>
                                    </p:anim>
                                    <p:anim calcmode="lin" valueType="num">
                                      <p:cBhvr>
                                        <p:cTn id="106" dur="2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107" dur="2000" fill="hold"/>
                                        <p:tgtEl>
                                          <p:spTgt spid="3">
                                            <p:txEl>
                                              <p:pRg st="11" end="11"/>
                                            </p:txEl>
                                          </p:spTgt>
                                        </p:tgtEl>
                                        <p:attrNameLst>
                                          <p:attrName>ppt_w</p:attrName>
                                        </p:attrNameLst>
                                      </p:cBhvr>
                                      <p:tavLst>
                                        <p:tav tm="0">
                                          <p:val>
                                            <p:fltVal val="0"/>
                                          </p:val>
                                        </p:tav>
                                        <p:tav tm="100000">
                                          <p:val>
                                            <p:strVal val="#ppt_w"/>
                                          </p:val>
                                        </p:tav>
                                      </p:tavLst>
                                    </p:anim>
                                  </p:childTnLst>
                                </p:cTn>
                              </p:par>
                            </p:childTnLst>
                          </p:cTn>
                        </p:par>
                      </p:childTnLst>
                    </p:cTn>
                  </p:par>
                  <p:par>
                    <p:cTn id="108" fill="hold">
                      <p:stCondLst>
                        <p:cond delay="indefinite"/>
                      </p:stCondLst>
                      <p:childTnLst>
                        <p:par>
                          <p:cTn id="109" fill="hold">
                            <p:stCondLst>
                              <p:cond delay="0"/>
                            </p:stCondLst>
                            <p:childTnLst>
                              <p:par>
                                <p:cTn id="110" presetID="35" presetClass="entr" presetSubtype="0" fill="hold" grpId="0" nodeType="clickEffect">
                                  <p:stCondLst>
                                    <p:cond delay="0"/>
                                  </p:stCondLst>
                                  <p:childTnLst>
                                    <p:set>
                                      <p:cBhvr>
                                        <p:cTn id="111" dur="1" fill="hold">
                                          <p:stCondLst>
                                            <p:cond delay="0"/>
                                          </p:stCondLst>
                                        </p:cTn>
                                        <p:tgtEl>
                                          <p:spTgt spid="3">
                                            <p:txEl>
                                              <p:pRg st="12" end="12"/>
                                            </p:txEl>
                                          </p:spTgt>
                                        </p:tgtEl>
                                        <p:attrNameLst>
                                          <p:attrName>style.visibility</p:attrName>
                                        </p:attrNameLst>
                                      </p:cBhvr>
                                      <p:to>
                                        <p:strVal val="visible"/>
                                      </p:to>
                                    </p:set>
                                    <p:animEffect transition="in" filter="fade">
                                      <p:cBhvr>
                                        <p:cTn id="112" dur="2000"/>
                                        <p:tgtEl>
                                          <p:spTgt spid="3">
                                            <p:txEl>
                                              <p:pRg st="12" end="12"/>
                                            </p:txEl>
                                          </p:spTgt>
                                        </p:tgtEl>
                                      </p:cBhvr>
                                    </p:animEffect>
                                    <p:anim calcmode="lin" valueType="num">
                                      <p:cBhvr>
                                        <p:cTn id="113" dur="2000" fill="hold"/>
                                        <p:tgtEl>
                                          <p:spTgt spid="3">
                                            <p:txEl>
                                              <p:pRg st="12" end="12"/>
                                            </p:txEl>
                                          </p:spTgt>
                                        </p:tgtEl>
                                        <p:attrNameLst>
                                          <p:attrName>style.rotation</p:attrName>
                                        </p:attrNameLst>
                                      </p:cBhvr>
                                      <p:tavLst>
                                        <p:tav tm="0">
                                          <p:val>
                                            <p:fltVal val="720"/>
                                          </p:val>
                                        </p:tav>
                                        <p:tav tm="100000">
                                          <p:val>
                                            <p:fltVal val="0"/>
                                          </p:val>
                                        </p:tav>
                                      </p:tavLst>
                                    </p:anim>
                                    <p:anim calcmode="lin" valueType="num">
                                      <p:cBhvr>
                                        <p:cTn id="114" dur="2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115" dur="2000" fill="hold"/>
                                        <p:tgtEl>
                                          <p:spTgt spid="3">
                                            <p:txEl>
                                              <p:pRg st="12" end="1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8229600" cy="1066800"/>
          </a:xfrm>
        </p:spPr>
        <p:txBody>
          <a:bodyPr>
            <a:normAutofit/>
          </a:bodyPr>
          <a:lstStyle/>
          <a:p>
            <a:r>
              <a:rPr lang="fr-FR" sz="2800" b="1" dirty="0" smtClean="0">
                <a:solidFill>
                  <a:schemeClr val="accent3">
                    <a:lumMod val="75000"/>
                  </a:schemeClr>
                </a:solidFill>
              </a:rPr>
              <a:t>1.3.5  La clarification des concepts  :</a:t>
            </a:r>
            <a:r>
              <a:rPr lang="fr-FR" sz="2800" dirty="0" smtClean="0"/>
              <a:t/>
            </a:r>
            <a:br>
              <a:rPr lang="fr-FR" sz="2800" dirty="0" smtClean="0"/>
            </a:br>
            <a:endParaRPr lang="fr-FR" sz="2800" dirty="0"/>
          </a:p>
        </p:txBody>
      </p:sp>
      <p:sp>
        <p:nvSpPr>
          <p:cNvPr id="3" name="Espace réservé du contenu 2"/>
          <p:cNvSpPr>
            <a:spLocks noGrp="1"/>
          </p:cNvSpPr>
          <p:nvPr>
            <p:ph idx="1"/>
          </p:nvPr>
        </p:nvSpPr>
        <p:spPr>
          <a:xfrm>
            <a:off x="457200" y="1285860"/>
            <a:ext cx="8229600" cy="5288676"/>
          </a:xfrm>
        </p:spPr>
        <p:txBody>
          <a:bodyPr>
            <a:normAutofit fontScale="62500" lnSpcReduction="20000"/>
          </a:bodyPr>
          <a:lstStyle/>
          <a:p>
            <a:pPr>
              <a:buNone/>
            </a:pPr>
            <a:r>
              <a:rPr lang="fr-FR" dirty="0" smtClean="0"/>
              <a:t>Si votre hypothèse présente les qualités d’une question scientifique, elle utilise donc des termes précis et univoques. Malgré cela, dans une recherche scientifique, les termes-clés de l’hypothèse font toujours l’objet d’une clarification. Il s’agit de donner une définition scientifique et complète du sens dans lequel ce concept sera employé pour votre recherche. Ça peut ressembler à du </a:t>
            </a:r>
            <a:r>
              <a:rPr lang="fr-FR" i="1" dirty="0" err="1" smtClean="0"/>
              <a:t>politically</a:t>
            </a:r>
            <a:r>
              <a:rPr lang="fr-FR" i="1" dirty="0" smtClean="0"/>
              <a:t> correct</a:t>
            </a:r>
            <a:r>
              <a:rPr lang="fr-FR" dirty="0" smtClean="0"/>
              <a:t>. Ainsi le mot «</a:t>
            </a:r>
            <a:r>
              <a:rPr lang="fr-FR" i="1" dirty="0" smtClean="0"/>
              <a:t> gros</a:t>
            </a:r>
            <a:r>
              <a:rPr lang="fr-FR" dirty="0" smtClean="0"/>
              <a:t> » doit être remplacé par «</a:t>
            </a:r>
            <a:r>
              <a:rPr lang="fr-FR" i="1" dirty="0" smtClean="0"/>
              <a:t> obèse</a:t>
            </a:r>
            <a:r>
              <a:rPr lang="fr-FR" dirty="0" smtClean="0"/>
              <a:t> » parce qu’il est plus neutre et, même là, vous devez clarifier le concept d’«</a:t>
            </a:r>
            <a:r>
              <a:rPr lang="fr-FR" i="1" dirty="0" smtClean="0"/>
              <a:t> obèse</a:t>
            </a:r>
            <a:r>
              <a:rPr lang="fr-FR" dirty="0" smtClean="0"/>
              <a:t> » dans ses moindres détails en précisant, entre autres, que «</a:t>
            </a:r>
            <a:r>
              <a:rPr lang="fr-FR" i="1" dirty="0" smtClean="0"/>
              <a:t>Dans cette recherche, nous considéreront comme obèse toute personne dont le poids dépasse de 20% son «poids idéal» tel que prescrit pas le Ministère de Santé</a:t>
            </a:r>
            <a:r>
              <a:rPr lang="fr-FR" dirty="0" smtClean="0"/>
              <a:t>».</a:t>
            </a:r>
          </a:p>
          <a:p>
            <a:pPr>
              <a:buNone/>
            </a:pPr>
            <a:r>
              <a:rPr lang="fr-FR" dirty="0" smtClean="0"/>
              <a:t> </a:t>
            </a:r>
          </a:p>
          <a:p>
            <a:pPr>
              <a:buNone/>
            </a:pPr>
            <a:r>
              <a:rPr lang="fr-FR" b="1" dirty="0" smtClean="0"/>
              <a:t>La marche à suivre pour clarifier ses concepts est la suivante</a:t>
            </a:r>
            <a:r>
              <a:rPr lang="fr-FR" dirty="0" smtClean="0"/>
              <a:t>:</a:t>
            </a:r>
          </a:p>
          <a:p>
            <a:pPr>
              <a:buNone/>
            </a:pPr>
            <a:r>
              <a:rPr lang="fr-FR" dirty="0" smtClean="0"/>
              <a:t> </a:t>
            </a:r>
          </a:p>
          <a:p>
            <a:r>
              <a:rPr lang="fr-FR" dirty="0" smtClean="0"/>
              <a:t>Vérifier le sens propre et les sens figurés dans un dictionnaire général.</a:t>
            </a:r>
          </a:p>
          <a:p>
            <a:r>
              <a:rPr lang="fr-FR" dirty="0" smtClean="0"/>
              <a:t>Vérifier les diverses acceptions dans un dictionnaire spécialisé</a:t>
            </a:r>
          </a:p>
          <a:p>
            <a:r>
              <a:rPr lang="fr-FR" dirty="0" smtClean="0"/>
              <a:t>Vérifier l'usage de ce terme chez les auteurs pour voir l'usage qu’ils font de ce concept</a:t>
            </a:r>
          </a:p>
          <a:p>
            <a:r>
              <a:rPr lang="fr-FR" dirty="0" smtClean="0"/>
              <a:t>Établissez dans quel sens vous utiliserez ce concept dans votre recherche et fournissez votre définition lors de la présentation de la problématique.</a:t>
            </a:r>
          </a:p>
          <a:p>
            <a:endParaRPr lang="fr-FR" dirty="0"/>
          </a:p>
        </p:txBody>
      </p:sp>
    </p:spTree>
  </p:cSld>
  <p:clrMapOvr>
    <a:masterClrMapping/>
  </p:clrMapOvr>
  <p:transition spd="med">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23" presetClass="entr" presetSubtype="16"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p:cTn id="6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1"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642918"/>
            <a:ext cx="8229600" cy="714364"/>
          </a:xfrm>
        </p:spPr>
        <p:txBody>
          <a:bodyPr>
            <a:normAutofit fontScale="90000"/>
          </a:bodyPr>
          <a:lstStyle/>
          <a:p>
            <a:pPr algn="ctr"/>
            <a:r>
              <a:rPr lang="fr-FR" sz="2800" b="1" dirty="0" smtClean="0">
                <a:solidFill>
                  <a:schemeClr val="accent3">
                    <a:lumMod val="75000"/>
                  </a:schemeClr>
                </a:solidFill>
              </a:rPr>
              <a:t>1.3.6  L’opérationnalisation :</a:t>
            </a:r>
            <a:r>
              <a:rPr lang="fr-FR" sz="2800" dirty="0" smtClean="0">
                <a:solidFill>
                  <a:schemeClr val="accent3">
                    <a:lumMod val="75000"/>
                  </a:schemeClr>
                </a:solidFill>
              </a:rPr>
              <a:t/>
            </a:r>
            <a:br>
              <a:rPr lang="fr-FR" sz="2800" dirty="0" smtClean="0">
                <a:solidFill>
                  <a:schemeClr val="accent3">
                    <a:lumMod val="75000"/>
                  </a:schemeClr>
                </a:solidFill>
              </a:rPr>
            </a:br>
            <a:endParaRPr lang="fr-FR" sz="2800" dirty="0">
              <a:solidFill>
                <a:schemeClr val="accent3">
                  <a:lumMod val="75000"/>
                </a:schemeClr>
              </a:solidFill>
            </a:endParaRPr>
          </a:p>
        </p:txBody>
      </p:sp>
      <p:sp>
        <p:nvSpPr>
          <p:cNvPr id="3" name="Espace réservé du contenu 2"/>
          <p:cNvSpPr>
            <a:spLocks noGrp="1"/>
          </p:cNvSpPr>
          <p:nvPr>
            <p:ph idx="1"/>
          </p:nvPr>
        </p:nvSpPr>
        <p:spPr>
          <a:xfrm>
            <a:off x="457200" y="1214422"/>
            <a:ext cx="8229600" cy="5360114"/>
          </a:xfrm>
        </p:spPr>
        <p:txBody>
          <a:bodyPr>
            <a:normAutofit fontScale="55000" lnSpcReduction="20000"/>
          </a:bodyPr>
          <a:lstStyle/>
          <a:p>
            <a:pPr algn="just">
              <a:buNone/>
            </a:pPr>
            <a:r>
              <a:rPr lang="fr-FR" dirty="0" smtClean="0"/>
              <a:t>C’est une opération cruciale à laquelle il faut passer pas mal de temps au  risque d’en perdre beaucoup par la suite. Il s’agit - à partir des termes de l’hypothèse - de poser les diverses dimensions qu’elle implique et, à leur tour, de décomposer ces dimensions en  indicateurs ou en  indices, qui sont des unités élémentaires, généralement abstraites et mesurables.</a:t>
            </a:r>
          </a:p>
          <a:p>
            <a:pPr algn="just">
              <a:buNone/>
            </a:pPr>
            <a:r>
              <a:rPr lang="fr-FR" b="1" dirty="0" smtClean="0"/>
              <a:t>Distinguons donc</a:t>
            </a:r>
            <a:r>
              <a:rPr lang="fr-FR" dirty="0" smtClean="0"/>
              <a:t>:</a:t>
            </a:r>
          </a:p>
          <a:p>
            <a:pPr algn="just">
              <a:buNone/>
            </a:pPr>
            <a:r>
              <a:rPr lang="fr-FR" dirty="0" smtClean="0"/>
              <a:t> </a:t>
            </a:r>
          </a:p>
          <a:p>
            <a:pPr algn="just"/>
            <a:r>
              <a:rPr lang="fr-FR" b="1" u="sng" dirty="0" smtClean="0">
                <a:solidFill>
                  <a:srgbClr val="FF0000"/>
                </a:solidFill>
              </a:rPr>
              <a:t>Concepts</a:t>
            </a:r>
            <a:r>
              <a:rPr lang="fr-FR" b="1" dirty="0" smtClean="0">
                <a:solidFill>
                  <a:srgbClr val="FF0000"/>
                </a:solidFill>
              </a:rPr>
              <a:t> :</a:t>
            </a:r>
            <a:r>
              <a:rPr lang="fr-FR" dirty="0" smtClean="0">
                <a:solidFill>
                  <a:srgbClr val="FF0000"/>
                </a:solidFill>
              </a:rPr>
              <a:t> </a:t>
            </a:r>
            <a:r>
              <a:rPr lang="fr-FR" b="1" dirty="0" smtClean="0">
                <a:solidFill>
                  <a:srgbClr val="FF0000"/>
                </a:solidFill>
              </a:rPr>
              <a:t>généralement associés aux variables de son  hypothèse. Ce sont des mots-clés complexes dont l’analyse attentive  nécessite qu’on  les sépare en dimensions</a:t>
            </a:r>
            <a:endParaRPr lang="fr-FR" dirty="0" smtClean="0">
              <a:solidFill>
                <a:srgbClr val="FF0000"/>
              </a:solidFill>
            </a:endParaRPr>
          </a:p>
          <a:p>
            <a:pPr algn="just">
              <a:buNone/>
            </a:pPr>
            <a:r>
              <a:rPr lang="fr-FR" b="1" dirty="0" smtClean="0">
                <a:solidFill>
                  <a:srgbClr val="FF0000"/>
                </a:solidFill>
              </a:rPr>
              <a:t> </a:t>
            </a:r>
            <a:endParaRPr lang="fr-FR" dirty="0" smtClean="0">
              <a:solidFill>
                <a:srgbClr val="FF0000"/>
              </a:solidFill>
            </a:endParaRPr>
          </a:p>
          <a:p>
            <a:pPr algn="just"/>
            <a:r>
              <a:rPr lang="fr-FR" b="1" u="sng" dirty="0" smtClean="0">
                <a:solidFill>
                  <a:srgbClr val="C00000"/>
                </a:solidFill>
              </a:rPr>
              <a:t>Dimensions :</a:t>
            </a:r>
            <a:r>
              <a:rPr lang="fr-FR" b="1" dirty="0" smtClean="0">
                <a:solidFill>
                  <a:srgbClr val="C00000"/>
                </a:solidFill>
              </a:rPr>
              <a:t> Ce sont les différentes facettes d’un concept, un peut comme les trois faces d'un  triangle. Ainsi une personne a au moins une </a:t>
            </a:r>
            <a:r>
              <a:rPr lang="fr-FR" b="1" i="1" dirty="0" smtClean="0">
                <a:solidFill>
                  <a:srgbClr val="C00000"/>
                </a:solidFill>
              </a:rPr>
              <a:t>dimension physique</a:t>
            </a:r>
            <a:r>
              <a:rPr lang="fr-FR" b="1" dirty="0" smtClean="0">
                <a:solidFill>
                  <a:srgbClr val="C00000"/>
                </a:solidFill>
              </a:rPr>
              <a:t> et une </a:t>
            </a:r>
            <a:r>
              <a:rPr lang="fr-FR" b="1" i="1" dirty="0" smtClean="0">
                <a:solidFill>
                  <a:srgbClr val="C00000"/>
                </a:solidFill>
              </a:rPr>
              <a:t>dimension psychique</a:t>
            </a:r>
            <a:r>
              <a:rPr lang="fr-FR" b="1" dirty="0" smtClean="0"/>
              <a:t>. </a:t>
            </a:r>
            <a:endParaRPr lang="fr-FR" dirty="0" smtClean="0"/>
          </a:p>
          <a:p>
            <a:pPr algn="just">
              <a:buNone/>
            </a:pPr>
            <a:r>
              <a:rPr lang="fr-FR" b="1" dirty="0" smtClean="0"/>
              <a:t> </a:t>
            </a:r>
            <a:endParaRPr lang="fr-FR" dirty="0" smtClean="0"/>
          </a:p>
          <a:p>
            <a:pPr algn="just"/>
            <a:r>
              <a:rPr lang="fr-FR" b="1" u="sng" dirty="0" smtClean="0">
                <a:solidFill>
                  <a:schemeClr val="accent6">
                    <a:lumMod val="75000"/>
                  </a:schemeClr>
                </a:solidFill>
              </a:rPr>
              <a:t>Indicateurs :</a:t>
            </a:r>
            <a:r>
              <a:rPr lang="fr-FR" b="1" dirty="0" smtClean="0">
                <a:solidFill>
                  <a:schemeClr val="accent6">
                    <a:lumMod val="75000"/>
                  </a:schemeClr>
                </a:solidFill>
              </a:rPr>
              <a:t> La dimension reste un concept souvent trop général. L’indicateur, lui, prend  la forme d’une unité élémentaire qu’on peut mesurer et circonscrire d’une manière claire et scientifique.</a:t>
            </a:r>
          </a:p>
          <a:p>
            <a:pPr algn="just"/>
            <a:endParaRPr lang="fr-FR" dirty="0" smtClean="0">
              <a:solidFill>
                <a:schemeClr val="accent6">
                  <a:lumMod val="75000"/>
                </a:schemeClr>
              </a:solidFill>
            </a:endParaRPr>
          </a:p>
          <a:p>
            <a:pPr>
              <a:buNone/>
            </a:pPr>
            <a:r>
              <a:rPr lang="fr-FR" b="1" dirty="0" smtClean="0"/>
              <a:t>Prenons l’exemple de tantôt : «</a:t>
            </a:r>
            <a:r>
              <a:rPr lang="fr-FR" b="1" i="1" dirty="0" smtClean="0"/>
              <a:t>les jeunes qui consomment beaucoup de musique rai  réussissent moins </a:t>
            </a:r>
            <a:r>
              <a:rPr lang="fr-FR" i="1" dirty="0" smtClean="0"/>
              <a:t>bi</a:t>
            </a:r>
            <a:r>
              <a:rPr lang="fr-FR" b="1" i="1" dirty="0" smtClean="0"/>
              <a:t>en dans leurs études</a:t>
            </a:r>
            <a:r>
              <a:rPr lang="fr-FR" b="1" dirty="0" smtClean="0"/>
              <a:t>»</a:t>
            </a:r>
            <a:endParaRPr lang="fr-FR" dirty="0" smtClean="0"/>
          </a:p>
          <a:p>
            <a:pPr>
              <a:buNone/>
            </a:pPr>
            <a:r>
              <a:rPr lang="fr-FR" dirty="0" smtClean="0"/>
              <a:t> </a:t>
            </a:r>
          </a:p>
          <a:p>
            <a:pPr>
              <a:buNone/>
            </a:pPr>
            <a:r>
              <a:rPr lang="fr-FR" b="1" u="sng" dirty="0" smtClean="0"/>
              <a:t>Musique rai</a:t>
            </a:r>
            <a:r>
              <a:rPr lang="fr-FR" dirty="0" smtClean="0"/>
              <a:t> et </a:t>
            </a:r>
            <a:r>
              <a:rPr lang="fr-FR" b="1" u="sng" dirty="0" smtClean="0"/>
              <a:t>études</a:t>
            </a:r>
            <a:r>
              <a:rPr lang="fr-FR" dirty="0" smtClean="0"/>
              <a:t> sont  nos </a:t>
            </a:r>
            <a:r>
              <a:rPr lang="fr-FR" b="1" u="sng" dirty="0" smtClean="0"/>
              <a:t>variables</a:t>
            </a:r>
            <a:r>
              <a:rPr lang="fr-FR" dirty="0" smtClean="0"/>
              <a:t> et seront les </a:t>
            </a:r>
            <a:r>
              <a:rPr lang="fr-FR" b="1" u="sng" dirty="0" smtClean="0"/>
              <a:t>concepts</a:t>
            </a:r>
            <a:r>
              <a:rPr lang="fr-FR" dirty="0" smtClean="0"/>
              <a:t> que vous devrez décortiquer pour prouver votre hypothèse. On procède généralement sous forme d’un tableau. Dans ce cas on présente toujours d’abord la </a:t>
            </a:r>
            <a:r>
              <a:rPr lang="fr-FR" b="1" dirty="0" smtClean="0"/>
              <a:t>variable dépendante</a:t>
            </a:r>
            <a:r>
              <a:rPr lang="fr-FR" dirty="0" smtClean="0"/>
              <a:t>, </a:t>
            </a:r>
            <a:r>
              <a:rPr lang="fr-FR" b="1" dirty="0" smtClean="0"/>
              <a:t>la mieux connue</a:t>
            </a:r>
            <a:r>
              <a:rPr lang="fr-FR" b="1" u="sng" dirty="0" smtClean="0"/>
              <a:t>,</a:t>
            </a:r>
            <a:r>
              <a:rPr lang="fr-FR" dirty="0" smtClean="0"/>
              <a:t> celle qui est </a:t>
            </a:r>
            <a:r>
              <a:rPr lang="fr-FR" b="1" dirty="0" smtClean="0"/>
              <a:t>l’objet du travail</a:t>
            </a:r>
            <a:r>
              <a:rPr lang="fr-FR" dirty="0" smtClean="0"/>
              <a:t>. Ensuite on fait intervenir la </a:t>
            </a:r>
            <a:r>
              <a:rPr lang="fr-FR" b="1" dirty="0" smtClean="0"/>
              <a:t>variable indépendante</a:t>
            </a:r>
            <a:r>
              <a:rPr lang="fr-FR" dirty="0" smtClean="0"/>
              <a:t> celle qui </a:t>
            </a:r>
            <a:r>
              <a:rPr lang="fr-FR" b="1" dirty="0" smtClean="0"/>
              <a:t>dérange</a:t>
            </a:r>
            <a:r>
              <a:rPr lang="fr-FR" dirty="0" smtClean="0"/>
              <a:t>, celle </a:t>
            </a:r>
            <a:r>
              <a:rPr lang="fr-FR" b="1" dirty="0" smtClean="0"/>
              <a:t>qui intervient</a:t>
            </a:r>
            <a:r>
              <a:rPr lang="fr-FR" dirty="0" smtClean="0"/>
              <a:t> et dont on veut </a:t>
            </a:r>
            <a:r>
              <a:rPr lang="fr-FR" b="1" dirty="0" smtClean="0"/>
              <a:t>définir l’effet</a:t>
            </a:r>
            <a:r>
              <a:rPr lang="fr-FR" dirty="0" smtClean="0"/>
              <a:t>.</a:t>
            </a:r>
          </a:p>
          <a:p>
            <a:pPr algn="just">
              <a:buNone/>
            </a:pPr>
            <a:endParaRPr lang="fr-FR" dirty="0" smtClean="0"/>
          </a:p>
          <a:p>
            <a:pPr algn="just"/>
            <a:endParaRPr lang="fr-FR" dirty="0" smtClean="0"/>
          </a:p>
          <a:p>
            <a:pPr algn="just"/>
            <a:endParaRPr lang="fr-FR" dirty="0"/>
          </a:p>
        </p:txBody>
      </p:sp>
    </p:spTree>
  </p:cSld>
  <p:clrMapOvr>
    <a:masterClrMapping/>
  </p:clrMapOvr>
  <p:transition spd="med">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00166" y="928670"/>
          <a:ext cx="6096000" cy="55626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rtl="1">
                        <a:spcAft>
                          <a:spcPts val="0"/>
                        </a:spcAft>
                      </a:pPr>
                      <a:r>
                        <a:rPr lang="en-US" sz="1200" b="1" spc="-30">
                          <a:solidFill>
                            <a:srgbClr val="FFFFFF"/>
                          </a:solidFill>
                          <a:latin typeface="Calibri"/>
                          <a:ea typeface="Times New Roman"/>
                        </a:rPr>
                        <a:t>CONCEPTS</a:t>
                      </a:r>
                      <a:endParaRPr lang="fr-FR" sz="1200">
                        <a:latin typeface="Times New Roman"/>
                        <a:ea typeface="Times New Roman"/>
                      </a:endParaRPr>
                    </a:p>
                  </a:txBody>
                  <a:tcPr marL="68580" marR="68580" marT="0" marB="0" anchor="ctr"/>
                </a:tc>
                <a:tc>
                  <a:txBody>
                    <a:bodyPr/>
                    <a:lstStyle/>
                    <a:p>
                      <a:pPr algn="ctr" rtl="0">
                        <a:spcAft>
                          <a:spcPts val="0"/>
                        </a:spcAft>
                      </a:pPr>
                      <a:r>
                        <a:rPr lang="en-US" sz="1200" b="1" spc="-30">
                          <a:solidFill>
                            <a:srgbClr val="FFFFFF"/>
                          </a:solidFill>
                          <a:latin typeface="Calibri"/>
                          <a:ea typeface="Times New Roman"/>
                        </a:rPr>
                        <a:t>DIMENSIONS</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dirty="0">
                          <a:solidFill>
                            <a:srgbClr val="FFFFFF"/>
                          </a:solidFill>
                          <a:latin typeface="Calibri"/>
                          <a:ea typeface="Times New Roman"/>
                        </a:rPr>
                        <a:t>INDICATEURS</a:t>
                      </a:r>
                      <a:endParaRPr lang="fr-FR" sz="1200" dirty="0">
                        <a:latin typeface="Times New Roman"/>
                        <a:ea typeface="Times New Roman"/>
                      </a:endParaRPr>
                    </a:p>
                  </a:txBody>
                  <a:tcPr marL="68580" marR="68580" marT="0" marB="0" anchor="ctr"/>
                </a:tc>
              </a:tr>
              <a:tr h="370840">
                <a:tc>
                  <a:txBody>
                    <a:bodyPr/>
                    <a:lstStyle/>
                    <a:p>
                      <a:pPr algn="ctr" rtl="0">
                        <a:spcAft>
                          <a:spcPts val="0"/>
                        </a:spcAft>
                      </a:pPr>
                      <a:endParaRPr lang="en-US" sz="1200" spc="-30" dirty="0">
                        <a:solidFill>
                          <a:srgbClr val="FFFFFF"/>
                        </a:solidFill>
                        <a:latin typeface="Calibri"/>
                        <a:ea typeface="Times New Roman"/>
                      </a:endParaRPr>
                    </a:p>
                  </a:txBody>
                  <a:tcPr marL="68580" marR="68580" marT="0" marB="0" anchor="ctr"/>
                </a:tc>
                <a:tc>
                  <a:txBody>
                    <a:bodyPr/>
                    <a:lstStyle/>
                    <a:p>
                      <a:pPr algn="ctr" rtl="0">
                        <a:spcAft>
                          <a:spcPts val="0"/>
                        </a:spcAft>
                      </a:pPr>
                      <a:endParaRPr lang="en-US" sz="1200" spc="-30">
                        <a:solidFill>
                          <a:srgbClr val="FFFFFF"/>
                        </a:solidFill>
                        <a:latin typeface="Calibri"/>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Taux de concentration</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FF0000"/>
                          </a:solidFill>
                          <a:latin typeface="Calibri"/>
                          <a:ea typeface="Times New Roman"/>
                        </a:rPr>
                        <a:t>- travail en classe</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Rendement scolaire</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Appréciation des profs</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FF0000"/>
                          </a:solidFill>
                          <a:latin typeface="Calibri"/>
                          <a:ea typeface="Times New Roman"/>
                        </a:rPr>
                        <a:t>- travail à la maison</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temps d’étude moyen</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Taux de concentration</a:t>
                      </a:r>
                      <a:endParaRPr lang="fr-FR" sz="1200">
                        <a:latin typeface="Times New Roman"/>
                        <a:ea typeface="Times New Roman"/>
                      </a:endParaRPr>
                    </a:p>
                  </a:txBody>
                  <a:tcPr marL="68580" marR="68580" marT="0" marB="0" anchor="ctr"/>
                </a:tc>
              </a:tr>
              <a:tr h="370840">
                <a:tc>
                  <a:txBody>
                    <a:bodyPr/>
                    <a:lstStyle/>
                    <a:p>
                      <a:pPr algn="ctr" rtl="1">
                        <a:spcAft>
                          <a:spcPts val="0"/>
                        </a:spcAft>
                      </a:pPr>
                      <a:r>
                        <a:rPr lang="en-US" sz="1200" b="1" spc="-30">
                          <a:solidFill>
                            <a:srgbClr val="C00000"/>
                          </a:solidFill>
                          <a:latin typeface="Calibri"/>
                          <a:ea typeface="Times New Roman"/>
                        </a:rPr>
                        <a:t>Réussite dans les études</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FF0000"/>
                          </a:solidFill>
                          <a:latin typeface="Calibri"/>
                          <a:ea typeface="Times New Roman"/>
                        </a:rPr>
                        <a:t>- implication parascolaires</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Taux d’implication</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Comportement en équipe</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FF0000"/>
                          </a:solidFill>
                          <a:latin typeface="Calibri"/>
                          <a:ea typeface="Times New Roman"/>
                        </a:rPr>
                        <a:t>- dans la vie sociale</a:t>
                      </a:r>
                      <a:endParaRPr lang="fr-FR" sz="1200">
                        <a:latin typeface="Times New Roman"/>
                        <a:ea typeface="Times New Roman"/>
                      </a:endParaRPr>
                    </a:p>
                  </a:txBody>
                  <a:tcPr marL="68580" marR="68580" marT="0" marB="0" anchor="ctr"/>
                </a:tc>
                <a:tc>
                  <a:txBody>
                    <a:bodyPr/>
                    <a:lstStyle/>
                    <a:p>
                      <a:pPr algn="ctr" rtl="1">
                        <a:spcAft>
                          <a:spcPts val="0"/>
                        </a:spcAft>
                      </a:pPr>
                      <a:r>
                        <a:rPr lang="fr-FR" sz="1200" b="1" spc="-30">
                          <a:solidFill>
                            <a:srgbClr val="7030A0"/>
                          </a:solidFill>
                          <a:latin typeface="Calibri"/>
                          <a:ea typeface="Times New Roman"/>
                        </a:rPr>
                        <a:t>Place des études dans la vie sociale</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temps d’audition de musique</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FF0000"/>
                          </a:solidFill>
                          <a:latin typeface="Calibri"/>
                          <a:ea typeface="Times New Roman"/>
                        </a:rPr>
                        <a:t>- habitudes de consommation</a:t>
                      </a:r>
                      <a:endParaRPr lang="fr-FR" sz="1200">
                        <a:latin typeface="Times New Roman"/>
                        <a:ea typeface="Times New Roman"/>
                      </a:endParaRPr>
                    </a:p>
                  </a:txBody>
                  <a:tcPr marL="68580" marR="68580" marT="0" marB="0" anchor="ctr"/>
                </a:tc>
                <a:tc>
                  <a:txBody>
                    <a:bodyPr/>
                    <a:lstStyle/>
                    <a:p>
                      <a:pPr algn="ctr" rtl="1">
                        <a:spcAft>
                          <a:spcPts val="0"/>
                        </a:spcAft>
                      </a:pPr>
                      <a:r>
                        <a:rPr lang="fr-FR" sz="1200" b="1" spc="-30">
                          <a:solidFill>
                            <a:srgbClr val="7030A0"/>
                          </a:solidFill>
                          <a:latin typeface="Calibri"/>
                          <a:ea typeface="Times New Roman"/>
                        </a:rPr>
                        <a:t>Volume en décibels de la musique écoutée</a:t>
                      </a:r>
                      <a:endParaRPr lang="fr-FR" sz="1200">
                        <a:latin typeface="Times New Roman"/>
                        <a:ea typeface="Times New Roman"/>
                      </a:endParaRPr>
                    </a:p>
                  </a:txBody>
                  <a:tcPr marL="68580" marR="68580" marT="0" marB="0" anchor="ctr"/>
                </a:tc>
              </a:tr>
              <a:tr h="370840">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Soft Rai</a:t>
                      </a:r>
                      <a:endParaRPr lang="fr-FR" sz="1200">
                        <a:latin typeface="Times New Roman"/>
                        <a:ea typeface="Times New Roman"/>
                      </a:endParaRPr>
                    </a:p>
                  </a:txBody>
                  <a:tcPr marL="68580" marR="68580" marT="0" marB="0" anchor="ctr"/>
                </a:tc>
              </a:tr>
              <a:tr h="370840">
                <a:tc>
                  <a:txBody>
                    <a:bodyPr/>
                    <a:lstStyle/>
                    <a:p>
                      <a:pPr algn="ctr" rtl="1">
                        <a:spcAft>
                          <a:spcPts val="0"/>
                        </a:spcAft>
                      </a:pPr>
                      <a:r>
                        <a:rPr lang="en-US" sz="1200" b="1" spc="-30">
                          <a:solidFill>
                            <a:srgbClr val="C00000"/>
                          </a:solidFill>
                          <a:latin typeface="Calibri"/>
                          <a:ea typeface="Times New Roman"/>
                        </a:rPr>
                        <a:t>Consommation de musique rai</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FF0000"/>
                          </a:solidFill>
                          <a:latin typeface="Calibri"/>
                          <a:ea typeface="Times New Roman"/>
                        </a:rPr>
                        <a:t>- type de musique</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7030A0"/>
                          </a:solidFill>
                          <a:latin typeface="Calibri"/>
                          <a:ea typeface="Times New Roman"/>
                        </a:rPr>
                        <a:t>Hard Rai  etc...</a:t>
                      </a:r>
                      <a:endParaRPr lang="fr-FR" sz="1200">
                        <a:latin typeface="Times New Roman"/>
                        <a:ea typeface="Times New Roman"/>
                      </a:endParaRPr>
                    </a:p>
                  </a:txBody>
                  <a:tcPr marL="68580" marR="68580" marT="0" marB="0" anchor="ctr"/>
                </a:tc>
              </a:tr>
              <a:tr h="370840">
                <a:tc>
                  <a:txBody>
                    <a:bodyPr/>
                    <a:lstStyle/>
                    <a:p>
                      <a:pPr algn="ctr" rtl="1">
                        <a:spcAft>
                          <a:spcPts val="0"/>
                        </a:spcAft>
                      </a:pPr>
                      <a:r>
                        <a:rPr lang="en-US" sz="1200" b="1" spc="-30">
                          <a:solidFill>
                            <a:srgbClr val="C00000"/>
                          </a:solidFill>
                          <a:latin typeface="Calibri"/>
                          <a:ea typeface="Times New Roman"/>
                        </a:rPr>
                        <a:t>CONCEPTS</a:t>
                      </a:r>
                      <a:endParaRPr lang="fr-FR" sz="1200">
                        <a:latin typeface="Times New Roman"/>
                        <a:ea typeface="Times New Roman"/>
                      </a:endParaRPr>
                    </a:p>
                  </a:txBody>
                  <a:tcPr marL="68580" marR="68580" marT="0" marB="0" anchor="ctr"/>
                </a:tc>
                <a:tc>
                  <a:txBody>
                    <a:bodyPr/>
                    <a:lstStyle/>
                    <a:p>
                      <a:pPr algn="ctr" rtl="1">
                        <a:spcAft>
                          <a:spcPts val="0"/>
                        </a:spcAft>
                      </a:pPr>
                      <a:r>
                        <a:rPr lang="en-US" sz="1200" b="1" spc="-30">
                          <a:solidFill>
                            <a:srgbClr val="FF0000"/>
                          </a:solidFill>
                          <a:latin typeface="Calibri"/>
                          <a:ea typeface="Times New Roman"/>
                        </a:rPr>
                        <a:t>- Activités associées</a:t>
                      </a:r>
                      <a:endParaRPr lang="fr-FR" sz="1200">
                        <a:latin typeface="Times New Roman"/>
                        <a:ea typeface="Times New Roman"/>
                      </a:endParaRPr>
                    </a:p>
                  </a:txBody>
                  <a:tcPr marL="68580" marR="68580" marT="0" marB="0" anchor="ctr"/>
                </a:tc>
                <a:tc>
                  <a:txBody>
                    <a:bodyPr/>
                    <a:lstStyle/>
                    <a:p>
                      <a:pPr algn="ctr" rtl="1">
                        <a:spcAft>
                          <a:spcPts val="0"/>
                        </a:spcAft>
                      </a:pPr>
                      <a:r>
                        <a:rPr lang="fr-FR" sz="1200" b="1" spc="-30" dirty="0">
                          <a:solidFill>
                            <a:srgbClr val="7030A0"/>
                          </a:solidFill>
                          <a:latin typeface="Calibri"/>
                          <a:ea typeface="Times New Roman"/>
                        </a:rPr>
                        <a:t>Les activités qui accompagnent l’audition de musique</a:t>
                      </a:r>
                      <a:endParaRPr lang="fr-FR" sz="1200" dirty="0">
                        <a:latin typeface="Times New Roman"/>
                        <a:ea typeface="Times New Roman"/>
                      </a:endParaRPr>
                    </a:p>
                  </a:txBody>
                  <a:tcPr marL="68580" marR="68580" marT="0" marB="0" anchor="ctr"/>
                </a:tc>
              </a:tr>
            </a:tbl>
          </a:graphicData>
        </a:graphic>
      </p:graphicFrame>
    </p:spTree>
  </p:cSld>
  <p:clrMapOvr>
    <a:masterClrMapping/>
  </p:clrMapOvr>
  <p:transition spd="med">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85794"/>
            <a:ext cx="8229600" cy="1066800"/>
          </a:xfrm>
        </p:spPr>
        <p:txBody>
          <a:bodyPr>
            <a:noAutofit/>
          </a:bodyPr>
          <a:lstStyle/>
          <a:p>
            <a:pPr marL="857250" indent="-857250">
              <a:buFont typeface="+mj-lt"/>
              <a:buAutoNum type="romanUcPeriod"/>
            </a:pPr>
            <a:r>
              <a:rPr lang="fr-FR" sz="2400" b="1" dirty="0" smtClean="0"/>
              <a:t>4.  Le modèle de base dans la méthodologie par domaine:</a:t>
            </a:r>
            <a:r>
              <a:rPr lang="fr-FR" sz="2400" dirty="0" smtClean="0"/>
              <a:t/>
            </a:r>
            <a:br>
              <a:rPr lang="fr-FR" sz="2400" dirty="0" smtClean="0"/>
            </a:br>
            <a:endParaRPr lang="fr-FR" sz="2400" dirty="0"/>
          </a:p>
        </p:txBody>
      </p:sp>
      <p:sp>
        <p:nvSpPr>
          <p:cNvPr id="3" name="Espace réservé du contenu 2"/>
          <p:cNvSpPr>
            <a:spLocks noGrp="1"/>
          </p:cNvSpPr>
          <p:nvPr>
            <p:ph idx="1"/>
          </p:nvPr>
        </p:nvSpPr>
        <p:spPr>
          <a:xfrm>
            <a:off x="457200" y="1500174"/>
            <a:ext cx="8229600" cy="5074362"/>
          </a:xfrm>
        </p:spPr>
        <p:txBody>
          <a:bodyPr>
            <a:normAutofit fontScale="62500" lnSpcReduction="20000"/>
          </a:bodyPr>
          <a:lstStyle/>
          <a:p>
            <a:pPr algn="just">
              <a:buNone/>
            </a:pPr>
            <a:r>
              <a:rPr lang="fr-FR" dirty="0" smtClean="0"/>
              <a:t>Le modèle de base dans la méthodologie par domaine est un modèle qui est utilisé pour décrire et analyser un domaine particulier. </a:t>
            </a:r>
            <a:r>
              <a:rPr lang="en-US" dirty="0" smtClean="0"/>
              <a:t>Il </a:t>
            </a:r>
            <a:r>
              <a:rPr lang="en-US" dirty="0" err="1" smtClean="0"/>
              <a:t>est</a:t>
            </a:r>
            <a:r>
              <a:rPr lang="en-US" dirty="0" smtClean="0"/>
              <a:t> </a:t>
            </a:r>
            <a:r>
              <a:rPr lang="en-US" dirty="0" err="1" smtClean="0"/>
              <a:t>généralement</a:t>
            </a:r>
            <a:r>
              <a:rPr lang="en-US" dirty="0" smtClean="0"/>
              <a:t> </a:t>
            </a:r>
            <a:r>
              <a:rPr lang="en-US" dirty="0" err="1" smtClean="0"/>
              <a:t>utilisé</a:t>
            </a:r>
            <a:r>
              <a:rPr lang="en-US" dirty="0" smtClean="0"/>
              <a:t> pour </a:t>
            </a:r>
            <a:endParaRPr lang="fr-FR" dirty="0" smtClean="0"/>
          </a:p>
          <a:p>
            <a:pPr lvl="0" algn="just"/>
            <a:r>
              <a:rPr lang="fr-FR" dirty="0" smtClean="0"/>
              <a:t>décrire et analyser des systèmes complexes, des processus et des structures. </a:t>
            </a:r>
          </a:p>
          <a:p>
            <a:pPr algn="just">
              <a:buNone/>
            </a:pPr>
            <a:r>
              <a:rPr lang="fr-FR" dirty="0" smtClean="0"/>
              <a:t>Il est basé sur une approche systémique et est souvent utilisé pour </a:t>
            </a:r>
          </a:p>
          <a:p>
            <a:pPr lvl="0" algn="just"/>
            <a:r>
              <a:rPr lang="fr-FR" dirty="0" smtClean="0"/>
              <a:t>développer des solutions à des problèmes complexes. </a:t>
            </a:r>
          </a:p>
          <a:p>
            <a:pPr algn="just">
              <a:buNone/>
            </a:pPr>
            <a:r>
              <a:rPr lang="fr-FR" dirty="0" smtClean="0"/>
              <a:t>Le modèle de base est composé de plusieurs éléments qui sont liés entre eux. </a:t>
            </a:r>
            <a:r>
              <a:rPr lang="en-US" dirty="0" err="1" smtClean="0"/>
              <a:t>Ces</a:t>
            </a:r>
            <a:r>
              <a:rPr lang="en-US" dirty="0" smtClean="0"/>
              <a:t> </a:t>
            </a:r>
            <a:r>
              <a:rPr lang="en-US" dirty="0" err="1" smtClean="0"/>
              <a:t>éléments</a:t>
            </a:r>
            <a:r>
              <a:rPr lang="en-US" dirty="0" smtClean="0"/>
              <a:t> </a:t>
            </a:r>
            <a:r>
              <a:rPr lang="en-US" dirty="0" err="1" smtClean="0"/>
              <a:t>sont</a:t>
            </a:r>
            <a:r>
              <a:rPr lang="en-US" dirty="0" smtClean="0"/>
              <a:t> </a:t>
            </a:r>
            <a:r>
              <a:rPr lang="en-US" dirty="0" err="1" smtClean="0"/>
              <a:t>généralement</a:t>
            </a:r>
            <a:endParaRPr lang="fr-FR" dirty="0" smtClean="0"/>
          </a:p>
          <a:p>
            <a:pPr lvl="0" algn="just"/>
            <a:r>
              <a:rPr lang="fr-FR" dirty="0" smtClean="0"/>
              <a:t>des concepts, </a:t>
            </a:r>
          </a:p>
          <a:p>
            <a:pPr lvl="0" algn="just"/>
            <a:r>
              <a:rPr lang="fr-FR" dirty="0" smtClean="0"/>
              <a:t>des processus,</a:t>
            </a:r>
          </a:p>
          <a:p>
            <a:pPr lvl="0" algn="just"/>
            <a:r>
              <a:rPr lang="fr-FR" dirty="0" smtClean="0"/>
              <a:t>des structures et des systèmes. </a:t>
            </a:r>
          </a:p>
          <a:p>
            <a:pPr algn="just">
              <a:buNone/>
            </a:pPr>
            <a:r>
              <a:rPr lang="fr-FR" dirty="0" smtClean="0"/>
              <a:t>Ces éléments sont liés entre eux par des liens qui peuvent être des relations, des dépendances ou des contraintes. Ces liens sont utilisés pour décrire et analyser le domaine et pour développer des solutions à des problèmes complexes. </a:t>
            </a:r>
            <a:r>
              <a:rPr lang="en-US" dirty="0" smtClean="0"/>
              <a:t>Le </a:t>
            </a:r>
            <a:r>
              <a:rPr lang="en-US" dirty="0" err="1" smtClean="0"/>
              <a:t>modèle</a:t>
            </a:r>
            <a:r>
              <a:rPr lang="en-US" dirty="0" smtClean="0"/>
              <a:t> de base </a:t>
            </a:r>
            <a:r>
              <a:rPr lang="en-US" dirty="0" err="1" smtClean="0"/>
              <a:t>est</a:t>
            </a:r>
            <a:r>
              <a:rPr lang="en-US" dirty="0" smtClean="0"/>
              <a:t> </a:t>
            </a:r>
            <a:r>
              <a:rPr lang="en-US" dirty="0" err="1" smtClean="0"/>
              <a:t>généralement</a:t>
            </a:r>
            <a:r>
              <a:rPr lang="en-US" dirty="0" smtClean="0"/>
              <a:t> </a:t>
            </a:r>
            <a:r>
              <a:rPr lang="en-US" dirty="0" err="1" smtClean="0"/>
              <a:t>utilisé</a:t>
            </a:r>
            <a:r>
              <a:rPr lang="en-US" dirty="0" smtClean="0"/>
              <a:t> pour </a:t>
            </a:r>
            <a:endParaRPr lang="fr-FR" dirty="0" smtClean="0"/>
          </a:p>
          <a:p>
            <a:pPr lvl="0" algn="just"/>
            <a:r>
              <a:rPr lang="fr-FR" dirty="0" smtClean="0"/>
              <a:t>décrire et analyser des systèmes complexes, </a:t>
            </a:r>
          </a:p>
          <a:p>
            <a:pPr lvl="0" algn="just"/>
            <a:r>
              <a:rPr lang="fr-FR" dirty="0" smtClean="0"/>
              <a:t>des processus et des structures. </a:t>
            </a:r>
          </a:p>
          <a:p>
            <a:pPr algn="just">
              <a:buNone/>
            </a:pPr>
            <a:r>
              <a:rPr lang="en-US" dirty="0" smtClean="0"/>
              <a:t>Il </a:t>
            </a:r>
            <a:r>
              <a:rPr lang="en-US" dirty="0" err="1" smtClean="0"/>
              <a:t>est</a:t>
            </a:r>
            <a:r>
              <a:rPr lang="en-US" dirty="0" smtClean="0"/>
              <a:t> </a:t>
            </a:r>
            <a:r>
              <a:rPr lang="en-US" dirty="0" err="1" smtClean="0"/>
              <a:t>également</a:t>
            </a:r>
            <a:r>
              <a:rPr lang="en-US" dirty="0" smtClean="0"/>
              <a:t> </a:t>
            </a:r>
            <a:r>
              <a:rPr lang="en-US" dirty="0" err="1" smtClean="0"/>
              <a:t>utilisé</a:t>
            </a:r>
            <a:r>
              <a:rPr lang="en-US" dirty="0" smtClean="0"/>
              <a:t> pour</a:t>
            </a:r>
            <a:endParaRPr lang="fr-FR" dirty="0" smtClean="0"/>
          </a:p>
          <a:p>
            <a:pPr lvl="0" algn="just"/>
            <a:r>
              <a:rPr lang="fr-FR" dirty="0" smtClean="0"/>
              <a:t>développer des solutions à des problèmes complexes. </a:t>
            </a:r>
          </a:p>
          <a:p>
            <a:pPr>
              <a:buNone/>
            </a:pPr>
            <a:endParaRPr lang="fr-FR"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fade">
                                      <p:cBhvr>
                                        <p:cTn id="77" dur="1000"/>
                                        <p:tgtEl>
                                          <p:spTgt spid="3">
                                            <p:txEl>
                                              <p:pRg st="9" end="9"/>
                                            </p:txEl>
                                          </p:spTgt>
                                        </p:tgtEl>
                                      </p:cBhvr>
                                    </p:animEffect>
                                    <p:anim calcmode="lin" valueType="num">
                                      <p:cBhvr>
                                        <p:cTn id="7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0" end="10"/>
                                            </p:txEl>
                                          </p:spTgt>
                                        </p:tgtEl>
                                        <p:attrNameLst>
                                          <p:attrName>style.visibility</p:attrName>
                                        </p:attrNameLst>
                                      </p:cBhvr>
                                      <p:to>
                                        <p:strVal val="visible"/>
                                      </p:to>
                                    </p:set>
                                    <p:animEffect transition="in" filter="fade">
                                      <p:cBhvr>
                                        <p:cTn id="84" dur="1000"/>
                                        <p:tgtEl>
                                          <p:spTgt spid="3">
                                            <p:txEl>
                                              <p:pRg st="10" end="10"/>
                                            </p:txEl>
                                          </p:spTgt>
                                        </p:tgtEl>
                                      </p:cBhvr>
                                    </p:animEffect>
                                    <p:anim calcmode="lin" valueType="num">
                                      <p:cBhvr>
                                        <p:cTn id="8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1" end="11"/>
                                            </p:txEl>
                                          </p:spTgt>
                                        </p:tgtEl>
                                        <p:attrNameLst>
                                          <p:attrName>style.visibility</p:attrName>
                                        </p:attrNameLst>
                                      </p:cBhvr>
                                      <p:to>
                                        <p:strVal val="visible"/>
                                      </p:to>
                                    </p:set>
                                    <p:animEffect transition="in" filter="fade">
                                      <p:cBhvr>
                                        <p:cTn id="91" dur="1000"/>
                                        <p:tgtEl>
                                          <p:spTgt spid="3">
                                            <p:txEl>
                                              <p:pRg st="11" end="11"/>
                                            </p:txEl>
                                          </p:spTgt>
                                        </p:tgtEl>
                                      </p:cBhvr>
                                    </p:animEffect>
                                    <p:anim calcmode="lin" valueType="num">
                                      <p:cBhvr>
                                        <p:cTn id="9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2" end="12"/>
                                            </p:txEl>
                                          </p:spTgt>
                                        </p:tgtEl>
                                        <p:attrNameLst>
                                          <p:attrName>style.visibility</p:attrName>
                                        </p:attrNameLst>
                                      </p:cBhvr>
                                      <p:to>
                                        <p:strVal val="visible"/>
                                      </p:to>
                                    </p:set>
                                    <p:animEffect transition="in" filter="fade">
                                      <p:cBhvr>
                                        <p:cTn id="98" dur="1000"/>
                                        <p:tgtEl>
                                          <p:spTgt spid="3">
                                            <p:txEl>
                                              <p:pRg st="12" end="12"/>
                                            </p:txEl>
                                          </p:spTgt>
                                        </p:tgtEl>
                                      </p:cBhvr>
                                    </p:animEffect>
                                    <p:anim calcmode="lin" valueType="num">
                                      <p:cBhvr>
                                        <p:cTn id="99"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785794"/>
            <a:ext cx="8229600" cy="1066800"/>
          </a:xfrm>
        </p:spPr>
        <p:txBody>
          <a:bodyPr/>
          <a:lstStyle/>
          <a:p>
            <a:r>
              <a:rPr lang="fr-FR" b="1" i="1" dirty="0" smtClean="0"/>
              <a:t>Objectifs du cours </a:t>
            </a:r>
            <a:endParaRPr lang="fr-FR" b="1" i="1" dirty="0"/>
          </a:p>
        </p:txBody>
      </p:sp>
      <p:sp>
        <p:nvSpPr>
          <p:cNvPr id="3" name="Espace réservé du contenu 2"/>
          <p:cNvSpPr>
            <a:spLocks noGrp="1"/>
          </p:cNvSpPr>
          <p:nvPr>
            <p:ph idx="1"/>
          </p:nvPr>
        </p:nvSpPr>
        <p:spPr>
          <a:xfrm>
            <a:off x="428596" y="1928802"/>
            <a:ext cx="8229600" cy="4325112"/>
          </a:xfrm>
        </p:spPr>
        <p:txBody>
          <a:bodyPr>
            <a:normAutofit fontScale="77500" lnSpcReduction="20000"/>
          </a:bodyPr>
          <a:lstStyle/>
          <a:p>
            <a:r>
              <a:rPr lang="fr-FR" dirty="0" smtClean="0"/>
              <a:t>Comprendre les différents types de méthodes de recherche et leurs caractéristiques.</a:t>
            </a:r>
          </a:p>
          <a:p>
            <a:r>
              <a:rPr lang="fr-FR" dirty="0" smtClean="0"/>
              <a:t>Apprendre à choisir la méthode de recherche appropriée pour une question ou un problème de recherche particulier.</a:t>
            </a:r>
          </a:p>
          <a:p>
            <a:r>
              <a:rPr lang="fr-FR" dirty="0" smtClean="0"/>
              <a:t>Comprendre les forces et les limites des différentes méthodes de recherche. </a:t>
            </a:r>
          </a:p>
          <a:p>
            <a:r>
              <a:rPr lang="fr-FR" dirty="0" smtClean="0"/>
              <a:t>Apprendre à concevoir et à mener des recherches en utilisant différentes méthodes de recherche.</a:t>
            </a:r>
          </a:p>
          <a:p>
            <a:r>
              <a:rPr lang="fr-FR" dirty="0" smtClean="0"/>
              <a:t> Développer des compétences de pensée critique pour évaluer les études de recherche qui utilisent différentes méthodes de recherche. </a:t>
            </a:r>
          </a:p>
          <a:p>
            <a:r>
              <a:rPr lang="fr-FR" dirty="0" smtClean="0"/>
              <a:t> Comprendre les considérations éthiques impliquées dans la conduite de la recherche.</a:t>
            </a:r>
          </a:p>
          <a:p>
            <a:pPr>
              <a:buNone/>
            </a:pPr>
            <a:endParaRPr lang="fr-FR" dirty="0"/>
          </a:p>
        </p:txBody>
      </p:sp>
    </p:spTree>
  </p:cSld>
  <p:clrMapOvr>
    <a:masterClrMapping/>
  </p:clrMapOvr>
  <p:transition spd="med">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edg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edg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edg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edg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edg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142984"/>
            <a:ext cx="8229600" cy="5182368"/>
          </a:xfrm>
        </p:spPr>
        <p:txBody>
          <a:bodyPr>
            <a:normAutofit fontScale="85000" lnSpcReduction="20000"/>
          </a:bodyPr>
          <a:lstStyle/>
          <a:p>
            <a:pPr algn="just">
              <a:buNone/>
            </a:pPr>
            <a:r>
              <a:rPr lang="en-US" dirty="0" smtClean="0"/>
              <a:t>Il </a:t>
            </a:r>
            <a:r>
              <a:rPr lang="en-US" dirty="0" err="1" smtClean="0"/>
              <a:t>est</a:t>
            </a:r>
            <a:r>
              <a:rPr lang="en-US" dirty="0" smtClean="0"/>
              <a:t> </a:t>
            </a:r>
            <a:r>
              <a:rPr lang="en-US" dirty="0" err="1" smtClean="0"/>
              <a:t>souvent</a:t>
            </a:r>
            <a:r>
              <a:rPr lang="en-US" dirty="0" smtClean="0"/>
              <a:t> </a:t>
            </a:r>
            <a:r>
              <a:rPr lang="en-US" dirty="0" err="1" smtClean="0"/>
              <a:t>utilisé</a:t>
            </a:r>
            <a:r>
              <a:rPr lang="en-US" dirty="0" smtClean="0"/>
              <a:t> pour </a:t>
            </a:r>
            <a:endParaRPr lang="fr-FR" dirty="0" smtClean="0"/>
          </a:p>
          <a:p>
            <a:pPr lvl="0" algn="just"/>
            <a:r>
              <a:rPr lang="fr-FR" dirty="0" smtClean="0"/>
              <a:t>développer des modèles de simulation et </a:t>
            </a:r>
          </a:p>
          <a:p>
            <a:pPr lvl="0" algn="just"/>
            <a:r>
              <a:rPr lang="fr-FR" dirty="0" smtClean="0"/>
              <a:t>des modèles de prédiction. </a:t>
            </a:r>
          </a:p>
          <a:p>
            <a:pPr algn="just">
              <a:buNone/>
            </a:pPr>
            <a:r>
              <a:rPr lang="en-US" dirty="0" smtClean="0"/>
              <a:t>Il </a:t>
            </a:r>
            <a:r>
              <a:rPr lang="en-US" dirty="0" err="1" smtClean="0"/>
              <a:t>est</a:t>
            </a:r>
            <a:r>
              <a:rPr lang="en-US" dirty="0" smtClean="0"/>
              <a:t> </a:t>
            </a:r>
            <a:r>
              <a:rPr lang="en-US" dirty="0" err="1" smtClean="0"/>
              <a:t>également</a:t>
            </a:r>
            <a:r>
              <a:rPr lang="en-US" dirty="0" smtClean="0"/>
              <a:t> </a:t>
            </a:r>
            <a:r>
              <a:rPr lang="en-US" dirty="0" err="1" smtClean="0"/>
              <a:t>utilisé</a:t>
            </a:r>
            <a:r>
              <a:rPr lang="en-US" dirty="0" smtClean="0"/>
              <a:t> pour </a:t>
            </a:r>
            <a:endParaRPr lang="fr-FR" dirty="0" smtClean="0"/>
          </a:p>
          <a:p>
            <a:pPr lvl="0" algn="just"/>
            <a:r>
              <a:rPr lang="fr-FR" dirty="0" smtClean="0"/>
              <a:t>développer des systèmes d'aide à la décision et </a:t>
            </a:r>
          </a:p>
          <a:p>
            <a:pPr lvl="0" algn="just"/>
            <a:r>
              <a:rPr lang="fr-FR" dirty="0" smtClean="0"/>
              <a:t>des systèmes d'intelligence artificielle. </a:t>
            </a:r>
          </a:p>
          <a:p>
            <a:pPr algn="just">
              <a:buNone/>
            </a:pPr>
            <a:r>
              <a:rPr lang="fr-FR" dirty="0" smtClean="0"/>
              <a:t>Le modèle de base est un outil très puissant qui peut être utilisé pour </a:t>
            </a:r>
          </a:p>
          <a:p>
            <a:pPr lvl="0" algn="just"/>
            <a:r>
              <a:rPr lang="fr-FR" dirty="0" smtClean="0"/>
              <a:t>décrire et analyser des systèmes complexes, </a:t>
            </a:r>
          </a:p>
          <a:p>
            <a:pPr lvl="0" algn="just"/>
            <a:r>
              <a:rPr lang="fr-FR" dirty="0" smtClean="0"/>
              <a:t>des processus et des structures. </a:t>
            </a:r>
          </a:p>
          <a:p>
            <a:pPr lvl="0" algn="just"/>
            <a:r>
              <a:rPr lang="fr-FR" dirty="0" smtClean="0"/>
              <a:t>développer des solutions à des problèmes complexes. </a:t>
            </a:r>
          </a:p>
          <a:p>
            <a:pPr algn="just">
              <a:buNone/>
            </a:pPr>
            <a:r>
              <a:rPr lang="fr-FR" dirty="0" smtClean="0"/>
              <a:t> </a:t>
            </a:r>
          </a:p>
          <a:p>
            <a:pPr algn="just">
              <a:buNone/>
            </a:pPr>
            <a:r>
              <a:rPr lang="fr-FR" dirty="0" smtClean="0"/>
              <a:t>Il est très utile pour les chercheurs et les développeurs qui travaillent dans des domaines complexes.</a:t>
            </a:r>
          </a:p>
          <a:p>
            <a:pPr algn="just">
              <a:buNone/>
            </a:pPr>
            <a:r>
              <a:rPr lang="fr-FR" dirty="0" smtClean="0"/>
              <a:t> </a:t>
            </a:r>
          </a:p>
          <a:p>
            <a:pPr algn="just">
              <a:buNone/>
            </a:pPr>
            <a:endParaRPr lang="fr-FR" dirty="0"/>
          </a:p>
        </p:txBody>
      </p:sp>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17" presetClass="entr" presetSubtype="1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7" presetClass="entr" presetSubtype="10"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17" presetClass="entr" presetSubtype="10"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p:cTn id="6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17" presetClass="entr" presetSubtype="10"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p:cTn id="73"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74" dur="500" fill="hold"/>
                                        <p:tgtEl>
                                          <p:spTgt spid="3">
                                            <p:txEl>
                                              <p:pRg st="11" end="11"/>
                                            </p:txEl>
                                          </p:spTgt>
                                        </p:tgtEl>
                                        <p:attrNameLst>
                                          <p:attrName>ppt_h</p:attrName>
                                        </p:attrNameLst>
                                      </p:cBhvr>
                                      <p:tavLst>
                                        <p:tav tm="0">
                                          <p:val>
                                            <p:strVal val="#ppt_h"/>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17" presetClass="entr" presetSubtype="10"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p:cTn id="79"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80" dur="500" fill="hold"/>
                                        <p:tgtEl>
                                          <p:spTgt spid="3">
                                            <p:txEl>
                                              <p:pRg st="12" end="1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8229600" cy="1066800"/>
          </a:xfrm>
        </p:spPr>
        <p:txBody>
          <a:bodyPr>
            <a:noAutofit/>
          </a:bodyPr>
          <a:lstStyle/>
          <a:p>
            <a:pPr marL="857250" indent="-857250">
              <a:buFont typeface="+mj-lt"/>
              <a:buAutoNum type="romanUcPeriod"/>
            </a:pPr>
            <a:r>
              <a:rPr lang="fr-FR" sz="2800" b="1" dirty="0" smtClean="0"/>
              <a:t>5.  La méthodologie en sciences et sciences technologiques:</a:t>
            </a:r>
            <a:r>
              <a:rPr lang="fr-FR" sz="2800" dirty="0" smtClean="0"/>
              <a:t/>
            </a:r>
            <a:br>
              <a:rPr lang="fr-FR" sz="2800" dirty="0" smtClean="0"/>
            </a:br>
            <a:endParaRPr lang="fr-FR" sz="2800" dirty="0"/>
          </a:p>
        </p:txBody>
      </p:sp>
      <p:sp>
        <p:nvSpPr>
          <p:cNvPr id="3" name="Espace réservé du contenu 2"/>
          <p:cNvSpPr>
            <a:spLocks noGrp="1"/>
          </p:cNvSpPr>
          <p:nvPr>
            <p:ph idx="1"/>
          </p:nvPr>
        </p:nvSpPr>
        <p:spPr>
          <a:xfrm>
            <a:off x="457200" y="1500174"/>
            <a:ext cx="8229600" cy="5643602"/>
          </a:xfrm>
        </p:spPr>
        <p:txBody>
          <a:bodyPr>
            <a:normAutofit fontScale="62500" lnSpcReduction="20000"/>
          </a:bodyPr>
          <a:lstStyle/>
          <a:p>
            <a:pPr algn="just">
              <a:buNone/>
            </a:pPr>
            <a:r>
              <a:rPr lang="fr-FR" dirty="0" smtClean="0"/>
              <a:t>La méthodologie en sciences et sciences technologiques est un ensemble de principes et de pratiques qui sont appliqués pour résoudre des problèmes scientifiques et technologiques. Elle est fondée sur des principes de base qui sont communs à toutes les sciences et à toutes les technologies. </a:t>
            </a:r>
            <a:r>
              <a:rPr lang="en-US" dirty="0" err="1" smtClean="0"/>
              <a:t>Ces</a:t>
            </a:r>
            <a:r>
              <a:rPr lang="en-US" dirty="0" smtClean="0"/>
              <a:t> </a:t>
            </a:r>
            <a:r>
              <a:rPr lang="en-US" dirty="0" err="1" smtClean="0"/>
              <a:t>principes</a:t>
            </a:r>
            <a:r>
              <a:rPr lang="en-US" dirty="0" smtClean="0"/>
              <a:t> </a:t>
            </a:r>
            <a:r>
              <a:rPr lang="en-US" dirty="0" err="1" smtClean="0"/>
              <a:t>sont</a:t>
            </a:r>
            <a:r>
              <a:rPr lang="en-US" dirty="0" smtClean="0"/>
              <a:t> </a:t>
            </a:r>
            <a:endParaRPr lang="fr-FR" dirty="0" smtClean="0"/>
          </a:p>
          <a:p>
            <a:pPr lvl="0" algn="just"/>
            <a:r>
              <a:rPr lang="fr-FR" dirty="0" smtClean="0"/>
              <a:t>le développement de la connaissance, </a:t>
            </a:r>
          </a:p>
          <a:p>
            <a:pPr lvl="0" algn="just"/>
            <a:r>
              <a:rPr lang="fr-FR" dirty="0" smtClean="0"/>
              <a:t>l'utilisation de la logique et de la raison,</a:t>
            </a:r>
          </a:p>
          <a:p>
            <a:pPr lvl="0" algn="just"/>
            <a:r>
              <a:rPr lang="fr-FR" dirty="0" smtClean="0"/>
              <a:t> l'utilisation de la méthode scientifique et </a:t>
            </a:r>
          </a:p>
          <a:p>
            <a:pPr lvl="0" algn="just"/>
            <a:r>
              <a:rPr lang="fr-FR" dirty="0" smtClean="0"/>
              <a:t>l'utilisation des technologies. </a:t>
            </a:r>
          </a:p>
          <a:p>
            <a:pPr algn="just">
              <a:buNone/>
            </a:pPr>
            <a:r>
              <a:rPr lang="fr-FR" dirty="0" smtClean="0"/>
              <a:t> </a:t>
            </a:r>
          </a:p>
          <a:p>
            <a:pPr algn="just">
              <a:buNone/>
            </a:pPr>
            <a:r>
              <a:rPr lang="fr-FR" dirty="0" smtClean="0"/>
              <a:t>La méthodologie en sciences et sciences technologiques est un processus qui commence par </a:t>
            </a:r>
          </a:p>
          <a:p>
            <a:pPr algn="just">
              <a:buNone/>
            </a:pPr>
            <a:r>
              <a:rPr lang="fr-FR" dirty="0" smtClean="0"/>
              <a:t> </a:t>
            </a:r>
          </a:p>
          <a:p>
            <a:pPr lvl="0" algn="just"/>
            <a:r>
              <a:rPr lang="fr-FR" dirty="0" smtClean="0"/>
              <a:t>l'identification et la formulation d'un problème. Une fois le problème identifié, </a:t>
            </a:r>
          </a:p>
          <a:p>
            <a:pPr lvl="0" algn="just"/>
            <a:r>
              <a:rPr lang="fr-FR" dirty="0" smtClean="0"/>
              <a:t>des recherches sont menées pour trouver des informations pertinentes et des solutions possibles. </a:t>
            </a:r>
          </a:p>
          <a:p>
            <a:pPr lvl="0" algn="just"/>
            <a:r>
              <a:rPr lang="fr-FR" dirty="0" smtClean="0"/>
              <a:t>Les informations recueillies sont ensuite analysées et interprétées pour déterminer la meilleure solution. </a:t>
            </a:r>
          </a:p>
          <a:p>
            <a:pPr algn="just">
              <a:buNone/>
            </a:pPr>
            <a:r>
              <a:rPr lang="fr-FR" dirty="0" smtClean="0"/>
              <a:t>Une fois la solution déterminée, </a:t>
            </a:r>
          </a:p>
          <a:p>
            <a:pPr lvl="0" algn="just"/>
            <a:r>
              <a:rPr lang="fr-FR" dirty="0" smtClean="0"/>
              <a:t>elle est mise en œuvre et testée pour vérifier son efficacité. </a:t>
            </a:r>
          </a:p>
          <a:p>
            <a:pPr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fade">
                                      <p:cBhvr>
                                        <p:cTn id="68" dur="1000"/>
                                        <p:tgtEl>
                                          <p:spTgt spid="3">
                                            <p:txEl>
                                              <p:pRg st="8" end="8"/>
                                            </p:txEl>
                                          </p:spTgt>
                                        </p:tgtEl>
                                      </p:cBhvr>
                                    </p:animEffect>
                                    <p:anim calcmode="lin" valueType="num">
                                      <p:cBhvr>
                                        <p:cTn id="6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Effect transition="in" filter="fade">
                                      <p:cBhvr>
                                        <p:cTn id="75" dur="1000"/>
                                        <p:tgtEl>
                                          <p:spTgt spid="3">
                                            <p:txEl>
                                              <p:pRg st="9" end="9"/>
                                            </p:txEl>
                                          </p:spTgt>
                                        </p:tgtEl>
                                      </p:cBhvr>
                                    </p:animEffect>
                                    <p:anim calcmode="lin" valueType="num">
                                      <p:cBhvr>
                                        <p:cTn id="7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Effect transition="in" filter="fade">
                                      <p:cBhvr>
                                        <p:cTn id="82" dur="1000"/>
                                        <p:tgtEl>
                                          <p:spTgt spid="3">
                                            <p:txEl>
                                              <p:pRg st="10" end="10"/>
                                            </p:txEl>
                                          </p:spTgt>
                                        </p:tgtEl>
                                      </p:cBhvr>
                                    </p:animEffect>
                                    <p:anim calcmode="lin" valueType="num">
                                      <p:cBhvr>
                                        <p:cTn id="8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Effect transition="in" filter="fade">
                                      <p:cBhvr>
                                        <p:cTn id="89" dur="1000"/>
                                        <p:tgtEl>
                                          <p:spTgt spid="3">
                                            <p:txEl>
                                              <p:pRg st="11" end="11"/>
                                            </p:txEl>
                                          </p:spTgt>
                                        </p:tgtEl>
                                      </p:cBhvr>
                                    </p:animEffect>
                                    <p:anim calcmode="lin" valueType="num">
                                      <p:cBhvr>
                                        <p:cTn id="9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91"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Effect transition="in" filter="fade">
                                      <p:cBhvr>
                                        <p:cTn id="96" dur="1000"/>
                                        <p:tgtEl>
                                          <p:spTgt spid="3">
                                            <p:txEl>
                                              <p:pRg st="12" end="12"/>
                                            </p:txEl>
                                          </p:spTgt>
                                        </p:tgtEl>
                                      </p:cBhvr>
                                    </p:animEffect>
                                    <p:anim calcmode="lin" valueType="num">
                                      <p:cBhvr>
                                        <p:cTn id="97"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8"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7370"/>
          </a:xfrm>
        </p:spPr>
        <p:txBody>
          <a:bodyPr>
            <a:normAutofit fontScale="62500" lnSpcReduction="20000"/>
          </a:bodyPr>
          <a:lstStyle/>
          <a:p>
            <a:pPr lvl="0">
              <a:buFont typeface="Wingdings" pitchFamily="2" charset="2"/>
              <a:buChar char="v"/>
            </a:pPr>
            <a:r>
              <a:rPr lang="fr-FR" dirty="0" smtClean="0">
                <a:solidFill>
                  <a:schemeClr val="accent3">
                    <a:lumMod val="75000"/>
                  </a:schemeClr>
                </a:solidFill>
              </a:rPr>
              <a:t>La </a:t>
            </a:r>
            <a:r>
              <a:rPr lang="fr-FR" b="1" dirty="0" smtClean="0">
                <a:solidFill>
                  <a:schemeClr val="accent3">
                    <a:lumMod val="75000"/>
                  </a:schemeClr>
                </a:solidFill>
              </a:rPr>
              <a:t>méthodologie en sciences et sciences technologiques </a:t>
            </a:r>
            <a:r>
              <a:rPr lang="fr-FR" dirty="0" smtClean="0"/>
              <a:t>est un processus qui nécessite une </a:t>
            </a:r>
            <a:r>
              <a:rPr lang="fr-FR" b="1" u="sng" dirty="0" smtClean="0"/>
              <a:t>bonne compréhension</a:t>
            </a:r>
            <a:r>
              <a:rPr lang="fr-FR" dirty="0" smtClean="0"/>
              <a:t> des </a:t>
            </a:r>
            <a:r>
              <a:rPr lang="fr-FR" b="1" u="sng" dirty="0" smtClean="0"/>
              <a:t>principes scientifiques</a:t>
            </a:r>
            <a:r>
              <a:rPr lang="fr-FR" dirty="0" smtClean="0"/>
              <a:t> et </a:t>
            </a:r>
            <a:r>
              <a:rPr lang="fr-FR" b="1" u="sng" dirty="0" smtClean="0"/>
              <a:t>technologiques</a:t>
            </a:r>
            <a:r>
              <a:rPr lang="fr-FR" dirty="0" smtClean="0"/>
              <a:t>. Il est important de comprendre les principes fondamentaux de la science et de la technologie, ainsi que les méthodes et outils utilisés pour résoudre des problèmes. Il est également </a:t>
            </a:r>
            <a:r>
              <a:rPr lang="fr-FR" b="1" u="sng" dirty="0" smtClean="0"/>
              <a:t>important de comprendre</a:t>
            </a:r>
            <a:r>
              <a:rPr lang="fr-FR" dirty="0" smtClean="0"/>
              <a:t> comment </a:t>
            </a:r>
            <a:r>
              <a:rPr lang="fr-FR" b="1" u="sng" dirty="0" smtClean="0"/>
              <a:t>les différentes technologies peuvent être utilisées</a:t>
            </a:r>
            <a:r>
              <a:rPr lang="fr-FR" dirty="0" smtClean="0"/>
              <a:t> pour </a:t>
            </a:r>
            <a:r>
              <a:rPr lang="fr-FR" b="1" u="sng" dirty="0" smtClean="0"/>
              <a:t>résoudre des problèmes. </a:t>
            </a:r>
            <a:endParaRPr lang="fr-FR" dirty="0" smtClean="0"/>
          </a:p>
          <a:p>
            <a:pPr lvl="0">
              <a:buFont typeface="Wingdings" pitchFamily="2" charset="2"/>
              <a:buChar char="v"/>
            </a:pPr>
            <a:r>
              <a:rPr lang="fr-FR" dirty="0" smtClean="0">
                <a:solidFill>
                  <a:schemeClr val="accent3">
                    <a:lumMod val="75000"/>
                  </a:schemeClr>
                </a:solidFill>
              </a:rPr>
              <a:t>La </a:t>
            </a:r>
            <a:r>
              <a:rPr lang="fr-FR" b="1" dirty="0" smtClean="0">
                <a:solidFill>
                  <a:schemeClr val="accent3">
                    <a:lumMod val="75000"/>
                  </a:schemeClr>
                </a:solidFill>
              </a:rPr>
              <a:t>méthodologie en sciences et sciences technologiques</a:t>
            </a:r>
            <a:r>
              <a:rPr lang="fr-FR" dirty="0" smtClean="0"/>
              <a:t> est un processus qui nécessite une </a:t>
            </a:r>
            <a:r>
              <a:rPr lang="fr-FR" b="1" u="sng" dirty="0" smtClean="0"/>
              <a:t>bonne communication</a:t>
            </a:r>
            <a:r>
              <a:rPr lang="fr-FR" dirty="0" smtClean="0"/>
              <a:t> entre les différents acteurs impliqués. Il est important de communiquer clairement et efficacement avec les autres membres de l'équipe et les autres parties prenantes pour s'assurer que tout le monde </a:t>
            </a:r>
            <a:r>
              <a:rPr lang="fr-FR" b="1" u="sng" dirty="0" smtClean="0"/>
              <a:t>comprend le problème et les solutions possibles. </a:t>
            </a:r>
            <a:endParaRPr lang="fr-FR" dirty="0" smtClean="0"/>
          </a:p>
          <a:p>
            <a:pPr lvl="0">
              <a:buFont typeface="Wingdings" pitchFamily="2" charset="2"/>
              <a:buChar char="v"/>
            </a:pPr>
            <a:r>
              <a:rPr lang="fr-FR" dirty="0" smtClean="0">
                <a:solidFill>
                  <a:schemeClr val="accent3">
                    <a:lumMod val="75000"/>
                  </a:schemeClr>
                </a:solidFill>
              </a:rPr>
              <a:t>La </a:t>
            </a:r>
            <a:r>
              <a:rPr lang="fr-FR" b="1" dirty="0" smtClean="0">
                <a:solidFill>
                  <a:schemeClr val="accent3">
                    <a:lumMod val="75000"/>
                  </a:schemeClr>
                </a:solidFill>
              </a:rPr>
              <a:t>méthodologie en sciences et sciences technologiques</a:t>
            </a:r>
            <a:r>
              <a:rPr lang="fr-FR" dirty="0" smtClean="0"/>
              <a:t> est un processus qui nécessite une </a:t>
            </a:r>
            <a:r>
              <a:rPr lang="fr-FR" b="1" u="sng" dirty="0" smtClean="0"/>
              <a:t>bonne gestion des ressources</a:t>
            </a:r>
            <a:r>
              <a:rPr lang="fr-FR" dirty="0" smtClean="0"/>
              <a:t>. Il est important de gérer les ressources disponibles de manière efficace et de s'assurer que les </a:t>
            </a:r>
            <a:r>
              <a:rPr lang="fr-FR" b="1" u="sng" dirty="0" smtClean="0"/>
              <a:t>ressources sont utilisées de manière appropriée pour atteindre les objectifs</a:t>
            </a:r>
            <a:r>
              <a:rPr lang="fr-FR" dirty="0" smtClean="0"/>
              <a:t>.</a:t>
            </a:r>
          </a:p>
          <a:p>
            <a:pPr>
              <a:buNone/>
            </a:pPr>
            <a:r>
              <a:rPr lang="fr-FR" dirty="0" smtClean="0"/>
              <a:t> </a:t>
            </a:r>
          </a:p>
          <a:p>
            <a:pPr>
              <a:buNone/>
            </a:pPr>
            <a:r>
              <a:rPr lang="fr-FR" dirty="0" smtClean="0"/>
              <a:t>La </a:t>
            </a:r>
            <a:r>
              <a:rPr lang="fr-FR" b="1" dirty="0" smtClean="0">
                <a:solidFill>
                  <a:srgbClr val="FF0000"/>
                </a:solidFill>
              </a:rPr>
              <a:t>méthodologie en sciences et sciences technologiques</a:t>
            </a:r>
            <a:r>
              <a:rPr lang="fr-FR" dirty="0" smtClean="0">
                <a:solidFill>
                  <a:srgbClr val="FF0000"/>
                </a:solidFill>
              </a:rPr>
              <a:t> </a:t>
            </a:r>
            <a:r>
              <a:rPr lang="fr-FR" dirty="0" smtClean="0"/>
              <a:t>est un ensemble de principes et de pratiques qui guident la recherche scientifique et technologique. </a:t>
            </a:r>
            <a:r>
              <a:rPr lang="en-US" dirty="0" smtClean="0"/>
              <a:t>Elle </a:t>
            </a:r>
            <a:r>
              <a:rPr lang="en-US" dirty="0" err="1" smtClean="0"/>
              <a:t>est</a:t>
            </a:r>
            <a:r>
              <a:rPr lang="en-US" dirty="0" smtClean="0"/>
              <a:t> </a:t>
            </a:r>
            <a:r>
              <a:rPr lang="en-US" dirty="0" err="1" smtClean="0"/>
              <a:t>utilisée</a:t>
            </a:r>
            <a:r>
              <a:rPr lang="en-US" dirty="0" smtClean="0"/>
              <a:t> pour    </a:t>
            </a:r>
            <a:endParaRPr lang="fr-FR" dirty="0" smtClean="0"/>
          </a:p>
          <a:p>
            <a:pPr lvl="0"/>
            <a:r>
              <a:rPr lang="fr-FR" dirty="0" smtClean="0"/>
              <a:t>développer des solutions à des problèmes complexes et pour comprendre le monde qui nous entoure. </a:t>
            </a:r>
          </a:p>
          <a:p>
            <a:r>
              <a:rPr lang="en-US" dirty="0" err="1" smtClean="0"/>
              <a:t>comprendre</a:t>
            </a:r>
            <a:r>
              <a:rPr lang="en-US" dirty="0" smtClean="0"/>
              <a:t> et à </a:t>
            </a:r>
            <a:r>
              <a:rPr lang="en-US" dirty="0" err="1" smtClean="0"/>
              <a:t>résoudre</a:t>
            </a:r>
            <a:r>
              <a:rPr lang="en-US" dirty="0" smtClean="0"/>
              <a:t> des </a:t>
            </a:r>
            <a:r>
              <a:rPr lang="en-US" dirty="0" err="1" smtClean="0"/>
              <a:t>problèmes</a:t>
            </a:r>
            <a:r>
              <a:rPr lang="en-US"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860180"/>
          </a:xfrm>
        </p:spPr>
        <p:txBody>
          <a:bodyPr>
            <a:normAutofit fontScale="70000" lnSpcReduction="20000"/>
          </a:bodyPr>
          <a:lstStyle/>
          <a:p>
            <a:pPr>
              <a:buNone/>
            </a:pPr>
            <a:r>
              <a:rPr lang="fr-FR" dirty="0" smtClean="0"/>
              <a:t>La </a:t>
            </a:r>
            <a:r>
              <a:rPr lang="fr-FR" b="1" dirty="0" smtClean="0">
                <a:solidFill>
                  <a:srgbClr val="FF0000"/>
                </a:solidFill>
              </a:rPr>
              <a:t>méthodologie en sciences et sciences technologiques</a:t>
            </a:r>
            <a:r>
              <a:rPr lang="fr-FR" dirty="0" smtClean="0">
                <a:solidFill>
                  <a:srgbClr val="FF0000"/>
                </a:solidFill>
              </a:rPr>
              <a:t> </a:t>
            </a:r>
            <a:r>
              <a:rPr lang="fr-FR" dirty="0" smtClean="0"/>
              <a:t>est basée sur des principes fondamentaux tels que </a:t>
            </a:r>
          </a:p>
          <a:p>
            <a:pPr lvl="0"/>
            <a:r>
              <a:rPr lang="fr-FR" dirty="0" smtClean="0"/>
              <a:t>l'observation,</a:t>
            </a:r>
          </a:p>
          <a:p>
            <a:pPr lvl="0"/>
            <a:r>
              <a:rPr lang="fr-FR" dirty="0" smtClean="0"/>
              <a:t> l'expérimentation, </a:t>
            </a:r>
          </a:p>
          <a:p>
            <a:pPr lvl="0"/>
            <a:r>
              <a:rPr lang="fr-FR" dirty="0" smtClean="0"/>
              <a:t>l'analyse et la synthèse. </a:t>
            </a:r>
          </a:p>
          <a:p>
            <a:pPr>
              <a:buNone/>
            </a:pPr>
            <a:r>
              <a:rPr lang="fr-FR" dirty="0" smtClean="0"/>
              <a:t> </a:t>
            </a:r>
          </a:p>
          <a:p>
            <a:pPr>
              <a:buNone/>
            </a:pPr>
            <a:r>
              <a:rPr lang="fr-FR" dirty="0" smtClean="0"/>
              <a:t>Ces principes sont utilisés pour développer des solutions à des problèmes complexes et pour comprendre le monde qui nous entoure. </a:t>
            </a:r>
          </a:p>
          <a:p>
            <a:pPr>
              <a:buNone/>
            </a:pPr>
            <a:r>
              <a:rPr lang="fr-FR" dirty="0" smtClean="0"/>
              <a:t> </a:t>
            </a:r>
          </a:p>
          <a:p>
            <a:pPr lvl="0"/>
            <a:r>
              <a:rPr lang="fr-FR" dirty="0" smtClean="0"/>
              <a:t> l'identification et la formulation d'un problème. Une fois le problème identifié, </a:t>
            </a:r>
          </a:p>
          <a:p>
            <a:pPr lvl="0"/>
            <a:r>
              <a:rPr lang="fr-FR" dirty="0" smtClean="0"/>
              <a:t>recueillir des données et les analyser pour trouver des solutions. Les données peuvent être recueillies à l'aide de méthodes expérimentales, de modélisation et de simulation. </a:t>
            </a:r>
          </a:p>
          <a:p>
            <a:pPr lvl="0"/>
            <a:r>
              <a:rPr lang="fr-FR" dirty="0" smtClean="0"/>
              <a:t>Les données recueillies sont ensuite analysées et interprétées pour trouver des solutions. </a:t>
            </a:r>
          </a:p>
          <a:p>
            <a:pPr>
              <a:buNone/>
            </a:pPr>
            <a:r>
              <a:rPr lang="fr-FR" dirty="0" smtClean="0"/>
              <a:t> </a:t>
            </a:r>
          </a:p>
          <a:p>
            <a:pPr>
              <a:buNone/>
            </a:pPr>
            <a:r>
              <a:rPr lang="fr-FR" dirty="0" smtClean="0">
                <a:solidFill>
                  <a:srgbClr val="FF0000"/>
                </a:solidFill>
              </a:rPr>
              <a:t>La </a:t>
            </a:r>
            <a:r>
              <a:rPr lang="fr-FR" b="1" dirty="0" smtClean="0">
                <a:solidFill>
                  <a:srgbClr val="FF0000"/>
                </a:solidFill>
              </a:rPr>
              <a:t>méthodologie en sciences et sciences technologiques</a:t>
            </a:r>
            <a:r>
              <a:rPr lang="fr-FR" dirty="0" smtClean="0">
                <a:solidFill>
                  <a:srgbClr val="FF0000"/>
                </a:solidFill>
              </a:rPr>
              <a:t> </a:t>
            </a:r>
            <a:r>
              <a:rPr lang="fr-FR" dirty="0" smtClean="0"/>
              <a:t>est un processus qui permet aux scientifiques et aux technologues de comprendre et de résoudre des problèmes complexes.</a:t>
            </a:r>
            <a:r>
              <a:rPr lang="fr-FR" b="1" dirty="0" smtClean="0"/>
              <a:t> </a:t>
            </a:r>
            <a:endParaRPr lang="fr-FR" dirty="0" smtClean="0"/>
          </a:p>
          <a:p>
            <a:pPr>
              <a:buNone/>
            </a:pPr>
            <a:endParaRPr lang="fr-FR"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8" presetClass="entr" presetSubtype="0" accel="5000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8" presetClass="entr" presetSubtype="0" accel="5000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8"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8" presetClass="entr" presetSubtype="0" accel="5000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6"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8" presetClass="entr" presetSubtype="0" accel="5000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4" dur="1000" fill="hold"/>
                                        <p:tgtEl>
                                          <p:spTgt spid="3">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48" presetClass="entr" presetSubtype="0" accel="5000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2" dur="1000" fill="hold"/>
                                        <p:tgtEl>
                                          <p:spTgt spid="3">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73" dur="1000" fill="hold"/>
                                        <p:tgtEl>
                                          <p:spTgt spid="3">
                                            <p:txEl>
                                              <p:pRg st="8" end="8"/>
                                            </p:txEl>
                                          </p:spTgt>
                                        </p:tgtEl>
                                        <p:attrNameLst>
                                          <p:attrName>ppt_y</p:attrName>
                                        </p:attrNameLst>
                                      </p:cBhvr>
                                      <p:tavLst>
                                        <p:tav tm="0">
                                          <p:val>
                                            <p:strVal val="#ppt_y"/>
                                          </p:val>
                                        </p:tav>
                                        <p:tav tm="100000">
                                          <p:val>
                                            <p:strVal val="#ppt_y"/>
                                          </p:val>
                                        </p:tav>
                                      </p:tavLst>
                                    </p:anim>
                                    <p:animEffect transition="in" filter="fade">
                                      <p:cBhvr>
                                        <p:cTn id="74" dur="1000"/>
                                        <p:tgtEl>
                                          <p:spTgt spid="3">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48" presetClass="entr" presetSubtype="0" accel="5000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1000" fill="hold"/>
                                        <p:tgtEl>
                                          <p:spTgt spid="3">
                                            <p:txEl>
                                              <p:pRg st="9" end="9"/>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0" dur="1000" fill="hold"/>
                                        <p:tgtEl>
                                          <p:spTgt spid="3">
                                            <p:txEl>
                                              <p:pRg st="9" end="9"/>
                                            </p:txEl>
                                          </p:spTgt>
                                        </p:tgtEl>
                                        <p:attrNameLst>
                                          <p:attrName>ppt_x</p:attrName>
                                        </p:attrNameLst>
                                      </p:cBhvr>
                                      <p:tavLst>
                                        <p:tav tm="0">
                                          <p:val>
                                            <p:fltVal val="-1"/>
                                          </p:val>
                                        </p:tav>
                                        <p:tav tm="50000">
                                          <p:val>
                                            <p:fltVal val="0.95"/>
                                          </p:val>
                                        </p:tav>
                                        <p:tav tm="100000">
                                          <p:val>
                                            <p:strVal val="#ppt_x"/>
                                          </p:val>
                                        </p:tav>
                                      </p:tavLst>
                                    </p:anim>
                                    <p:anim calcmode="lin" valueType="num">
                                      <p:cBhvr>
                                        <p:cTn id="81" dur="1000" fill="hold"/>
                                        <p:tgtEl>
                                          <p:spTgt spid="3">
                                            <p:txEl>
                                              <p:pRg st="9" end="9"/>
                                            </p:txEl>
                                          </p:spTgt>
                                        </p:tgtEl>
                                        <p:attrNameLst>
                                          <p:attrName>ppt_y</p:attrName>
                                        </p:attrNameLst>
                                      </p:cBhvr>
                                      <p:tavLst>
                                        <p:tav tm="0">
                                          <p:val>
                                            <p:strVal val="#ppt_y"/>
                                          </p:val>
                                        </p:tav>
                                        <p:tav tm="100000">
                                          <p:val>
                                            <p:strVal val="#ppt_y"/>
                                          </p:val>
                                        </p:tav>
                                      </p:tavLst>
                                    </p:anim>
                                    <p:animEffect transition="in" filter="fade">
                                      <p:cBhvr>
                                        <p:cTn id="82" dur="1000"/>
                                        <p:tgtEl>
                                          <p:spTgt spid="3">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8" presetClass="entr" presetSubtype="0" accel="50000" fill="hold" grpId="0"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 calcmode="lin" valueType="num">
                                      <p:cBhvr>
                                        <p:cTn id="87" dur="1000" fill="hold"/>
                                        <p:tgtEl>
                                          <p:spTgt spid="3">
                                            <p:txEl>
                                              <p:pRg st="10" end="1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8" dur="1000" fill="hold"/>
                                        <p:tgtEl>
                                          <p:spTgt spid="3">
                                            <p:txEl>
                                              <p:pRg st="10" end="10"/>
                                            </p:txEl>
                                          </p:spTgt>
                                        </p:tgtEl>
                                        <p:attrNameLst>
                                          <p:attrName>ppt_x</p:attrName>
                                        </p:attrNameLst>
                                      </p:cBhvr>
                                      <p:tavLst>
                                        <p:tav tm="0">
                                          <p:val>
                                            <p:fltVal val="-1"/>
                                          </p:val>
                                        </p:tav>
                                        <p:tav tm="50000">
                                          <p:val>
                                            <p:fltVal val="0.95"/>
                                          </p:val>
                                        </p:tav>
                                        <p:tav tm="100000">
                                          <p:val>
                                            <p:strVal val="#ppt_x"/>
                                          </p:val>
                                        </p:tav>
                                      </p:tavLst>
                                    </p:anim>
                                    <p:anim calcmode="lin" valueType="num">
                                      <p:cBhvr>
                                        <p:cTn id="89" dur="1000" fill="hold"/>
                                        <p:tgtEl>
                                          <p:spTgt spid="3">
                                            <p:txEl>
                                              <p:pRg st="10" end="10"/>
                                            </p:txEl>
                                          </p:spTgt>
                                        </p:tgtEl>
                                        <p:attrNameLst>
                                          <p:attrName>ppt_y</p:attrName>
                                        </p:attrNameLst>
                                      </p:cBhvr>
                                      <p:tavLst>
                                        <p:tav tm="0">
                                          <p:val>
                                            <p:strVal val="#ppt_y"/>
                                          </p:val>
                                        </p:tav>
                                        <p:tav tm="100000">
                                          <p:val>
                                            <p:strVal val="#ppt_y"/>
                                          </p:val>
                                        </p:tav>
                                      </p:tavLst>
                                    </p:anim>
                                    <p:animEffect transition="in" filter="fade">
                                      <p:cBhvr>
                                        <p:cTn id="90" dur="1000"/>
                                        <p:tgtEl>
                                          <p:spTgt spid="3">
                                            <p:txEl>
                                              <p:pRg st="10" end="1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48" presetClass="entr" presetSubtype="0" accel="50000" fill="hold" grpId="0" nodeType="clickEffect">
                                  <p:stCondLst>
                                    <p:cond delay="0"/>
                                  </p:stCondLst>
                                  <p:childTnLst>
                                    <p:set>
                                      <p:cBhvr>
                                        <p:cTn id="94" dur="1" fill="hold">
                                          <p:stCondLst>
                                            <p:cond delay="0"/>
                                          </p:stCondLst>
                                        </p:cTn>
                                        <p:tgtEl>
                                          <p:spTgt spid="3">
                                            <p:txEl>
                                              <p:pRg st="11" end="11"/>
                                            </p:txEl>
                                          </p:spTgt>
                                        </p:tgtEl>
                                        <p:attrNameLst>
                                          <p:attrName>style.visibility</p:attrName>
                                        </p:attrNameLst>
                                      </p:cBhvr>
                                      <p:to>
                                        <p:strVal val="visible"/>
                                      </p:to>
                                    </p:set>
                                    <p:anim calcmode="lin" valueType="num">
                                      <p:cBhvr>
                                        <p:cTn id="95" dur="1000" fill="hold"/>
                                        <p:tgtEl>
                                          <p:spTgt spid="3">
                                            <p:txEl>
                                              <p:pRg st="11" end="1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96" dur="1000" fill="hold"/>
                                        <p:tgtEl>
                                          <p:spTgt spid="3">
                                            <p:txEl>
                                              <p:pRg st="11" end="11"/>
                                            </p:txEl>
                                          </p:spTgt>
                                        </p:tgtEl>
                                        <p:attrNameLst>
                                          <p:attrName>ppt_x</p:attrName>
                                        </p:attrNameLst>
                                      </p:cBhvr>
                                      <p:tavLst>
                                        <p:tav tm="0">
                                          <p:val>
                                            <p:fltVal val="-1"/>
                                          </p:val>
                                        </p:tav>
                                        <p:tav tm="50000">
                                          <p:val>
                                            <p:fltVal val="0.95"/>
                                          </p:val>
                                        </p:tav>
                                        <p:tav tm="100000">
                                          <p:val>
                                            <p:strVal val="#ppt_x"/>
                                          </p:val>
                                        </p:tav>
                                      </p:tavLst>
                                    </p:anim>
                                    <p:anim calcmode="lin" valueType="num">
                                      <p:cBhvr>
                                        <p:cTn id="97" dur="1000" fill="hold"/>
                                        <p:tgtEl>
                                          <p:spTgt spid="3">
                                            <p:txEl>
                                              <p:pRg st="11" end="11"/>
                                            </p:txEl>
                                          </p:spTgt>
                                        </p:tgtEl>
                                        <p:attrNameLst>
                                          <p:attrName>ppt_y</p:attrName>
                                        </p:attrNameLst>
                                      </p:cBhvr>
                                      <p:tavLst>
                                        <p:tav tm="0">
                                          <p:val>
                                            <p:strVal val="#ppt_y"/>
                                          </p:val>
                                        </p:tav>
                                        <p:tav tm="100000">
                                          <p:val>
                                            <p:strVal val="#ppt_y"/>
                                          </p:val>
                                        </p:tav>
                                      </p:tavLst>
                                    </p:anim>
                                    <p:animEffect transition="in" filter="fade">
                                      <p:cBhvr>
                                        <p:cTn id="98"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1066800"/>
          </a:xfrm>
        </p:spPr>
        <p:txBody>
          <a:bodyPr>
            <a:noAutofit/>
          </a:bodyPr>
          <a:lstStyle/>
          <a:p>
            <a:pPr marL="857250" lvl="0" indent="-857250"/>
            <a:r>
              <a:rPr lang="fr-FR" sz="3200" b="1" dirty="0" smtClean="0"/>
              <a:t>II .Inscrire sa recherche dans ces types de recherche</a:t>
            </a:r>
            <a:r>
              <a:rPr lang="fr-FR" sz="3200" dirty="0" smtClean="0"/>
              <a:t/>
            </a:r>
            <a:br>
              <a:rPr lang="fr-FR" sz="3200" dirty="0" smtClean="0"/>
            </a:br>
            <a:endParaRPr lang="fr-FR" sz="3200" dirty="0"/>
          </a:p>
        </p:txBody>
      </p:sp>
      <p:sp>
        <p:nvSpPr>
          <p:cNvPr id="3" name="Espace réservé du contenu 2"/>
          <p:cNvSpPr>
            <a:spLocks noGrp="1"/>
          </p:cNvSpPr>
          <p:nvPr>
            <p:ph idx="1"/>
          </p:nvPr>
        </p:nvSpPr>
        <p:spPr>
          <a:xfrm>
            <a:off x="457200" y="1571612"/>
            <a:ext cx="8229600" cy="5286388"/>
          </a:xfrm>
        </p:spPr>
        <p:txBody>
          <a:bodyPr>
            <a:normAutofit fontScale="55000" lnSpcReduction="20000"/>
          </a:bodyPr>
          <a:lstStyle/>
          <a:p>
            <a:pPr algn="just">
              <a:buNone/>
            </a:pPr>
            <a:r>
              <a:rPr lang="fr-FR" dirty="0" smtClean="0"/>
              <a:t>Choisir la méthode de recherche adéquate à sa recherche est une étape importante pour un doctorant. Il est important de prendre le temps de réfléchir à la méthode la plus appropriée pour répondre à la question de recherche et atteindre les objectifs de la recherche. </a:t>
            </a:r>
          </a:p>
          <a:p>
            <a:pPr lvl="0" algn="just">
              <a:buFont typeface="Wingdings" pitchFamily="2" charset="2"/>
              <a:buChar char="v"/>
            </a:pPr>
            <a:r>
              <a:rPr lang="fr-FR" dirty="0" smtClean="0"/>
              <a:t>La </a:t>
            </a:r>
            <a:r>
              <a:rPr lang="fr-FR" b="1" dirty="0" smtClean="0"/>
              <a:t>première étape</a:t>
            </a:r>
            <a:r>
              <a:rPr lang="fr-FR" dirty="0" smtClean="0"/>
              <a:t> pour choisir la méthode de recherche adéquate est de comprendre les différentes méthodes de recherche disponibles. </a:t>
            </a:r>
          </a:p>
          <a:p>
            <a:pPr lvl="0" algn="just">
              <a:buFont typeface="Wingdings" pitchFamily="2" charset="2"/>
              <a:buChar char="v"/>
            </a:pPr>
            <a:r>
              <a:rPr lang="fr-FR" dirty="0" smtClean="0"/>
              <a:t>La </a:t>
            </a:r>
            <a:r>
              <a:rPr lang="fr-FR" b="1" dirty="0" smtClean="0"/>
              <a:t>deuxième étape</a:t>
            </a:r>
            <a:r>
              <a:rPr lang="fr-FR" dirty="0" smtClean="0"/>
              <a:t> pour choisir les méthodes de recherche peuvent être divisées en deux catégories principales : les méthodes qualitatives et les méthodes quantitatives. </a:t>
            </a:r>
          </a:p>
          <a:p>
            <a:pPr lvl="0" algn="just"/>
            <a:r>
              <a:rPr lang="fr-FR" dirty="0" smtClean="0"/>
              <a:t>Les </a:t>
            </a:r>
            <a:r>
              <a:rPr lang="fr-FR" b="1" dirty="0" smtClean="0"/>
              <a:t>méthodes qualitatives</a:t>
            </a:r>
            <a:r>
              <a:rPr lang="fr-FR" dirty="0" smtClean="0"/>
              <a:t> sont généralement utilisées pour explorer des questions ouvertes et comprendre les opinions et les attitudes des participants. </a:t>
            </a:r>
          </a:p>
          <a:p>
            <a:pPr lvl="0" algn="just"/>
            <a:r>
              <a:rPr lang="fr-FR" dirty="0" smtClean="0"/>
              <a:t>Les </a:t>
            </a:r>
            <a:r>
              <a:rPr lang="fr-FR" b="1" dirty="0" smtClean="0"/>
              <a:t>méthodes quantitatives</a:t>
            </a:r>
            <a:r>
              <a:rPr lang="fr-FR" dirty="0" smtClean="0"/>
              <a:t> sont généralement utilisées pour mesurer des variables et analyser des données. </a:t>
            </a:r>
          </a:p>
          <a:p>
            <a:pPr algn="just">
              <a:buNone/>
            </a:pPr>
            <a:r>
              <a:rPr lang="fr-FR" dirty="0" smtClean="0"/>
              <a:t>Une fois que le doctorant a compris les différentes méthodes de recherche disponibles, il doit </a:t>
            </a:r>
          </a:p>
          <a:p>
            <a:pPr algn="just">
              <a:buNone/>
            </a:pPr>
            <a:r>
              <a:rPr lang="fr-FR" dirty="0" smtClean="0"/>
              <a:t> </a:t>
            </a:r>
          </a:p>
          <a:p>
            <a:pPr lvl="0" algn="just">
              <a:buFont typeface="Wingdings" pitchFamily="2" charset="2"/>
              <a:buChar char="v"/>
            </a:pPr>
            <a:r>
              <a:rPr lang="fr-FR" dirty="0" smtClean="0"/>
              <a:t>déterminer quelle méthode est la plus appropriée pour sa recherche. </a:t>
            </a:r>
          </a:p>
          <a:p>
            <a:pPr lvl="0" algn="just">
              <a:buFont typeface="Wingdings" pitchFamily="2" charset="2"/>
              <a:buChar char="v"/>
            </a:pPr>
            <a:r>
              <a:rPr lang="fr-FR" dirty="0" smtClean="0"/>
              <a:t>prendre en compte le type de question de recherche, les objectifs de la recherche et les ressources disponibles. Par exemple, si le doctorant souhaite étudier les opinions des participants, une méthode qualitative serait plus appropriée que quantitative. Une fois que le doctorant a choisi la méthode de recherche appropriée, </a:t>
            </a:r>
          </a:p>
          <a:p>
            <a:pPr lvl="0" algn="just">
              <a:buFont typeface="Wingdings" pitchFamily="2" charset="2"/>
              <a:buChar char="v"/>
            </a:pPr>
            <a:r>
              <a:rPr lang="fr-FR" dirty="0" smtClean="0"/>
              <a:t>développer une stratégie pour mener à bien sa recherche. Cela peut inclure la définition des objectifs de la recherche, la planification des étapes de la recherche et la sélection des outils et des méthodes à utiliser. Il est important que le doctorant prenne le temps de planifier sa recherche et de développer une stratégie claire et cohérente. </a:t>
            </a:r>
          </a:p>
          <a:p>
            <a:pPr lvl="0" algn="just">
              <a:buFont typeface="Wingdings" pitchFamily="2" charset="2"/>
              <a:buChar char="v"/>
            </a:pPr>
            <a:r>
              <a:rPr lang="fr-FR" dirty="0" smtClean="0"/>
              <a:t>doit s'assurer qu'il a les compétences et les connaissances nécessaires pour mener à bien sa recherche. Il peut être utile de consulter des experts et des mentors pour obtenir des conseils et des informations supplémentaires.</a:t>
            </a:r>
          </a:p>
          <a:p>
            <a:pPr algn="just">
              <a:buNone/>
            </a:pPr>
            <a:endParaRPr lang="fr-FR"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p:cTn id="6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p:cTn id="73"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4"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700" b="1" dirty="0" smtClean="0">
                <a:solidFill>
                  <a:schemeClr val="accent3">
                    <a:lumMod val="75000"/>
                  </a:schemeClr>
                </a:solidFill>
              </a:rPr>
              <a:t>II.1. Choisir la méthode de recherche adéquate à sa recherche est une étape extrêmement importante pour un doctorant en sciences et sciences technologiques</a:t>
            </a:r>
            <a:r>
              <a:rPr lang="fr-FR" dirty="0" smtClean="0">
                <a:solidFill>
                  <a:schemeClr val="accent3">
                    <a:lumMod val="75000"/>
                  </a:schemeClr>
                </a:solidFill>
              </a:rPr>
              <a:t/>
            </a:r>
            <a:br>
              <a:rPr lang="fr-FR" dirty="0" smtClean="0">
                <a:solidFill>
                  <a:schemeClr val="accent3">
                    <a:lumMod val="75000"/>
                  </a:schemeClr>
                </a:solidFill>
              </a:rPr>
            </a:br>
            <a:r>
              <a:rPr lang="fr-FR" dirty="0" smtClean="0">
                <a:solidFill>
                  <a:schemeClr val="accent3">
                    <a:lumMod val="75000"/>
                  </a:schemeClr>
                </a:solidFill>
              </a:rPr>
              <a:t> </a:t>
            </a:r>
            <a:r>
              <a:rPr lang="fr-FR" dirty="0" smtClean="0"/>
              <a:t/>
            </a:r>
            <a:br>
              <a:rPr lang="fr-FR" dirty="0" smtClean="0"/>
            </a:br>
            <a:endParaRPr lang="fr-FR" dirty="0"/>
          </a:p>
        </p:txBody>
      </p:sp>
      <p:sp>
        <p:nvSpPr>
          <p:cNvPr id="3" name="Espace réservé du contenu 2"/>
          <p:cNvSpPr>
            <a:spLocks noGrp="1"/>
          </p:cNvSpPr>
          <p:nvPr>
            <p:ph idx="1"/>
          </p:nvPr>
        </p:nvSpPr>
        <p:spPr>
          <a:xfrm>
            <a:off x="457200" y="1857364"/>
            <a:ext cx="8229600" cy="4717172"/>
          </a:xfrm>
        </p:spPr>
        <p:txBody>
          <a:bodyPr>
            <a:normAutofit fontScale="62500" lnSpcReduction="20000"/>
          </a:bodyPr>
          <a:lstStyle/>
          <a:p>
            <a:pPr algn="just">
              <a:buNone/>
            </a:pPr>
            <a:r>
              <a:rPr lang="fr-FR" dirty="0" smtClean="0"/>
              <a:t>Choisir la méthode de recherche adéquate à sa recherche est une étape extrêmement importante pour un doctorant en sciences et sciences technologiques. La méthode de recherche choisie peut avoir un impact significatif sur la qualité et la validité des résultats obtenus. Il est donc essentiel de choisir la méthode de recherche la plus appropriée pour chaque projet de recherche. Il existe de nombreuses méthodes de recherche disponibles pour les doctorants en sciences et sciences technologiques. </a:t>
            </a:r>
          </a:p>
          <a:p>
            <a:pPr algn="just">
              <a:buNone/>
            </a:pPr>
            <a:endParaRPr lang="fr-FR" dirty="0" smtClean="0"/>
          </a:p>
          <a:p>
            <a:pPr algn="just">
              <a:buNone/>
            </a:pPr>
            <a:r>
              <a:rPr lang="fr-FR" dirty="0" smtClean="0"/>
              <a:t>Les méthodes de recherche les plus couramment utilisées sont </a:t>
            </a:r>
          </a:p>
          <a:p>
            <a:pPr lvl="0" algn="just"/>
            <a:r>
              <a:rPr lang="fr-FR" dirty="0" smtClean="0"/>
              <a:t>la recherche quantitative, </a:t>
            </a:r>
          </a:p>
          <a:p>
            <a:pPr lvl="0" algn="just"/>
            <a:r>
              <a:rPr lang="fr-FR" dirty="0" smtClean="0"/>
              <a:t>la recherche qualitative et </a:t>
            </a:r>
          </a:p>
          <a:p>
            <a:pPr lvl="0" algn="just"/>
            <a:r>
              <a:rPr lang="fr-FR" dirty="0" smtClean="0"/>
              <a:t>la recherche mixte. </a:t>
            </a:r>
          </a:p>
          <a:p>
            <a:pPr algn="just">
              <a:buNone/>
            </a:pPr>
            <a:r>
              <a:rPr lang="fr-FR" dirty="0" smtClean="0"/>
              <a:t> </a:t>
            </a:r>
          </a:p>
          <a:p>
            <a:pPr algn="just"/>
            <a:r>
              <a:rPr lang="fr-FR" dirty="0" smtClean="0"/>
              <a:t>Chacune de ces méthodes a ses propres avantages et inconvénients et peut être plus ou moins adaptée à un projet de recherche particulier. </a:t>
            </a:r>
          </a:p>
          <a:p>
            <a:pPr algn="just">
              <a:buNone/>
            </a:pPr>
            <a:r>
              <a:rPr lang="fr-FR" dirty="0" smtClean="0"/>
              <a:t> </a:t>
            </a:r>
          </a:p>
          <a:p>
            <a:pPr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502990"/>
          </a:xfrm>
        </p:spPr>
        <p:txBody>
          <a:bodyPr>
            <a:normAutofit fontScale="62500" lnSpcReduction="20000"/>
          </a:bodyPr>
          <a:lstStyle/>
          <a:p>
            <a:pPr lvl="0" algn="just"/>
            <a:r>
              <a:rPr lang="fr-FR" dirty="0" smtClean="0"/>
              <a:t>La </a:t>
            </a:r>
            <a:r>
              <a:rPr lang="fr-FR" b="1" dirty="0" smtClean="0"/>
              <a:t>recherche quantitative</a:t>
            </a:r>
            <a:r>
              <a:rPr lang="fr-FR" dirty="0" smtClean="0"/>
              <a:t> est une méthode de recherche qui se concentre sur l'utilisation de données numériques pour obtenir des résultats. Cette méthode est souvent utilisée pour étudier des phénomènes à grande échelle et pour obtenir des résultats précis et quantifiables. La recherche quantitative est particulièrement utile pour les projets de recherche qui nécessitent une analyse statistique et des tests de signification statistique. </a:t>
            </a:r>
          </a:p>
          <a:p>
            <a:pPr algn="just">
              <a:buNone/>
            </a:pPr>
            <a:r>
              <a:rPr lang="fr-FR" dirty="0" smtClean="0"/>
              <a:t> </a:t>
            </a:r>
          </a:p>
          <a:p>
            <a:pPr lvl="0" algn="just"/>
            <a:r>
              <a:rPr lang="fr-FR" dirty="0" smtClean="0"/>
              <a:t>La </a:t>
            </a:r>
            <a:r>
              <a:rPr lang="fr-FR" b="1" dirty="0" smtClean="0"/>
              <a:t>recherche qualitative</a:t>
            </a:r>
            <a:r>
              <a:rPr lang="fr-FR" dirty="0" smtClean="0"/>
              <a:t> est une méthode de recherche qui se concentre sur l'utilisation de données qualitatives pour obtenir des résultats. Cette méthode est souvent utilisée pour étudier des phénomènes à petite échelle et pour obtenir des résultats plus subjectifs et plus descriptifs. La recherche qualitative est particulièrement utile pour les projets de recherche qui nécessitent une analyse plus approfondie et une compréhension plus profonde des phénomènes étudiés. </a:t>
            </a:r>
          </a:p>
          <a:p>
            <a:pPr algn="just">
              <a:buNone/>
            </a:pPr>
            <a:r>
              <a:rPr lang="fr-FR" dirty="0" smtClean="0"/>
              <a:t> </a:t>
            </a:r>
          </a:p>
          <a:p>
            <a:pPr lvl="0" algn="just"/>
            <a:r>
              <a:rPr lang="fr-FR" dirty="0" smtClean="0"/>
              <a:t>La </a:t>
            </a:r>
            <a:r>
              <a:rPr lang="fr-FR" b="1" dirty="0" smtClean="0"/>
              <a:t>recherche mixte</a:t>
            </a:r>
            <a:r>
              <a:rPr lang="fr-FR" dirty="0" smtClean="0"/>
              <a:t> est une méthode de recherche qui combine les méthodes de recherche quantitative et qualitative. Cette méthode est souvent utilisée pour étudier des phénomènes à grande échelle et à petite échelle et pour obtenir des résultats plus précis et plus descriptifs. La recherche mixte est particulièrement utile pour les projets de recherche qui nécessitent une analyse plus approfondie et une compréhension plus profonde des phénomènes étudiés.</a:t>
            </a:r>
          </a:p>
          <a:p>
            <a:pPr algn="just">
              <a:buNone/>
            </a:pPr>
            <a:endParaRPr lang="fr-FR"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8" presetClass="entr" presetSubtype="0" accel="5000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788742"/>
          </a:xfrm>
        </p:spPr>
        <p:txBody>
          <a:bodyPr>
            <a:normAutofit fontScale="70000" lnSpcReduction="20000"/>
          </a:bodyPr>
          <a:lstStyle/>
          <a:p>
            <a:pPr lvl="0" algn="just"/>
            <a:r>
              <a:rPr lang="fr-FR" b="1" dirty="0" smtClean="0"/>
              <a:t>Recherche-action </a:t>
            </a:r>
            <a:r>
              <a:rPr lang="fr-FR" dirty="0" smtClean="0"/>
              <a:t>: Il s'agit d'une méthodologie de recherche qui implique une collaboration entre chercheurs et praticiens pour identifier et résoudre des problèmes pratiques dans des contextes réels. L'objectif de la recherche-action est de produire des connaissances utiles pour améliorer la pratique et de donner aux praticiens les moyens d'agir pour améliorer leur propre travail. La recherche-action implique généralement un processus cyclique de planification, d'action, d'observation et de réflexion. Les chercheurs et les praticiens travaillent ensemble pour identifier un problème, élaborer un plan d'action, mettre en œuvre le plan, observer les résultats et réfléchir sur ce qui a été appris. Ce processus est répété jusqu'à ce que le problème soit résolu ou que des progrès significatifs soient réalisés. La recherche-action est souvent utilisée dans des domaines tels que l'éducation, la santé et le travail social, où les praticiens recherchent des solutions pratiques à des problèmes complexes. C'est un outil précieux pour les praticiens car il leur permet de jouer un rôle actif dans le processus de recherche et de voir l'impact immédiat de leurs actions. C'est aussi un outil précieux pour les chercheurs car il leur permet de produire des connaissances directement pertinentes à la pratique et de travailler en collaboration avec les praticiens pour améliorer leur travail.</a:t>
            </a:r>
            <a:r>
              <a:rPr lang="fr-FR" b="1" dirty="0" smtClean="0"/>
              <a:t> </a:t>
            </a:r>
            <a:endParaRPr lang="fr-FR" dirty="0" smtClean="0"/>
          </a:p>
          <a:p>
            <a:pPr algn="just"/>
            <a:endParaRPr lang="fr-FR"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142984"/>
            <a:ext cx="8229600" cy="4325112"/>
          </a:xfrm>
        </p:spPr>
        <p:txBody>
          <a:bodyPr>
            <a:normAutofit fontScale="70000" lnSpcReduction="20000"/>
          </a:bodyPr>
          <a:lstStyle/>
          <a:p>
            <a:pPr lvl="0" algn="just"/>
            <a:r>
              <a:rPr lang="fr-FR" b="1" dirty="0" smtClean="0"/>
              <a:t>Recherche de faisabilité </a:t>
            </a:r>
            <a:r>
              <a:rPr lang="fr-FR" dirty="0" smtClean="0"/>
              <a:t>« Recherche de rendement » est un terme français qui se traduit par « étude de faisabilité » en anglais. Une étude de faisabilité est une analyse de la viabilité d'un projet ou d'une idée proposée. Elle est menée pour déterminer si le projet ou l'idée est réalisable, pratique et rentable. Le but d'une étude de faisabilité est d'identifier les problèmes potentiels et les limites qui peuvent survenir lors de la mise en œuvre du projet ou de l'idée. Cela aide également à déterminer les ressources nécessaires, le calendrier d'achèvement et les risques et avantages potentiels associés au projet. En résumé, la « recherche de rendement » ou « étude de faisabilité » est une étape importante dans le processus de planification de tout projet ou idée. Cela permet de s'assurer que le projet est viable et a de grandes chances de succès avant d'y investir du temps, de l'argent et des ressources.</a:t>
            </a:r>
          </a:p>
          <a:p>
            <a:pPr algn="just"/>
            <a:endParaRPr lang="fr-FR" dirty="0" smtClean="0"/>
          </a:p>
          <a:p>
            <a:pPr algn="just">
              <a:buNone/>
            </a:pPr>
            <a:endParaRPr lang="fr-FR" dirty="0" smtClean="0"/>
          </a:p>
          <a:p>
            <a:pPr algn="just"/>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431552"/>
          </a:xfrm>
        </p:spPr>
        <p:txBody>
          <a:bodyPr>
            <a:normAutofit fontScale="77500" lnSpcReduction="20000"/>
          </a:bodyPr>
          <a:lstStyle/>
          <a:p>
            <a:pPr lvl="0" algn="just"/>
            <a:r>
              <a:rPr lang="fr-FR" b="1" dirty="0" smtClean="0"/>
              <a:t>Recherche appliquée </a:t>
            </a:r>
            <a:r>
              <a:rPr lang="fr-FR" dirty="0" smtClean="0"/>
              <a:t>"Recherche appliquée" est un terme français qui se traduit par "recherche appliquée" en anglais. La recherche appliquée est un type de recherche qui vise à résoudre des problèmes pratiques ou à répondre à des questions spécifiques liées à un domaine ou à une industrie en particulier. Cela implique l'application de connaissances scientifiques ou techniques pour développer de nouveaux produits, processus ou services pouvant être utilisés dans des contextes réels. La recherche appliquée est différente de la recherche fondamentale, qui se concentre sur l'expansion des connaissances et la compréhension d'un sujet particulier sans aucune application pratique immédiate. La recherche appliquée, quant à elle, est davantage axée sur la recherche de solutions à des problèmes spécifiques ou sur l'amélioration de produits ou de procédés existants. En résumé, la "recherche appliquée" ou recherche appliquée est un type de recherche qui vise à résoudre des problèmes pratiques ou à répondre à des questions spécifiques liées à un domaine ou à une industrie en particulier.</a:t>
            </a:r>
          </a:p>
          <a:p>
            <a:pPr algn="just"/>
            <a:endParaRPr lang="fr-FR"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642918"/>
            <a:ext cx="8229600" cy="785818"/>
          </a:xfrm>
        </p:spPr>
        <p:txBody>
          <a:bodyPr>
            <a:noAutofit/>
          </a:bodyPr>
          <a:lstStyle/>
          <a:p>
            <a:r>
              <a:rPr lang="en-US" b="1" i="1" dirty="0" smtClean="0"/>
              <a:t>Introduction:</a:t>
            </a:r>
            <a:r>
              <a:rPr lang="fr-FR" b="1" i="1" dirty="0" smtClean="0"/>
              <a:t/>
            </a:r>
            <a:br>
              <a:rPr lang="fr-FR" b="1" i="1" dirty="0" smtClean="0"/>
            </a:br>
            <a:endParaRPr lang="fr-FR" b="1" i="1" dirty="0"/>
          </a:p>
        </p:txBody>
      </p:sp>
      <p:sp>
        <p:nvSpPr>
          <p:cNvPr id="3" name="Espace réservé du contenu 2"/>
          <p:cNvSpPr>
            <a:spLocks noGrp="1"/>
          </p:cNvSpPr>
          <p:nvPr>
            <p:ph idx="1"/>
          </p:nvPr>
        </p:nvSpPr>
        <p:spPr>
          <a:xfrm>
            <a:off x="500034" y="1142984"/>
            <a:ext cx="8229600" cy="5715016"/>
          </a:xfrm>
        </p:spPr>
        <p:txBody>
          <a:bodyPr>
            <a:normAutofit fontScale="92500" lnSpcReduction="20000"/>
          </a:bodyPr>
          <a:lstStyle/>
          <a:p>
            <a:pPr>
              <a:buNone/>
            </a:pPr>
            <a:r>
              <a:rPr lang="fr-FR" sz="2000" dirty="0" smtClean="0"/>
              <a:t>Avant de commencer, je voudrais vous donner un aperçu de ce que   nous allons couvrir aujourd'hui. </a:t>
            </a:r>
          </a:p>
          <a:p>
            <a:pPr>
              <a:buFont typeface="Wingdings" pitchFamily="2" charset="2"/>
              <a:buChar char="Ø"/>
            </a:pPr>
            <a:r>
              <a:rPr lang="fr-FR" sz="2000" dirty="0" smtClean="0"/>
              <a:t> Nous allons discuter des différents types de recherches et de leurs applications. </a:t>
            </a:r>
          </a:p>
          <a:p>
            <a:pPr>
              <a:buFont typeface="Wingdings" pitchFamily="2" charset="2"/>
              <a:buChar char="Ø"/>
            </a:pPr>
            <a:r>
              <a:rPr lang="fr-FR" sz="2000" dirty="0" smtClean="0"/>
              <a:t>Nous allons également examiner les avantages et les inconvénients de chaque type de recherche et discuter des méthodes et des outils qui peuvent être utilisés pour les mener à bien. </a:t>
            </a:r>
          </a:p>
          <a:p>
            <a:pPr>
              <a:buNone/>
            </a:pPr>
            <a:r>
              <a:rPr lang="fr-FR" sz="2000" dirty="0" smtClean="0"/>
              <a:t>  Pour commencer, je voudrais vous parler des différents types de recherches. </a:t>
            </a:r>
            <a:r>
              <a:rPr lang="en-US" sz="2000" dirty="0" smtClean="0"/>
              <a:t>Il </a:t>
            </a:r>
            <a:r>
              <a:rPr lang="en-US" sz="2000" dirty="0" err="1" smtClean="0"/>
              <a:t>existe</a:t>
            </a:r>
            <a:r>
              <a:rPr lang="en-US" sz="2000" dirty="0" smtClean="0"/>
              <a:t> de </a:t>
            </a:r>
            <a:r>
              <a:rPr lang="en-US" sz="2000" dirty="0" err="1" smtClean="0"/>
              <a:t>nombreux</a:t>
            </a:r>
            <a:r>
              <a:rPr lang="en-US" sz="2000" dirty="0" smtClean="0"/>
              <a:t> types de </a:t>
            </a:r>
            <a:r>
              <a:rPr lang="en-US" sz="2000" dirty="0" err="1" smtClean="0"/>
              <a:t>recherches</a:t>
            </a:r>
            <a:r>
              <a:rPr lang="en-US" sz="2000" dirty="0" smtClean="0"/>
              <a:t>, </a:t>
            </a:r>
            <a:r>
              <a:rPr lang="en-US" sz="2000" dirty="0" err="1" smtClean="0"/>
              <a:t>notamment</a:t>
            </a:r>
            <a:endParaRPr lang="en-US" sz="2000" dirty="0" smtClean="0"/>
          </a:p>
          <a:p>
            <a:pPr lvl="0"/>
            <a:r>
              <a:rPr lang="fr-FR" sz="2000" b="1" dirty="0" smtClean="0"/>
              <a:t>La recherche descriptive, </a:t>
            </a:r>
            <a:endParaRPr lang="fr-FR" sz="2000" dirty="0" smtClean="0"/>
          </a:p>
          <a:p>
            <a:pPr lvl="0"/>
            <a:r>
              <a:rPr lang="fr-FR" sz="2000" b="1" dirty="0" smtClean="0"/>
              <a:t>La recherche expérimentale,</a:t>
            </a:r>
          </a:p>
          <a:p>
            <a:pPr lvl="0"/>
            <a:r>
              <a:rPr lang="fr-FR" sz="2000" b="1" dirty="0" smtClean="0"/>
              <a:t>La recherche empirique,</a:t>
            </a:r>
            <a:endParaRPr lang="fr-FR" sz="2000" dirty="0" smtClean="0"/>
          </a:p>
          <a:p>
            <a:pPr lvl="0"/>
            <a:r>
              <a:rPr lang="fr-FR" sz="2000" b="1" dirty="0" smtClean="0"/>
              <a:t>La recherche qualitative,</a:t>
            </a:r>
            <a:endParaRPr lang="fr-FR" sz="2000" dirty="0" smtClean="0"/>
          </a:p>
          <a:p>
            <a:pPr lvl="0"/>
            <a:r>
              <a:rPr lang="fr-FR" sz="2000" b="1" dirty="0" smtClean="0"/>
              <a:t>La recherche quantitative,</a:t>
            </a:r>
            <a:endParaRPr lang="fr-FR" sz="2000" dirty="0" smtClean="0"/>
          </a:p>
          <a:p>
            <a:pPr lvl="0"/>
            <a:r>
              <a:rPr lang="fr-FR" sz="2000" b="1" dirty="0" smtClean="0"/>
              <a:t>La recherche méthodologique,</a:t>
            </a:r>
            <a:endParaRPr lang="fr-FR" sz="2000" dirty="0" smtClean="0"/>
          </a:p>
          <a:p>
            <a:pPr lvl="0"/>
            <a:r>
              <a:rPr lang="fr-FR" sz="2000" b="1" dirty="0" smtClean="0"/>
              <a:t>La recherche documentaire,</a:t>
            </a:r>
            <a:endParaRPr lang="fr-FR" sz="2000" dirty="0" smtClean="0"/>
          </a:p>
          <a:p>
            <a:pPr lvl="0"/>
            <a:r>
              <a:rPr lang="fr-FR" sz="2000" b="1" dirty="0" smtClean="0"/>
              <a:t>La recherche observationnelle,</a:t>
            </a:r>
            <a:endParaRPr lang="fr-FR" sz="2000" dirty="0" smtClean="0"/>
          </a:p>
          <a:p>
            <a:pPr lvl="0"/>
            <a:r>
              <a:rPr lang="fr-FR" sz="2000" b="1" dirty="0" smtClean="0"/>
              <a:t>La recherche participative,</a:t>
            </a:r>
            <a:endParaRPr lang="fr-FR" sz="2000" dirty="0" smtClean="0"/>
          </a:p>
          <a:p>
            <a:pPr lvl="0"/>
            <a:r>
              <a:rPr lang="fr-FR" sz="2000" b="1" dirty="0" smtClean="0"/>
              <a:t>La recherche en ligne,</a:t>
            </a:r>
            <a:endParaRPr lang="fr-FR" sz="2000" dirty="0" smtClean="0"/>
          </a:p>
          <a:p>
            <a:pPr>
              <a:buNone/>
            </a:pPr>
            <a:r>
              <a:rPr lang="en-US" sz="2000" dirty="0" smtClean="0"/>
              <a:t> </a:t>
            </a:r>
            <a:endParaRPr lang="fr-FR" sz="2000" dirty="0" smtClean="0"/>
          </a:p>
          <a:p>
            <a:endParaRPr lang="fr-FR" sz="2000" dirty="0"/>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4"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 calcmode="lin" valueType="num">
                                      <p:cBhvr>
                                        <p:cTn id="70"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71"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 calcmode="lin" valueType="num">
                                      <p:cBhvr>
                                        <p:cTn id="77"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8"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9" end="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3">
                                            <p:txEl>
                                              <p:pRg st="10" end="10"/>
                                            </p:txEl>
                                          </p:spTgt>
                                        </p:tgtEl>
                                        <p:attrNameLst>
                                          <p:attrName>style.visibility</p:attrName>
                                        </p:attrNameLst>
                                      </p:cBhvr>
                                      <p:to>
                                        <p:strVal val="visible"/>
                                      </p:to>
                                    </p:set>
                                    <p:anim calcmode="lin" valueType="num">
                                      <p:cBhvr>
                                        <p:cTn id="84"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5"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6" dur="1000"/>
                                        <p:tgtEl>
                                          <p:spTgt spid="3">
                                            <p:txEl>
                                              <p:pRg st="10" end="1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5" presetClass="entr" presetSubtype="0" fill="hold" grpId="0" nodeType="clickEffect">
                                  <p:stCondLst>
                                    <p:cond delay="0"/>
                                  </p:stCondLst>
                                  <p:childTnLst>
                                    <p:set>
                                      <p:cBhvr>
                                        <p:cTn id="90" dur="1" fill="hold">
                                          <p:stCondLst>
                                            <p:cond delay="0"/>
                                          </p:stCondLst>
                                        </p:cTn>
                                        <p:tgtEl>
                                          <p:spTgt spid="3">
                                            <p:txEl>
                                              <p:pRg st="11" end="11"/>
                                            </p:txEl>
                                          </p:spTgt>
                                        </p:tgtEl>
                                        <p:attrNameLst>
                                          <p:attrName>style.visibility</p:attrName>
                                        </p:attrNameLst>
                                      </p:cBhvr>
                                      <p:to>
                                        <p:strVal val="visible"/>
                                      </p:to>
                                    </p:set>
                                    <p:anim calcmode="lin" valueType="num">
                                      <p:cBhvr>
                                        <p:cTn id="91"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2"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3" dur="1000"/>
                                        <p:tgtEl>
                                          <p:spTgt spid="3">
                                            <p:txEl>
                                              <p:pRg st="11" end="11"/>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5" presetClass="entr" presetSubtype="0" fill="hold" grpId="0" nodeType="clickEffect">
                                  <p:stCondLst>
                                    <p:cond delay="0"/>
                                  </p:stCondLst>
                                  <p:childTnLst>
                                    <p:set>
                                      <p:cBhvr>
                                        <p:cTn id="97" dur="1" fill="hold">
                                          <p:stCondLst>
                                            <p:cond delay="0"/>
                                          </p:stCondLst>
                                        </p:cTn>
                                        <p:tgtEl>
                                          <p:spTgt spid="3">
                                            <p:txEl>
                                              <p:pRg st="12" end="12"/>
                                            </p:txEl>
                                          </p:spTgt>
                                        </p:tgtEl>
                                        <p:attrNameLst>
                                          <p:attrName>style.visibility</p:attrName>
                                        </p:attrNameLst>
                                      </p:cBhvr>
                                      <p:to>
                                        <p:strVal val="visible"/>
                                      </p:to>
                                    </p:set>
                                    <p:anim calcmode="lin" valueType="num">
                                      <p:cBhvr>
                                        <p:cTn id="98" dur="10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9" dur="10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100" dur="1000"/>
                                        <p:tgtEl>
                                          <p:spTgt spid="3">
                                            <p:txEl>
                                              <p:pRg st="12" end="12"/>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5" presetClass="entr" presetSubtype="0" fill="hold" grpId="0" nodeType="clickEffect">
                                  <p:stCondLst>
                                    <p:cond delay="0"/>
                                  </p:stCondLst>
                                  <p:childTnLst>
                                    <p:set>
                                      <p:cBhvr>
                                        <p:cTn id="104" dur="1" fill="hold">
                                          <p:stCondLst>
                                            <p:cond delay="0"/>
                                          </p:stCondLst>
                                        </p:cTn>
                                        <p:tgtEl>
                                          <p:spTgt spid="3">
                                            <p:txEl>
                                              <p:pRg st="13" end="13"/>
                                            </p:txEl>
                                          </p:spTgt>
                                        </p:tgtEl>
                                        <p:attrNameLst>
                                          <p:attrName>style.visibility</p:attrName>
                                        </p:attrNameLst>
                                      </p:cBhvr>
                                      <p:to>
                                        <p:strVal val="visible"/>
                                      </p:to>
                                    </p:set>
                                    <p:anim calcmode="lin" valueType="num">
                                      <p:cBhvr>
                                        <p:cTn id="105" dur="10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106" dur="10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107" dur="1000"/>
                                        <p:tgtEl>
                                          <p:spTgt spid="3">
                                            <p:txEl>
                                              <p:pRg st="13" end="13"/>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5" presetClass="entr" presetSubtype="0" fill="hold" grpId="0" nodeType="clickEffect">
                                  <p:stCondLst>
                                    <p:cond delay="0"/>
                                  </p:stCondLst>
                                  <p:childTnLst>
                                    <p:set>
                                      <p:cBhvr>
                                        <p:cTn id="111" dur="1" fill="hold">
                                          <p:stCondLst>
                                            <p:cond delay="0"/>
                                          </p:stCondLst>
                                        </p:cTn>
                                        <p:tgtEl>
                                          <p:spTgt spid="3">
                                            <p:txEl>
                                              <p:pRg st="14" end="14"/>
                                            </p:txEl>
                                          </p:spTgt>
                                        </p:tgtEl>
                                        <p:attrNameLst>
                                          <p:attrName>style.visibility</p:attrName>
                                        </p:attrNameLst>
                                      </p:cBhvr>
                                      <p:to>
                                        <p:strVal val="visible"/>
                                      </p:to>
                                    </p:set>
                                    <p:anim calcmode="lin" valueType="num">
                                      <p:cBhvr>
                                        <p:cTn id="112" dur="10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13" dur="10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14" dur="1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fr-FR" sz="2400" b="1" dirty="0" smtClean="0"/>
              <a:t>III. Différencier les méthodologies, les approches en sciences exactes, en sciences expérimentales et en sciences humaines</a:t>
            </a:r>
            <a:r>
              <a:rPr lang="fr-FR" sz="2400" dirty="0" smtClean="0"/>
              <a:t/>
            </a:r>
            <a:br>
              <a:rPr lang="fr-FR" sz="2400" dirty="0" smtClean="0"/>
            </a:br>
            <a:endParaRPr lang="fr-FR" sz="2400" dirty="0"/>
          </a:p>
        </p:txBody>
      </p:sp>
      <p:sp>
        <p:nvSpPr>
          <p:cNvPr id="3" name="Espace réservé du contenu 2"/>
          <p:cNvSpPr>
            <a:spLocks noGrp="1"/>
          </p:cNvSpPr>
          <p:nvPr>
            <p:ph idx="1"/>
          </p:nvPr>
        </p:nvSpPr>
        <p:spPr/>
        <p:txBody>
          <a:bodyPr>
            <a:normAutofit fontScale="62500" lnSpcReduction="20000"/>
          </a:bodyPr>
          <a:lstStyle/>
          <a:p>
            <a:pPr algn="just">
              <a:buNone/>
            </a:pPr>
            <a:r>
              <a:rPr lang="fr-FR" dirty="0" smtClean="0"/>
              <a:t>Les méthodologies, les approches et les méthodes utilisées dans les sciences exactes, les sciences expérimentales et les sciences humaines sont toutes différentes. </a:t>
            </a:r>
            <a:r>
              <a:rPr lang="en-US" dirty="0" smtClean="0"/>
              <a:t>Les sciences </a:t>
            </a:r>
            <a:r>
              <a:rPr lang="en-US" dirty="0" err="1" smtClean="0"/>
              <a:t>exactes</a:t>
            </a:r>
            <a:r>
              <a:rPr lang="en-US" dirty="0" smtClean="0"/>
              <a:t> </a:t>
            </a:r>
            <a:r>
              <a:rPr lang="en-US" dirty="0" err="1" smtClean="0"/>
              <a:t>sont</a:t>
            </a:r>
            <a:r>
              <a:rPr lang="en-US" dirty="0" smtClean="0"/>
              <a:t> </a:t>
            </a:r>
            <a:r>
              <a:rPr lang="en-US" dirty="0" err="1" smtClean="0"/>
              <a:t>généralement</a:t>
            </a:r>
            <a:r>
              <a:rPr lang="en-US" dirty="0" smtClean="0"/>
              <a:t> </a:t>
            </a:r>
            <a:r>
              <a:rPr lang="en-US" dirty="0" err="1" smtClean="0"/>
              <a:t>axées</a:t>
            </a:r>
            <a:r>
              <a:rPr lang="en-US" dirty="0" smtClean="0"/>
              <a:t> </a:t>
            </a:r>
            <a:r>
              <a:rPr lang="en-US" dirty="0" err="1" smtClean="0"/>
              <a:t>sur</a:t>
            </a:r>
            <a:r>
              <a:rPr lang="en-US" dirty="0" smtClean="0"/>
              <a:t> </a:t>
            </a:r>
            <a:endParaRPr lang="fr-FR" dirty="0" smtClean="0"/>
          </a:p>
          <a:p>
            <a:pPr algn="just">
              <a:buNone/>
            </a:pPr>
            <a:r>
              <a:rPr lang="en-US" dirty="0" smtClean="0"/>
              <a:t> </a:t>
            </a:r>
            <a:endParaRPr lang="fr-FR" dirty="0" smtClean="0"/>
          </a:p>
          <a:p>
            <a:pPr lvl="0" algn="just"/>
            <a:r>
              <a:rPr lang="fr-FR" dirty="0" smtClean="0"/>
              <a:t>la recherche théorique et </a:t>
            </a:r>
          </a:p>
          <a:p>
            <a:pPr lvl="0" algn="just"/>
            <a:r>
              <a:rPr lang="fr-FR" dirty="0" smtClean="0"/>
              <a:t>l'utilisation de modèles mathématiques pour expliquer des phénomènes. </a:t>
            </a:r>
          </a:p>
          <a:p>
            <a:pPr lvl="0" algn="just"/>
            <a:r>
              <a:rPr lang="fr-FR" dirty="0" smtClean="0"/>
              <a:t> sur l'analyse et la résolution de problèmes, </a:t>
            </a:r>
          </a:p>
          <a:p>
            <a:pPr lvl="0" algn="just"/>
            <a:r>
              <a:rPr lang="fr-FR" dirty="0" smtClean="0"/>
              <a:t>l'utilisation de la logique et des mathématiques pour résoudre des problèmes et </a:t>
            </a:r>
          </a:p>
          <a:p>
            <a:pPr lvl="0" algn="just"/>
            <a:r>
              <a:rPr lang="fr-FR" dirty="0" smtClean="0"/>
              <a:t>l'utilisation de la théorie pour expliquer des phénomènes. </a:t>
            </a:r>
          </a:p>
          <a:p>
            <a:pPr lvl="0" algn="just"/>
            <a:r>
              <a:rPr lang="fr-FR" dirty="0" smtClean="0"/>
              <a:t> l'utilisation de l'expérimentation et </a:t>
            </a:r>
          </a:p>
          <a:p>
            <a:pPr lvl="0" algn="just"/>
            <a:r>
              <a:rPr lang="fr-FR" dirty="0" smtClean="0"/>
              <a:t>de l'observation pour étudier des phénomènes. </a:t>
            </a:r>
          </a:p>
          <a:p>
            <a:pPr lvl="0" algn="just"/>
            <a:r>
              <a:rPr lang="fr-FR" dirty="0" smtClean="0"/>
              <a:t>l'utilisation de l'expérimentation et de l'observation pour étudier des phénomènes,</a:t>
            </a:r>
          </a:p>
          <a:p>
            <a:pPr lvl="0" algn="just"/>
            <a:r>
              <a:rPr lang="fr-FR" dirty="0" smtClean="0"/>
              <a:t>l'utilisation de la méthode scientifique pour tester des hypothèses et l'utilisation de la statistique pour analyser les données recueillies. </a:t>
            </a:r>
          </a:p>
          <a:p>
            <a:pPr algn="just">
              <a:buNone/>
            </a:pPr>
            <a:endParaRPr lang="fr-F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7" presetClass="entr" presetSubtype="1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17" presetClass="entr" presetSubtype="1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17" presetClass="entr" presetSubtype="10"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p:cTn id="6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1"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62" fill="hold">
                      <p:stCondLst>
                        <p:cond delay="indefinite"/>
                      </p:stCondLst>
                      <p:childTnLst>
                        <p:par>
                          <p:cTn id="63" fill="hold">
                            <p:stCondLst>
                              <p:cond delay="0"/>
                            </p:stCondLst>
                            <p:childTnLst>
                              <p:par>
                                <p:cTn id="64" presetID="17" presetClass="entr" presetSubtype="10" fill="hold" grpId="0" nodeType="click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anim calcmode="lin" valueType="num">
                                      <p:cBhvr>
                                        <p:cTn id="6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7"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17" presetClass="entr" presetSubtype="10" fill="hold" grpId="0" nodeType="clickEffect">
                                  <p:stCondLst>
                                    <p:cond delay="0"/>
                                  </p:stCondLst>
                                  <p:childTnLst>
                                    <p:set>
                                      <p:cBhvr>
                                        <p:cTn id="71" dur="1" fill="hold">
                                          <p:stCondLst>
                                            <p:cond delay="0"/>
                                          </p:stCondLst>
                                        </p:cTn>
                                        <p:tgtEl>
                                          <p:spTgt spid="3">
                                            <p:txEl>
                                              <p:pRg st="9" end="9"/>
                                            </p:txEl>
                                          </p:spTgt>
                                        </p:tgtEl>
                                        <p:attrNameLst>
                                          <p:attrName>style.visibility</p:attrName>
                                        </p:attrNameLst>
                                      </p:cBhvr>
                                      <p:to>
                                        <p:strVal val="visible"/>
                                      </p:to>
                                    </p:set>
                                    <p:anim calcmode="lin" valueType="num">
                                      <p:cBhvr>
                                        <p:cTn id="72"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3" dur="5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17" presetClass="entr" presetSubtype="10" fill="hold" grpId="0" nodeType="clickEffect">
                                  <p:stCondLst>
                                    <p:cond delay="0"/>
                                  </p:stCondLst>
                                  <p:childTnLst>
                                    <p:set>
                                      <p:cBhvr>
                                        <p:cTn id="77" dur="1" fill="hold">
                                          <p:stCondLst>
                                            <p:cond delay="0"/>
                                          </p:stCondLst>
                                        </p:cTn>
                                        <p:tgtEl>
                                          <p:spTgt spid="3">
                                            <p:txEl>
                                              <p:pRg st="10" end="10"/>
                                            </p:txEl>
                                          </p:spTgt>
                                        </p:tgtEl>
                                        <p:attrNameLst>
                                          <p:attrName>style.visibility</p:attrName>
                                        </p:attrNameLst>
                                      </p:cBhvr>
                                      <p:to>
                                        <p:strVal val="visible"/>
                                      </p:to>
                                    </p:set>
                                    <p:anim calcmode="lin" valueType="num">
                                      <p:cBhvr>
                                        <p:cTn id="78"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9" dur="5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860180"/>
          </a:xfrm>
        </p:spPr>
        <p:txBody>
          <a:bodyPr>
            <a:normAutofit fontScale="85000" lnSpcReduction="20000"/>
          </a:bodyPr>
          <a:lstStyle/>
          <a:p>
            <a:pPr algn="just">
              <a:buNone/>
            </a:pPr>
            <a:r>
              <a:rPr lang="fr-FR" dirty="0" smtClean="0"/>
              <a:t>Les sciences humaines sont axées sur </a:t>
            </a:r>
          </a:p>
          <a:p>
            <a:pPr algn="just">
              <a:buNone/>
            </a:pPr>
            <a:r>
              <a:rPr lang="fr-FR" dirty="0" smtClean="0"/>
              <a:t> </a:t>
            </a:r>
          </a:p>
          <a:p>
            <a:pPr lvl="0" algn="just"/>
            <a:r>
              <a:rPr lang="fr-FR" dirty="0" smtClean="0"/>
              <a:t>l'étude des comportements humains et des systèmes sociaux. </a:t>
            </a:r>
          </a:p>
          <a:p>
            <a:pPr lvl="0" algn="just"/>
            <a:r>
              <a:rPr lang="fr-FR" dirty="0" smtClean="0"/>
              <a:t>l'utilisation de l'observation et de l'interview pour étudier des phénomènes, </a:t>
            </a:r>
          </a:p>
          <a:p>
            <a:pPr lvl="0" algn="just"/>
            <a:r>
              <a:rPr lang="fr-FR" dirty="0" smtClean="0"/>
              <a:t>l'utilisation de l'analyse qualitative et quantitative pour analyser des données et l'utilisation de la théorie pour expliquer des phénomènes. </a:t>
            </a:r>
          </a:p>
          <a:p>
            <a:pPr algn="just">
              <a:buNone/>
            </a:pPr>
            <a:r>
              <a:rPr lang="fr-FR" dirty="0" smtClean="0"/>
              <a:t> </a:t>
            </a:r>
          </a:p>
          <a:p>
            <a:pPr algn="just">
              <a:buNone/>
            </a:pPr>
            <a:r>
              <a:rPr lang="fr-FR" dirty="0" smtClean="0"/>
              <a:t>Les méthodologies, les approches et les méthodes utilisées dans les sciences exactes, les sciences expérimentales et les sciences humaines sont toutes différentes. Chacune de ces disciplines utilise des méthodologies et des approches spécifiques pour étudier des phénomènes et comprendre le monde qui nous entoure. </a:t>
            </a:r>
          </a:p>
          <a:p>
            <a:pPr algn="just">
              <a:buNone/>
            </a:pPr>
            <a:r>
              <a:rPr lang="fr-FR" dirty="0" smtClean="0"/>
              <a:t> </a:t>
            </a:r>
          </a:p>
          <a:p>
            <a:pPr algn="just">
              <a:buNone/>
            </a:pPr>
            <a:r>
              <a:rPr lang="fr-FR" dirty="0" smtClean="0"/>
              <a:t> </a:t>
            </a:r>
          </a:p>
          <a:p>
            <a:pPr algn="just"/>
            <a:endParaRPr lang="fr-F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p:stCondLst>
                        <p:cond delay="indefinite"/>
                      </p:stCondLst>
                      <p:childTnLst>
                        <p:par>
                          <p:cTn id="60" fill="hold">
                            <p:stCondLst>
                              <p:cond delay="0"/>
                            </p:stCondLst>
                            <p:childTnLst>
                              <p:par>
                                <p:cTn id="61" presetID="15"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7" fill="hold">
                      <p:stCondLst>
                        <p:cond delay="indefinite"/>
                      </p:stCondLst>
                      <p:childTnLst>
                        <p:par>
                          <p:cTn id="68" fill="hold">
                            <p:stCondLst>
                              <p:cond delay="0"/>
                            </p:stCondLst>
                            <p:childTnLst>
                              <p:par>
                                <p:cTn id="69" presetID="15"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74" dur="1000" fill="hold"/>
                                        <p:tgtEl>
                                          <p:spTgt spid="3">
                                            <p:txEl>
                                              <p:pRg st="8" end="8"/>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1066800"/>
          </a:xfrm>
        </p:spPr>
        <p:txBody>
          <a:bodyPr>
            <a:noAutofit/>
          </a:bodyPr>
          <a:lstStyle/>
          <a:p>
            <a:r>
              <a:rPr lang="fr-FR" sz="2800" b="1" dirty="0" smtClean="0">
                <a:solidFill>
                  <a:schemeClr val="accent3">
                    <a:lumMod val="75000"/>
                  </a:schemeClr>
                </a:solidFill>
              </a:rPr>
              <a:t>III.1.  Les approches méthodologiques spécifiques pour chaque domaine :</a:t>
            </a:r>
            <a:r>
              <a:rPr lang="fr-FR" sz="2800" dirty="0" smtClean="0">
                <a:solidFill>
                  <a:schemeClr val="accent3">
                    <a:lumMod val="75000"/>
                  </a:schemeClr>
                </a:solidFill>
              </a:rPr>
              <a:t/>
            </a:r>
            <a:br>
              <a:rPr lang="fr-FR" sz="2800" dirty="0" smtClean="0">
                <a:solidFill>
                  <a:schemeClr val="accent3">
                    <a:lumMod val="75000"/>
                  </a:schemeClr>
                </a:solidFill>
              </a:rPr>
            </a:br>
            <a:endParaRPr lang="fr-FR" sz="2800" dirty="0">
              <a:solidFill>
                <a:schemeClr val="accent3">
                  <a:lumMod val="75000"/>
                </a:schemeClr>
              </a:solidFill>
            </a:endParaRPr>
          </a:p>
        </p:txBody>
      </p:sp>
      <p:sp>
        <p:nvSpPr>
          <p:cNvPr id="3" name="Espace réservé du contenu 2"/>
          <p:cNvSpPr>
            <a:spLocks noGrp="1"/>
          </p:cNvSpPr>
          <p:nvPr>
            <p:ph idx="1"/>
          </p:nvPr>
        </p:nvSpPr>
        <p:spPr>
          <a:xfrm>
            <a:off x="457200" y="1714488"/>
            <a:ext cx="8229600" cy="4860048"/>
          </a:xfrm>
        </p:spPr>
        <p:txBody>
          <a:bodyPr>
            <a:normAutofit fontScale="55000" lnSpcReduction="20000"/>
          </a:bodyPr>
          <a:lstStyle/>
          <a:p>
            <a:pPr>
              <a:buNone/>
            </a:pPr>
            <a:r>
              <a:rPr lang="fr-FR" dirty="0" smtClean="0"/>
              <a:t>Les approches méthodologiques spécifiques pour étudier des phénomènes et comprendre le monde qui nous entoure varient selon le domaine scientifique.</a:t>
            </a:r>
          </a:p>
          <a:p>
            <a:pPr>
              <a:buNone/>
            </a:pPr>
            <a:r>
              <a:rPr lang="fr-FR" dirty="0" smtClean="0"/>
              <a:t> </a:t>
            </a:r>
          </a:p>
          <a:p>
            <a:r>
              <a:rPr lang="fr-FR" b="1" dirty="0" smtClean="0"/>
              <a:t>En sciences exactes </a:t>
            </a:r>
            <a:r>
              <a:rPr lang="fr-FR" dirty="0" smtClean="0"/>
              <a:t>: </a:t>
            </a:r>
          </a:p>
          <a:p>
            <a:pPr>
              <a:buNone/>
            </a:pPr>
            <a:r>
              <a:rPr lang="fr-FR" dirty="0" smtClean="0"/>
              <a:t>Les méthodes de recherche sont généralement axées sur ;</a:t>
            </a:r>
          </a:p>
          <a:p>
            <a:pPr>
              <a:buNone/>
            </a:pPr>
            <a:r>
              <a:rPr lang="fr-FR" dirty="0" smtClean="0"/>
              <a:t> </a:t>
            </a:r>
          </a:p>
          <a:p>
            <a:pPr lvl="0">
              <a:buFont typeface="Wingdings" pitchFamily="2" charset="2"/>
              <a:buChar char="v"/>
            </a:pPr>
            <a:r>
              <a:rPr lang="fr-FR" b="1" dirty="0" smtClean="0"/>
              <a:t>la modélisation et la simulation</a:t>
            </a:r>
            <a:r>
              <a:rPr lang="fr-FR" dirty="0" smtClean="0"/>
              <a:t>. </a:t>
            </a:r>
          </a:p>
          <a:p>
            <a:pPr lvl="0"/>
            <a:r>
              <a:rPr lang="fr-FR" dirty="0" smtClean="0"/>
              <a:t>Les scientifiques peuvent utiliser </a:t>
            </a:r>
            <a:r>
              <a:rPr lang="fr-FR" b="1" dirty="0" smtClean="0"/>
              <a:t>des modèles mathématiques</a:t>
            </a:r>
            <a:r>
              <a:rPr lang="fr-FR" dirty="0" smtClean="0"/>
              <a:t> pour </a:t>
            </a:r>
            <a:r>
              <a:rPr lang="fr-FR" b="1" dirty="0" smtClean="0"/>
              <a:t>représenter des phénomènes</a:t>
            </a:r>
            <a:r>
              <a:rPr lang="fr-FR" dirty="0" smtClean="0"/>
              <a:t> et </a:t>
            </a:r>
            <a:r>
              <a:rPr lang="fr-FR" b="1" dirty="0" smtClean="0"/>
              <a:t>des processus</a:t>
            </a:r>
            <a:r>
              <a:rPr lang="fr-FR" dirty="0" smtClean="0"/>
              <a:t>, et </a:t>
            </a:r>
            <a:r>
              <a:rPr lang="fr-FR" b="1" dirty="0" smtClean="0"/>
              <a:t>les simuler</a:t>
            </a:r>
            <a:r>
              <a:rPr lang="fr-FR" dirty="0" smtClean="0"/>
              <a:t> pour comprendre leur fonctionnement. </a:t>
            </a:r>
          </a:p>
          <a:p>
            <a:pPr lvl="0"/>
            <a:r>
              <a:rPr lang="fr-FR" dirty="0" smtClean="0"/>
              <a:t>Les scientifiques peuvent également utiliser des </a:t>
            </a:r>
            <a:r>
              <a:rPr lang="fr-FR" b="1" dirty="0" smtClean="0"/>
              <a:t>méthodes analytiques</a:t>
            </a:r>
            <a:r>
              <a:rPr lang="fr-FR" dirty="0" smtClean="0"/>
              <a:t> pour étudier des </a:t>
            </a:r>
            <a:r>
              <a:rPr lang="fr-FR" b="1" dirty="0" smtClean="0"/>
              <a:t>systèmes complexes</a:t>
            </a:r>
            <a:r>
              <a:rPr lang="fr-FR" dirty="0" smtClean="0"/>
              <a:t> et </a:t>
            </a:r>
            <a:r>
              <a:rPr lang="fr-FR" b="1" dirty="0" smtClean="0"/>
              <a:t>leurs propriétés</a:t>
            </a:r>
            <a:r>
              <a:rPr lang="fr-FR" dirty="0" smtClean="0"/>
              <a:t>. </a:t>
            </a:r>
          </a:p>
          <a:p>
            <a:pPr>
              <a:buNone/>
            </a:pPr>
            <a:endParaRPr lang="fr-FR" b="1" dirty="0" smtClean="0"/>
          </a:p>
          <a:p>
            <a:pPr>
              <a:buNone/>
            </a:pPr>
            <a:r>
              <a:rPr lang="fr-FR" dirty="0" smtClean="0"/>
              <a:t>En </a:t>
            </a:r>
            <a:r>
              <a:rPr lang="fr-FR" b="1" dirty="0" smtClean="0"/>
              <a:t>sciences expérimentales</a:t>
            </a:r>
            <a:r>
              <a:rPr lang="fr-FR" dirty="0" smtClean="0"/>
              <a:t>, les méthodes de recherche sont axées sur </a:t>
            </a:r>
          </a:p>
          <a:p>
            <a:pPr lvl="0">
              <a:buFont typeface="Wingdings" pitchFamily="2" charset="2"/>
              <a:buChar char="v"/>
            </a:pPr>
            <a:r>
              <a:rPr lang="fr-FR" dirty="0" smtClean="0"/>
              <a:t>l'expérimentation et l'observation. </a:t>
            </a:r>
          </a:p>
          <a:p>
            <a:pPr lvl="0"/>
            <a:r>
              <a:rPr lang="fr-FR" dirty="0" smtClean="0"/>
              <a:t>Les scientifiques peuvent utiliser des </a:t>
            </a:r>
            <a:r>
              <a:rPr lang="fr-FR" b="1" dirty="0" smtClean="0"/>
              <a:t>expériences pour tester des hypothèses</a:t>
            </a:r>
            <a:r>
              <a:rPr lang="fr-FR" dirty="0" smtClean="0"/>
              <a:t> et </a:t>
            </a:r>
            <a:r>
              <a:rPr lang="fr-FR" b="1" dirty="0" smtClean="0"/>
              <a:t>des théories</a:t>
            </a:r>
            <a:r>
              <a:rPr lang="fr-FR" dirty="0" smtClean="0"/>
              <a:t>, et </a:t>
            </a:r>
            <a:r>
              <a:rPr lang="fr-FR" b="1" dirty="0" smtClean="0"/>
              <a:t>observer leurs résultats</a:t>
            </a:r>
            <a:r>
              <a:rPr lang="fr-FR" dirty="0" smtClean="0"/>
              <a:t>. </a:t>
            </a:r>
          </a:p>
          <a:p>
            <a:pPr lvl="0"/>
            <a:r>
              <a:rPr lang="fr-FR" dirty="0" smtClean="0"/>
              <a:t>Les scientifiques peuvent également utiliser des </a:t>
            </a:r>
            <a:r>
              <a:rPr lang="fr-FR" b="1" dirty="0" smtClean="0"/>
              <a:t>méthodes d'observation</a:t>
            </a:r>
            <a:r>
              <a:rPr lang="fr-FR" dirty="0" smtClean="0"/>
              <a:t> pour étudier </a:t>
            </a:r>
            <a:r>
              <a:rPr lang="fr-FR" b="1" dirty="0" smtClean="0"/>
              <a:t>des phénomènes naturels</a:t>
            </a:r>
            <a:r>
              <a:rPr lang="fr-FR" dirty="0" smtClean="0"/>
              <a:t> et </a:t>
            </a:r>
            <a:r>
              <a:rPr lang="fr-FR" b="1" dirty="0" smtClean="0"/>
              <a:t>leurs propriétés</a:t>
            </a:r>
            <a:r>
              <a:rPr lang="fr-FR" dirty="0" smtClean="0"/>
              <a:t>.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574428"/>
          </a:xfrm>
        </p:spPr>
        <p:txBody>
          <a:bodyPr>
            <a:normAutofit fontScale="85000" lnSpcReduction="20000"/>
          </a:bodyPr>
          <a:lstStyle/>
          <a:p>
            <a:pPr>
              <a:buNone/>
            </a:pPr>
            <a:r>
              <a:rPr lang="fr-FR" b="1" dirty="0" smtClean="0"/>
              <a:t>En sciences humaines et Sociales ; </a:t>
            </a:r>
            <a:r>
              <a:rPr lang="fr-FR" dirty="0" smtClean="0"/>
              <a:t>Les méthodes de recherche en sciences humaines et sociales sont généralement axées sur :</a:t>
            </a:r>
          </a:p>
          <a:p>
            <a:pPr>
              <a:buNone/>
            </a:pPr>
            <a:r>
              <a:rPr lang="fr-FR" dirty="0" smtClean="0"/>
              <a:t> </a:t>
            </a:r>
          </a:p>
          <a:p>
            <a:pPr>
              <a:buNone/>
            </a:pPr>
            <a:r>
              <a:rPr lang="fr-FR" dirty="0" smtClean="0"/>
              <a:t> Les méthodes de recherche en sciences humaines et sociales sont généralement axées sur ;</a:t>
            </a:r>
          </a:p>
          <a:p>
            <a:pPr>
              <a:buNone/>
            </a:pPr>
            <a:r>
              <a:rPr lang="fr-FR" dirty="0" smtClean="0"/>
              <a:t> </a:t>
            </a:r>
          </a:p>
          <a:p>
            <a:pPr lvl="0">
              <a:buFont typeface="Wingdings" pitchFamily="2" charset="2"/>
              <a:buChar char="v"/>
            </a:pPr>
            <a:r>
              <a:rPr lang="fr-FR" b="1" dirty="0" smtClean="0"/>
              <a:t>l'analyse et l'interprétation</a:t>
            </a:r>
            <a:r>
              <a:rPr lang="fr-FR" dirty="0" smtClean="0"/>
              <a:t>. </a:t>
            </a:r>
          </a:p>
          <a:p>
            <a:pPr lvl="0">
              <a:buFont typeface="Arial" pitchFamily="34" charset="0"/>
              <a:buChar char="•"/>
            </a:pPr>
            <a:r>
              <a:rPr lang="fr-FR" dirty="0" smtClean="0"/>
              <a:t>        Les scientifiques peuvent utiliser des </a:t>
            </a:r>
            <a:r>
              <a:rPr lang="fr-FR" b="1" dirty="0" smtClean="0"/>
              <a:t>méthodes qualitatives</a:t>
            </a:r>
            <a:r>
              <a:rPr lang="fr-FR" dirty="0" smtClean="0"/>
              <a:t> pour </a:t>
            </a:r>
            <a:r>
              <a:rPr lang="fr-FR" b="1" dirty="0" smtClean="0"/>
              <a:t>étudier des phénomènes sociaux </a:t>
            </a:r>
            <a:r>
              <a:rPr lang="fr-FR" dirty="0" smtClean="0"/>
              <a:t>et </a:t>
            </a:r>
            <a:r>
              <a:rPr lang="fr-FR" b="1" dirty="0" smtClean="0"/>
              <a:t>culturels</a:t>
            </a:r>
            <a:r>
              <a:rPr lang="fr-FR" dirty="0" smtClean="0"/>
              <a:t>, et </a:t>
            </a:r>
            <a:r>
              <a:rPr lang="fr-FR" b="1" dirty="0" smtClean="0"/>
              <a:t>interpréter</a:t>
            </a:r>
            <a:r>
              <a:rPr lang="fr-FR" dirty="0" smtClean="0"/>
              <a:t> leurs</a:t>
            </a:r>
            <a:r>
              <a:rPr lang="fr-FR" b="1" dirty="0" smtClean="0"/>
              <a:t> significations</a:t>
            </a:r>
            <a:r>
              <a:rPr lang="fr-FR" dirty="0" smtClean="0"/>
              <a:t>. </a:t>
            </a:r>
          </a:p>
          <a:p>
            <a:pPr lvl="0"/>
            <a:r>
              <a:rPr lang="fr-FR" dirty="0" smtClean="0"/>
              <a:t>       Les scientifiques peuvent également utiliser des </a:t>
            </a:r>
            <a:r>
              <a:rPr lang="fr-FR" b="1" dirty="0" smtClean="0"/>
              <a:t>méthodes quantitatives</a:t>
            </a:r>
            <a:r>
              <a:rPr lang="fr-FR" dirty="0" smtClean="0"/>
              <a:t> pour </a:t>
            </a:r>
            <a:r>
              <a:rPr lang="fr-FR" b="1" dirty="0" smtClean="0"/>
              <a:t>étudier des phénomènes sociaux </a:t>
            </a:r>
            <a:r>
              <a:rPr lang="fr-FR" dirty="0" smtClean="0"/>
              <a:t>et</a:t>
            </a:r>
            <a:r>
              <a:rPr lang="fr-FR" b="1" dirty="0" smtClean="0"/>
              <a:t> culturels</a:t>
            </a:r>
            <a:r>
              <a:rPr lang="fr-FR" dirty="0" smtClean="0"/>
              <a:t>, et </a:t>
            </a:r>
            <a:r>
              <a:rPr lang="fr-FR" b="1" dirty="0" smtClean="0"/>
              <a:t>analyser</a:t>
            </a:r>
            <a:r>
              <a:rPr lang="fr-FR" dirty="0" smtClean="0"/>
              <a:t> leurs</a:t>
            </a:r>
            <a:r>
              <a:rPr lang="fr-FR" b="1" dirty="0" smtClean="0"/>
              <a:t> propriétés</a:t>
            </a:r>
            <a:r>
              <a:rPr lang="fr-FR" dirty="0" smtClean="0"/>
              <a:t>.</a:t>
            </a:r>
          </a:p>
          <a:p>
            <a:pPr>
              <a:buNone/>
            </a:pPr>
            <a:endParaRPr lang="fr-FR"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770" decel="100000"/>
                                        <p:tgtEl>
                                          <p:spTgt spid="3">
                                            <p:txEl>
                                              <p:pRg st="2" end="2"/>
                                            </p:txEl>
                                          </p:spTgt>
                                        </p:tgtEl>
                                      </p:cBhvr>
                                    </p:animEffect>
                                    <p:animScale>
                                      <p:cBhvr>
                                        <p:cTn id="30" dur="770" decel="100000"/>
                                        <p:tgtEl>
                                          <p:spTgt spid="3">
                                            <p:txEl>
                                              <p:pRg st="2" end="2"/>
                                            </p:txEl>
                                          </p:spTgt>
                                        </p:tgtEl>
                                      </p:cBhvr>
                                      <p:from x="10000" y="10000"/>
                                      <p:to x="200000" y="450000"/>
                                    </p:animScale>
                                    <p:animScale>
                                      <p:cBhvr>
                                        <p:cTn id="31" dur="1230" accel="100000" fill="hold">
                                          <p:stCondLst>
                                            <p:cond delay="770"/>
                                          </p:stCondLst>
                                        </p:cTn>
                                        <p:tgtEl>
                                          <p:spTgt spid="3">
                                            <p:txEl>
                                              <p:pRg st="2" end="2"/>
                                            </p:txEl>
                                          </p:spTgt>
                                        </p:tgtEl>
                                      </p:cBhvr>
                                      <p:from x="200000" y="450000"/>
                                      <p:to x="100000" y="100000"/>
                                    </p:animScale>
                                    <p:set>
                                      <p:cBhvr>
                                        <p:cTn id="32" dur="770" fill="hold"/>
                                        <p:tgtEl>
                                          <p:spTgt spid="3">
                                            <p:txEl>
                                              <p:pRg st="2" end="2"/>
                                            </p:txEl>
                                          </p:spTgt>
                                        </p:tgtEl>
                                        <p:attrNameLst>
                                          <p:attrName>ppt_x</p:attrName>
                                        </p:attrNameLst>
                                      </p:cBhvr>
                                      <p:to>
                                        <p:strVal val="(0.5)"/>
                                      </p:to>
                                    </p:set>
                                    <p:anim from="(0.5)" to="(#ppt_x)" calcmode="lin" valueType="num">
                                      <p:cBhvr>
                                        <p:cTn id="33" dur="1230" accel="100000" fill="hold">
                                          <p:stCondLst>
                                            <p:cond delay="770"/>
                                          </p:stCondLst>
                                        </p:cTn>
                                        <p:tgtEl>
                                          <p:spTgt spid="3">
                                            <p:txEl>
                                              <p:pRg st="2" end="2"/>
                                            </p:txEl>
                                          </p:spTgt>
                                        </p:tgtEl>
                                        <p:attrNameLst>
                                          <p:attrName>ppt_x</p:attrName>
                                        </p:attrNameLst>
                                      </p:cBhvr>
                                    </p:anim>
                                    <p:set>
                                      <p:cBhvr>
                                        <p:cTn id="34" dur="770" fill="hold"/>
                                        <p:tgtEl>
                                          <p:spTgt spid="3">
                                            <p:txEl>
                                              <p:pRg st="2" end="2"/>
                                            </p:txEl>
                                          </p:spTgt>
                                        </p:tgtEl>
                                        <p:attrNameLst>
                                          <p:attrName>ppt_y</p:attrName>
                                        </p:attrNameLst>
                                      </p:cBhvr>
                                      <p:to>
                                        <p:strVal val="(#ppt_y+0.4)"/>
                                      </p:to>
                                    </p:set>
                                    <p:anim from="(#ppt_y+0.4)" to="(#ppt_y)" calcmode="lin" valueType="num">
                                      <p:cBhvr>
                                        <p:cTn id="35" dur="1230" accel="100000" fill="hold">
                                          <p:stCondLst>
                                            <p:cond delay="770"/>
                                          </p:stCondLst>
                                        </p:cTn>
                                        <p:tgtEl>
                                          <p:spTgt spid="3">
                                            <p:txEl>
                                              <p:pRg st="2" end="2"/>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770" decel="100000"/>
                                        <p:tgtEl>
                                          <p:spTgt spid="3">
                                            <p:txEl>
                                              <p:pRg st="3" end="3"/>
                                            </p:txEl>
                                          </p:spTgt>
                                        </p:tgtEl>
                                      </p:cBhvr>
                                    </p:animEffect>
                                    <p:animScale>
                                      <p:cBhvr>
                                        <p:cTn id="41" dur="770" decel="100000"/>
                                        <p:tgtEl>
                                          <p:spTgt spid="3">
                                            <p:txEl>
                                              <p:pRg st="3" end="3"/>
                                            </p:txEl>
                                          </p:spTgt>
                                        </p:tgtEl>
                                      </p:cBhvr>
                                      <p:from x="10000" y="10000"/>
                                      <p:to x="200000" y="450000"/>
                                    </p:animScale>
                                    <p:animScale>
                                      <p:cBhvr>
                                        <p:cTn id="42" dur="1230" accel="100000" fill="hold">
                                          <p:stCondLst>
                                            <p:cond delay="770"/>
                                          </p:stCondLst>
                                        </p:cTn>
                                        <p:tgtEl>
                                          <p:spTgt spid="3">
                                            <p:txEl>
                                              <p:pRg st="3" end="3"/>
                                            </p:txEl>
                                          </p:spTgt>
                                        </p:tgtEl>
                                      </p:cBhvr>
                                      <p:from x="200000" y="450000"/>
                                      <p:to x="100000" y="100000"/>
                                    </p:animScale>
                                    <p:set>
                                      <p:cBhvr>
                                        <p:cTn id="43" dur="770" fill="hold"/>
                                        <p:tgtEl>
                                          <p:spTgt spid="3">
                                            <p:txEl>
                                              <p:pRg st="3" end="3"/>
                                            </p:txEl>
                                          </p:spTgt>
                                        </p:tgtEl>
                                        <p:attrNameLst>
                                          <p:attrName>ppt_x</p:attrName>
                                        </p:attrNameLst>
                                      </p:cBhvr>
                                      <p:to>
                                        <p:strVal val="(0.5)"/>
                                      </p:to>
                                    </p:set>
                                    <p:anim from="(0.5)" to="(#ppt_x)" calcmode="lin" valueType="num">
                                      <p:cBhvr>
                                        <p:cTn id="44" dur="1230" accel="100000" fill="hold">
                                          <p:stCondLst>
                                            <p:cond delay="770"/>
                                          </p:stCondLst>
                                        </p:cTn>
                                        <p:tgtEl>
                                          <p:spTgt spid="3">
                                            <p:txEl>
                                              <p:pRg st="3" end="3"/>
                                            </p:txEl>
                                          </p:spTgt>
                                        </p:tgtEl>
                                        <p:attrNameLst>
                                          <p:attrName>ppt_x</p:attrName>
                                        </p:attrNameLst>
                                      </p:cBhvr>
                                    </p:anim>
                                    <p:set>
                                      <p:cBhvr>
                                        <p:cTn id="45" dur="770" fill="hold"/>
                                        <p:tgtEl>
                                          <p:spTgt spid="3">
                                            <p:txEl>
                                              <p:pRg st="3" end="3"/>
                                            </p:txEl>
                                          </p:spTgt>
                                        </p:tgtEl>
                                        <p:attrNameLst>
                                          <p:attrName>ppt_y</p:attrName>
                                        </p:attrNameLst>
                                      </p:cBhvr>
                                      <p:to>
                                        <p:strVal val="(#ppt_y+0.4)"/>
                                      </p:to>
                                    </p:set>
                                    <p:anim from="(#ppt_y+0.4)" to="(#ppt_y)" calcmode="lin" valueType="num">
                                      <p:cBhvr>
                                        <p:cTn id="46" dur="1230" accel="100000" fill="hold">
                                          <p:stCondLst>
                                            <p:cond delay="770"/>
                                          </p:stCondLst>
                                        </p:cTn>
                                        <p:tgtEl>
                                          <p:spTgt spid="3">
                                            <p:txEl>
                                              <p:pRg st="3" end="3"/>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770" decel="100000"/>
                                        <p:tgtEl>
                                          <p:spTgt spid="3">
                                            <p:txEl>
                                              <p:pRg st="4" end="4"/>
                                            </p:txEl>
                                          </p:spTgt>
                                        </p:tgtEl>
                                      </p:cBhvr>
                                    </p:animEffect>
                                    <p:animScale>
                                      <p:cBhvr>
                                        <p:cTn id="52" dur="770" decel="100000"/>
                                        <p:tgtEl>
                                          <p:spTgt spid="3">
                                            <p:txEl>
                                              <p:pRg st="4" end="4"/>
                                            </p:txEl>
                                          </p:spTgt>
                                        </p:tgtEl>
                                      </p:cBhvr>
                                      <p:from x="10000" y="10000"/>
                                      <p:to x="200000" y="450000"/>
                                    </p:animScale>
                                    <p:animScale>
                                      <p:cBhvr>
                                        <p:cTn id="53" dur="1230" accel="100000" fill="hold">
                                          <p:stCondLst>
                                            <p:cond delay="770"/>
                                          </p:stCondLst>
                                        </p:cTn>
                                        <p:tgtEl>
                                          <p:spTgt spid="3">
                                            <p:txEl>
                                              <p:pRg st="4" end="4"/>
                                            </p:txEl>
                                          </p:spTgt>
                                        </p:tgtEl>
                                      </p:cBhvr>
                                      <p:from x="200000" y="450000"/>
                                      <p:to x="100000" y="100000"/>
                                    </p:animScale>
                                    <p:set>
                                      <p:cBhvr>
                                        <p:cTn id="54" dur="770" fill="hold"/>
                                        <p:tgtEl>
                                          <p:spTgt spid="3">
                                            <p:txEl>
                                              <p:pRg st="4" end="4"/>
                                            </p:txEl>
                                          </p:spTgt>
                                        </p:tgtEl>
                                        <p:attrNameLst>
                                          <p:attrName>ppt_x</p:attrName>
                                        </p:attrNameLst>
                                      </p:cBhvr>
                                      <p:to>
                                        <p:strVal val="(0.5)"/>
                                      </p:to>
                                    </p:set>
                                    <p:anim from="(0.5)" to="(#ppt_x)" calcmode="lin" valueType="num">
                                      <p:cBhvr>
                                        <p:cTn id="55" dur="1230" accel="100000" fill="hold">
                                          <p:stCondLst>
                                            <p:cond delay="770"/>
                                          </p:stCondLst>
                                        </p:cTn>
                                        <p:tgtEl>
                                          <p:spTgt spid="3">
                                            <p:txEl>
                                              <p:pRg st="4" end="4"/>
                                            </p:txEl>
                                          </p:spTgt>
                                        </p:tgtEl>
                                        <p:attrNameLst>
                                          <p:attrName>ppt_x</p:attrName>
                                        </p:attrNameLst>
                                      </p:cBhvr>
                                    </p:anim>
                                    <p:set>
                                      <p:cBhvr>
                                        <p:cTn id="56" dur="770" fill="hold"/>
                                        <p:tgtEl>
                                          <p:spTgt spid="3">
                                            <p:txEl>
                                              <p:pRg st="4" end="4"/>
                                            </p:txEl>
                                          </p:spTgt>
                                        </p:tgtEl>
                                        <p:attrNameLst>
                                          <p:attrName>ppt_y</p:attrName>
                                        </p:attrNameLst>
                                      </p:cBhvr>
                                      <p:to>
                                        <p:strVal val="(#ppt_y+0.4)"/>
                                      </p:to>
                                    </p:set>
                                    <p:anim from="(#ppt_y+0.4)" to="(#ppt_y)" calcmode="lin" valueType="num">
                                      <p:cBhvr>
                                        <p:cTn id="57" dur="1230" accel="100000" fill="hold">
                                          <p:stCondLst>
                                            <p:cond delay="770"/>
                                          </p:stCondLst>
                                        </p:cTn>
                                        <p:tgtEl>
                                          <p:spTgt spid="3">
                                            <p:txEl>
                                              <p:pRg st="4" end="4"/>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grpId="0"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Effect transition="in" filter="fade">
                                      <p:cBhvr>
                                        <p:cTn id="62" dur="770" decel="100000"/>
                                        <p:tgtEl>
                                          <p:spTgt spid="3">
                                            <p:txEl>
                                              <p:pRg st="5" end="5"/>
                                            </p:txEl>
                                          </p:spTgt>
                                        </p:tgtEl>
                                      </p:cBhvr>
                                    </p:animEffect>
                                    <p:animScale>
                                      <p:cBhvr>
                                        <p:cTn id="63" dur="770" decel="100000"/>
                                        <p:tgtEl>
                                          <p:spTgt spid="3">
                                            <p:txEl>
                                              <p:pRg st="5" end="5"/>
                                            </p:txEl>
                                          </p:spTgt>
                                        </p:tgtEl>
                                      </p:cBhvr>
                                      <p:from x="10000" y="10000"/>
                                      <p:to x="200000" y="450000"/>
                                    </p:animScale>
                                    <p:animScale>
                                      <p:cBhvr>
                                        <p:cTn id="64" dur="1230" accel="100000" fill="hold">
                                          <p:stCondLst>
                                            <p:cond delay="770"/>
                                          </p:stCondLst>
                                        </p:cTn>
                                        <p:tgtEl>
                                          <p:spTgt spid="3">
                                            <p:txEl>
                                              <p:pRg st="5" end="5"/>
                                            </p:txEl>
                                          </p:spTgt>
                                        </p:tgtEl>
                                      </p:cBhvr>
                                      <p:from x="200000" y="450000"/>
                                      <p:to x="100000" y="100000"/>
                                    </p:animScale>
                                    <p:set>
                                      <p:cBhvr>
                                        <p:cTn id="65" dur="770" fill="hold"/>
                                        <p:tgtEl>
                                          <p:spTgt spid="3">
                                            <p:txEl>
                                              <p:pRg st="5" end="5"/>
                                            </p:txEl>
                                          </p:spTgt>
                                        </p:tgtEl>
                                        <p:attrNameLst>
                                          <p:attrName>ppt_x</p:attrName>
                                        </p:attrNameLst>
                                      </p:cBhvr>
                                      <p:to>
                                        <p:strVal val="(0.5)"/>
                                      </p:to>
                                    </p:set>
                                    <p:anim from="(0.5)" to="(#ppt_x)" calcmode="lin" valueType="num">
                                      <p:cBhvr>
                                        <p:cTn id="66" dur="1230" accel="100000" fill="hold">
                                          <p:stCondLst>
                                            <p:cond delay="770"/>
                                          </p:stCondLst>
                                        </p:cTn>
                                        <p:tgtEl>
                                          <p:spTgt spid="3">
                                            <p:txEl>
                                              <p:pRg st="5" end="5"/>
                                            </p:txEl>
                                          </p:spTgt>
                                        </p:tgtEl>
                                        <p:attrNameLst>
                                          <p:attrName>ppt_x</p:attrName>
                                        </p:attrNameLst>
                                      </p:cBhvr>
                                    </p:anim>
                                    <p:set>
                                      <p:cBhvr>
                                        <p:cTn id="67" dur="770" fill="hold"/>
                                        <p:tgtEl>
                                          <p:spTgt spid="3">
                                            <p:txEl>
                                              <p:pRg st="5" end="5"/>
                                            </p:txEl>
                                          </p:spTgt>
                                        </p:tgtEl>
                                        <p:attrNameLst>
                                          <p:attrName>ppt_y</p:attrName>
                                        </p:attrNameLst>
                                      </p:cBhvr>
                                      <p:to>
                                        <p:strVal val="(#ppt_y+0.4)"/>
                                      </p:to>
                                    </p:set>
                                    <p:anim from="(#ppt_y+0.4)" to="(#ppt_y)" calcmode="lin" valueType="num">
                                      <p:cBhvr>
                                        <p:cTn id="68" dur="1230" accel="100000" fill="hold">
                                          <p:stCondLst>
                                            <p:cond delay="770"/>
                                          </p:stCondLst>
                                        </p:cTn>
                                        <p:tgtEl>
                                          <p:spTgt spid="3">
                                            <p:txEl>
                                              <p:pRg st="5" end="5"/>
                                            </p:txEl>
                                          </p:spTgt>
                                        </p:tgtEl>
                                        <p:attrNameLst>
                                          <p:attrName>ppt_y</p:attrName>
                                        </p:attrNameLst>
                                      </p:cBhvr>
                                    </p:anim>
                                  </p:childTnLst>
                                </p:cTn>
                              </p:par>
                            </p:childTnLst>
                          </p:cTn>
                        </p:par>
                      </p:childTnLst>
                    </p:cTn>
                  </p:par>
                  <p:par>
                    <p:cTn id="69" fill="hold">
                      <p:stCondLst>
                        <p:cond delay="indefinite"/>
                      </p:stCondLst>
                      <p:childTnLst>
                        <p:par>
                          <p:cTn id="70" fill="hold">
                            <p:stCondLst>
                              <p:cond delay="0"/>
                            </p:stCondLst>
                            <p:childTnLst>
                              <p:par>
                                <p:cTn id="71" presetID="51" presetClass="entr" presetSubtype="0" fill="hold" grpId="0" nodeType="click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animEffect transition="in" filter="fade">
                                      <p:cBhvr>
                                        <p:cTn id="73" dur="770" decel="100000"/>
                                        <p:tgtEl>
                                          <p:spTgt spid="3">
                                            <p:txEl>
                                              <p:pRg st="6" end="6"/>
                                            </p:txEl>
                                          </p:spTgt>
                                        </p:tgtEl>
                                      </p:cBhvr>
                                    </p:animEffect>
                                    <p:animScale>
                                      <p:cBhvr>
                                        <p:cTn id="74" dur="770" decel="100000"/>
                                        <p:tgtEl>
                                          <p:spTgt spid="3">
                                            <p:txEl>
                                              <p:pRg st="6" end="6"/>
                                            </p:txEl>
                                          </p:spTgt>
                                        </p:tgtEl>
                                      </p:cBhvr>
                                      <p:from x="10000" y="10000"/>
                                      <p:to x="200000" y="450000"/>
                                    </p:animScale>
                                    <p:animScale>
                                      <p:cBhvr>
                                        <p:cTn id="75" dur="1230" accel="100000" fill="hold">
                                          <p:stCondLst>
                                            <p:cond delay="770"/>
                                          </p:stCondLst>
                                        </p:cTn>
                                        <p:tgtEl>
                                          <p:spTgt spid="3">
                                            <p:txEl>
                                              <p:pRg st="6" end="6"/>
                                            </p:txEl>
                                          </p:spTgt>
                                        </p:tgtEl>
                                      </p:cBhvr>
                                      <p:from x="200000" y="450000"/>
                                      <p:to x="100000" y="100000"/>
                                    </p:animScale>
                                    <p:set>
                                      <p:cBhvr>
                                        <p:cTn id="76" dur="770" fill="hold"/>
                                        <p:tgtEl>
                                          <p:spTgt spid="3">
                                            <p:txEl>
                                              <p:pRg st="6" end="6"/>
                                            </p:txEl>
                                          </p:spTgt>
                                        </p:tgtEl>
                                        <p:attrNameLst>
                                          <p:attrName>ppt_x</p:attrName>
                                        </p:attrNameLst>
                                      </p:cBhvr>
                                      <p:to>
                                        <p:strVal val="(0.5)"/>
                                      </p:to>
                                    </p:set>
                                    <p:anim from="(0.5)" to="(#ppt_x)" calcmode="lin" valueType="num">
                                      <p:cBhvr>
                                        <p:cTn id="77" dur="1230" accel="100000" fill="hold">
                                          <p:stCondLst>
                                            <p:cond delay="770"/>
                                          </p:stCondLst>
                                        </p:cTn>
                                        <p:tgtEl>
                                          <p:spTgt spid="3">
                                            <p:txEl>
                                              <p:pRg st="6" end="6"/>
                                            </p:txEl>
                                          </p:spTgt>
                                        </p:tgtEl>
                                        <p:attrNameLst>
                                          <p:attrName>ppt_x</p:attrName>
                                        </p:attrNameLst>
                                      </p:cBhvr>
                                    </p:anim>
                                    <p:set>
                                      <p:cBhvr>
                                        <p:cTn id="78" dur="770" fill="hold"/>
                                        <p:tgtEl>
                                          <p:spTgt spid="3">
                                            <p:txEl>
                                              <p:pRg st="6" end="6"/>
                                            </p:txEl>
                                          </p:spTgt>
                                        </p:tgtEl>
                                        <p:attrNameLst>
                                          <p:attrName>ppt_y</p:attrName>
                                        </p:attrNameLst>
                                      </p:cBhvr>
                                      <p:to>
                                        <p:strVal val="(#ppt_y+0.4)"/>
                                      </p:to>
                                    </p:set>
                                    <p:anim from="(#ppt_y+0.4)" to="(#ppt_y)" calcmode="lin" valueType="num">
                                      <p:cBhvr>
                                        <p:cTn id="79" dur="1230" accel="100000" fill="hold">
                                          <p:stCondLst>
                                            <p:cond delay="770"/>
                                          </p:stCondLst>
                                        </p:cTn>
                                        <p:tgtEl>
                                          <p:spTgt spid="3">
                                            <p:txEl>
                                              <p:pRg st="6" end="6"/>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71480"/>
            <a:ext cx="8229600" cy="1066800"/>
          </a:xfrm>
        </p:spPr>
        <p:txBody>
          <a:bodyPr>
            <a:noAutofit/>
          </a:bodyPr>
          <a:lstStyle/>
          <a:p>
            <a:pPr algn="ctr"/>
            <a:r>
              <a:rPr lang="fr-FR" sz="4400" b="1" dirty="0" smtClean="0"/>
              <a:t>Conclusion :</a:t>
            </a:r>
            <a:r>
              <a:rPr lang="fr-FR" sz="4400" dirty="0" smtClean="0"/>
              <a:t/>
            </a:r>
            <a:br>
              <a:rPr lang="fr-FR" sz="4400" dirty="0" smtClean="0"/>
            </a:br>
            <a:endParaRPr lang="fr-FR" sz="4400" dirty="0"/>
          </a:p>
        </p:txBody>
      </p:sp>
      <p:sp>
        <p:nvSpPr>
          <p:cNvPr id="3" name="Espace réservé du contenu 2"/>
          <p:cNvSpPr>
            <a:spLocks noGrp="1"/>
          </p:cNvSpPr>
          <p:nvPr>
            <p:ph idx="1"/>
          </p:nvPr>
        </p:nvSpPr>
        <p:spPr>
          <a:xfrm>
            <a:off x="457200" y="1285860"/>
            <a:ext cx="8229600" cy="5288676"/>
          </a:xfrm>
        </p:spPr>
        <p:txBody>
          <a:bodyPr>
            <a:normAutofit fontScale="77500" lnSpcReduction="20000"/>
          </a:bodyPr>
          <a:lstStyle/>
          <a:p>
            <a:pPr algn="ctr">
              <a:buNone/>
            </a:pPr>
            <a:r>
              <a:rPr lang="fr-FR" dirty="0" smtClean="0"/>
              <a:t>Pour conclure ma conférence destinée aux doctorants sur les types de recherche, je voudrais souligner l'importance de trouver le bon type de recherche pour chaque projet. Chaque type de recherche a ses propres avantages et inconvénients et il est important de prendre le temps de comprendre les différents types de recherche et leurs implications avant de choisir le bon type pour votre projet. Une fois que vous avez choisi le bon type de recherche, vous pouvez alors vous concentrer sur la mise en œuvre de votre projet et sur la collecte des données nécessaires à votre recherche. Enfin, je voudrais encourager les doctorants à être ouverts à l'exploration de nouveaux types de recherche et à l'utilisation de méthodes innovantes pour leurs projets. La recherche est un domaine en constante évolution et il est important de rester à l'avant-garde des nouvelles méthodes et techniques. </a:t>
            </a:r>
          </a:p>
          <a:p>
            <a:pPr algn="ctr">
              <a:buNone/>
            </a:pPr>
            <a:r>
              <a:rPr lang="fr-FR" dirty="0" smtClean="0"/>
              <a:t> </a:t>
            </a:r>
          </a:p>
          <a:p>
            <a:pPr algn="ctr">
              <a:buNone/>
            </a:pPr>
            <a:endParaRPr lang="fr-FR"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anim calcmode="lin" valueType="num">
                                      <p:cBhvr>
                                        <p:cTn id="24"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Références </a:t>
            </a:r>
            <a:endParaRPr lang="fr-FR" dirty="0"/>
          </a:p>
        </p:txBody>
      </p:sp>
      <p:sp>
        <p:nvSpPr>
          <p:cNvPr id="3" name="Espace réservé du contenu 2"/>
          <p:cNvSpPr>
            <a:spLocks noGrp="1"/>
          </p:cNvSpPr>
          <p:nvPr>
            <p:ph idx="1"/>
          </p:nvPr>
        </p:nvSpPr>
        <p:spPr/>
        <p:txBody>
          <a:bodyPr>
            <a:normAutofit/>
          </a:bodyPr>
          <a:lstStyle/>
          <a:p>
            <a:pPr algn="just"/>
            <a:r>
              <a:rPr lang="fr-FR" sz="1800" dirty="0" smtClean="0"/>
              <a:t>Bertrand, Richard. </a:t>
            </a:r>
            <a:r>
              <a:rPr lang="fr-FR" sz="1800" dirty="0" err="1" smtClean="0"/>
              <a:t>Valiquette</a:t>
            </a:r>
            <a:r>
              <a:rPr lang="fr-FR" sz="1800" dirty="0" smtClean="0"/>
              <a:t>, Claude. </a:t>
            </a:r>
            <a:r>
              <a:rPr lang="fr-FR" sz="1800" b="1" dirty="0" smtClean="0"/>
              <a:t>Pratique de l'analyse statistique des données. </a:t>
            </a:r>
            <a:r>
              <a:rPr lang="fr-FR" sz="1800" dirty="0" smtClean="0"/>
              <a:t>Sillery, Québec, Presses de l'Université du Québec, 1986a. xix, 379 p. ; ill. </a:t>
            </a:r>
          </a:p>
          <a:p>
            <a:pPr algn="just"/>
            <a:r>
              <a:rPr lang="fr-FR" sz="1800" dirty="0" err="1" smtClean="0"/>
              <a:t>Huot</a:t>
            </a:r>
            <a:r>
              <a:rPr lang="fr-FR" sz="1800" dirty="0" smtClean="0"/>
              <a:t>, </a:t>
            </a:r>
            <a:r>
              <a:rPr lang="fr-FR" sz="1800" dirty="0" err="1" smtClean="0"/>
              <a:t>Réjean</a:t>
            </a:r>
            <a:r>
              <a:rPr lang="fr-FR" sz="1800" dirty="0" smtClean="0"/>
              <a:t>. </a:t>
            </a:r>
            <a:r>
              <a:rPr lang="fr-FR" sz="1800" b="1" dirty="0" smtClean="0"/>
              <a:t>Méthodes quantitatives pour les sciences humaines. </a:t>
            </a:r>
            <a:r>
              <a:rPr lang="fr-FR" sz="1800" dirty="0" smtClean="0"/>
              <a:t>   [Sainte-Foy, Québec], Presses de l'Université Laval, 1999b. xi, 387 p. ; ill., formules.</a:t>
            </a:r>
          </a:p>
          <a:p>
            <a:pPr algn="just"/>
            <a:r>
              <a:rPr lang="fr-FR" sz="1800" dirty="0" err="1" smtClean="0"/>
              <a:t>Sanders</a:t>
            </a:r>
            <a:r>
              <a:rPr lang="fr-FR" sz="1800" dirty="0" smtClean="0"/>
              <a:t>, Donald H., Allard, François. </a:t>
            </a:r>
            <a:r>
              <a:rPr lang="fr-FR" sz="1800" b="1" dirty="0" smtClean="0"/>
              <a:t>Les statistiques, une approche nouvelle. </a:t>
            </a:r>
            <a:r>
              <a:rPr lang="fr-FR" sz="1800" dirty="0" smtClean="0"/>
              <a:t>   Montréal (Québec)., </a:t>
            </a:r>
            <a:r>
              <a:rPr lang="fr-FR" sz="1800" dirty="0" err="1" smtClean="0"/>
              <a:t>McGraw</a:t>
            </a:r>
            <a:r>
              <a:rPr lang="fr-FR" sz="1800" dirty="0" smtClean="0"/>
              <a:t>-Hill, 1986. xiii, 498 p. ; ill. ANGERS, Maurice, Initiation pratique à la méthodologie des sciences humaines, Montréal, C.E.C., 1996, 381p. </a:t>
            </a:r>
          </a:p>
          <a:p>
            <a:pPr algn="just"/>
            <a:r>
              <a:rPr lang="fr-FR" sz="1800" dirty="0" err="1" smtClean="0"/>
              <a:t>Oukaci</a:t>
            </a:r>
            <a:r>
              <a:rPr lang="fr-FR" sz="1800" dirty="0" smtClean="0"/>
              <a:t>, L. </a:t>
            </a:r>
            <a:r>
              <a:rPr lang="fr-FR" sz="1800" b="1" dirty="0" smtClean="0"/>
              <a:t>Méthodologie appliquée en sciences sociales et sciences humaines</a:t>
            </a:r>
            <a:r>
              <a:rPr lang="fr-FR" sz="1800" dirty="0" smtClean="0"/>
              <a:t> - </a:t>
            </a:r>
            <a:r>
              <a:rPr lang="fr-FR" sz="1800" b="1" dirty="0" smtClean="0"/>
              <a:t>Concevoir un projet de recherche</a:t>
            </a:r>
            <a:r>
              <a:rPr lang="fr-FR" sz="1800" dirty="0" smtClean="0"/>
              <a:t>.  Édition paf ISBN 978-3-8416-3106-0 . PP136 .2015</a:t>
            </a:r>
          </a:p>
          <a:p>
            <a:pPr>
              <a:buNone/>
            </a:pPr>
            <a:endParaRPr lang="fr-FR" dirty="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928934"/>
            <a:ext cx="8229600" cy="1066800"/>
          </a:xfrm>
        </p:spPr>
        <p:txBody>
          <a:bodyPr/>
          <a:lstStyle/>
          <a:p>
            <a:pPr algn="ctr"/>
            <a:r>
              <a:rPr lang="fr-FR" dirty="0" smtClean="0"/>
              <a:t>MERCI. </a:t>
            </a:r>
            <a:endParaRPr lang="fr-FR"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785818"/>
          </a:xfrm>
        </p:spPr>
        <p:txBody>
          <a:bodyPr>
            <a:normAutofit fontScale="90000"/>
          </a:bodyPr>
          <a:lstStyle/>
          <a:p>
            <a:pPr marL="857250" indent="-857250">
              <a:buFont typeface="+mj-lt"/>
              <a:buAutoNum type="romanUcPeriod"/>
            </a:pPr>
            <a:r>
              <a:rPr lang="en-US" b="1" i="1" dirty="0" err="1" smtClean="0"/>
              <a:t>Distinguer</a:t>
            </a:r>
            <a:r>
              <a:rPr lang="en-US" b="1" i="1" dirty="0" smtClean="0"/>
              <a:t> les </a:t>
            </a:r>
            <a:r>
              <a:rPr lang="en-US" b="1" i="1" dirty="0" err="1" smtClean="0"/>
              <a:t>différents</a:t>
            </a:r>
            <a:r>
              <a:rPr lang="en-US" b="1" i="1" dirty="0" smtClean="0"/>
              <a:t> types de </a:t>
            </a:r>
            <a:r>
              <a:rPr lang="en-US" b="1" i="1" dirty="0" err="1" smtClean="0"/>
              <a:t>recherches</a:t>
            </a:r>
            <a:endParaRPr lang="fr-FR" i="1" dirty="0"/>
          </a:p>
        </p:txBody>
      </p:sp>
      <p:sp>
        <p:nvSpPr>
          <p:cNvPr id="3" name="Espace réservé du contenu 2"/>
          <p:cNvSpPr>
            <a:spLocks noGrp="1"/>
          </p:cNvSpPr>
          <p:nvPr>
            <p:ph idx="1"/>
          </p:nvPr>
        </p:nvSpPr>
        <p:spPr>
          <a:xfrm>
            <a:off x="457200" y="1785926"/>
            <a:ext cx="8229600" cy="5429288"/>
          </a:xfrm>
        </p:spPr>
        <p:txBody>
          <a:bodyPr>
            <a:normAutofit fontScale="70000" lnSpcReduction="20000"/>
          </a:bodyPr>
          <a:lstStyle/>
          <a:p>
            <a:pPr algn="just">
              <a:buNone/>
            </a:pPr>
            <a:r>
              <a:rPr lang="fr-FR" dirty="0" smtClean="0"/>
              <a:t>Il existe plusieurs types de recherches qui peuvent être utilisés pour obtenir des informations et des connaissances. Chacun de ces types de recherches a ses propres avantages et inconvénients et peut être utilisé pour des objectifs différents. </a:t>
            </a:r>
          </a:p>
          <a:p>
            <a:pPr algn="just">
              <a:buNone/>
            </a:pPr>
            <a:r>
              <a:rPr lang="fr-FR" dirty="0" smtClean="0"/>
              <a:t>Chacun de ces types de recherches a ses propres avantages et inconvénients et peut être utilisé pour répondre à des questions différentes. </a:t>
            </a:r>
          </a:p>
          <a:p>
            <a:pPr lvl="0" algn="just">
              <a:buFont typeface="Wingdings" pitchFamily="2" charset="2"/>
              <a:buChar char="Ø"/>
            </a:pPr>
            <a:r>
              <a:rPr lang="fr-FR" dirty="0" smtClean="0">
                <a:solidFill>
                  <a:schemeClr val="accent3">
                    <a:lumMod val="75000"/>
                  </a:schemeClr>
                </a:solidFill>
              </a:rPr>
              <a:t>La </a:t>
            </a:r>
            <a:r>
              <a:rPr lang="fr-FR" b="1" dirty="0" smtClean="0">
                <a:solidFill>
                  <a:schemeClr val="accent3">
                    <a:lumMod val="75000"/>
                  </a:schemeClr>
                </a:solidFill>
              </a:rPr>
              <a:t>recherche descriptive</a:t>
            </a:r>
            <a:r>
              <a:rPr lang="fr-FR" dirty="0" smtClean="0">
                <a:solidFill>
                  <a:schemeClr val="accent3">
                    <a:lumMod val="75000"/>
                  </a:schemeClr>
                </a:solidFill>
              </a:rPr>
              <a:t> </a:t>
            </a:r>
            <a:r>
              <a:rPr lang="fr-FR" dirty="0" smtClean="0"/>
              <a:t>est un type de recherche qui vise à </a:t>
            </a:r>
            <a:r>
              <a:rPr lang="fr-FR" b="1" dirty="0" smtClean="0"/>
              <a:t>décrire un phénomène</a:t>
            </a:r>
            <a:r>
              <a:rPr lang="fr-FR" dirty="0" smtClean="0"/>
              <a:t> ou une population. Il peut être utilisé pour </a:t>
            </a:r>
            <a:r>
              <a:rPr lang="fr-FR" b="1" dirty="0" smtClean="0"/>
              <a:t>comprendre les caractéristiques</a:t>
            </a:r>
            <a:r>
              <a:rPr lang="fr-FR" dirty="0" smtClean="0"/>
              <a:t> d'une population ou pour décrire un phénomène. </a:t>
            </a:r>
            <a:r>
              <a:rPr lang="fr-FR" b="1" dirty="0" smtClean="0"/>
              <a:t>La recherche descriptive</a:t>
            </a:r>
            <a:r>
              <a:rPr lang="fr-FR" dirty="0" smtClean="0"/>
              <a:t> peut être menée à l'aide </a:t>
            </a:r>
            <a:r>
              <a:rPr lang="fr-FR" b="1" dirty="0" smtClean="0"/>
              <a:t>de méthodes</a:t>
            </a:r>
            <a:r>
              <a:rPr lang="fr-FR" dirty="0" smtClean="0"/>
              <a:t> </a:t>
            </a:r>
            <a:r>
              <a:rPr lang="fr-FR" b="1" dirty="0" smtClean="0"/>
              <a:t>qualitatives</a:t>
            </a:r>
            <a:r>
              <a:rPr lang="fr-FR" dirty="0" smtClean="0"/>
              <a:t> ou </a:t>
            </a:r>
            <a:r>
              <a:rPr lang="fr-FR" b="1" dirty="0" smtClean="0"/>
              <a:t>quantitatives</a:t>
            </a:r>
            <a:r>
              <a:rPr lang="fr-FR" dirty="0" smtClean="0"/>
              <a:t>.</a:t>
            </a:r>
          </a:p>
          <a:p>
            <a:pPr lvl="0" algn="just">
              <a:buNone/>
            </a:pPr>
            <a:r>
              <a:rPr lang="fr-FR" dirty="0" smtClean="0"/>
              <a:t> </a:t>
            </a:r>
          </a:p>
          <a:p>
            <a:pPr lvl="0" algn="just">
              <a:buFont typeface="Wingdings" pitchFamily="2" charset="2"/>
              <a:buChar char="Ø"/>
            </a:pPr>
            <a:r>
              <a:rPr lang="fr-FR" dirty="0" smtClean="0">
                <a:solidFill>
                  <a:schemeClr val="accent3">
                    <a:lumMod val="75000"/>
                  </a:schemeClr>
                </a:solidFill>
              </a:rPr>
              <a:t>La </a:t>
            </a:r>
            <a:r>
              <a:rPr lang="fr-FR" b="1" dirty="0" smtClean="0">
                <a:solidFill>
                  <a:schemeClr val="accent3">
                    <a:lumMod val="75000"/>
                  </a:schemeClr>
                </a:solidFill>
              </a:rPr>
              <a:t>recherche expérimentale</a:t>
            </a:r>
            <a:r>
              <a:rPr lang="fr-FR" dirty="0" smtClean="0">
                <a:solidFill>
                  <a:schemeClr val="accent3">
                    <a:lumMod val="75000"/>
                  </a:schemeClr>
                </a:solidFill>
              </a:rPr>
              <a:t> </a:t>
            </a:r>
            <a:r>
              <a:rPr lang="fr-FR" dirty="0" smtClean="0"/>
              <a:t>est un type de recherche qui vise à </a:t>
            </a:r>
            <a:r>
              <a:rPr lang="fr-FR" b="1" dirty="0" smtClean="0"/>
              <a:t>tester une hypothèse</a:t>
            </a:r>
            <a:r>
              <a:rPr lang="fr-FR" dirty="0" smtClean="0"/>
              <a:t>. Il peut être utilisé pour </a:t>
            </a:r>
            <a:r>
              <a:rPr lang="fr-FR" b="1" dirty="0" smtClean="0"/>
              <a:t>tester des théories</a:t>
            </a:r>
            <a:r>
              <a:rPr lang="fr-FR" dirty="0" smtClean="0"/>
              <a:t> ou </a:t>
            </a:r>
            <a:r>
              <a:rPr lang="fr-FR" b="1" dirty="0" smtClean="0"/>
              <a:t>des idées</a:t>
            </a:r>
            <a:r>
              <a:rPr lang="fr-FR" dirty="0" smtClean="0"/>
              <a:t> et pour </a:t>
            </a:r>
            <a:r>
              <a:rPr lang="fr-FR" b="1" dirty="0" smtClean="0"/>
              <a:t>comprendre </a:t>
            </a:r>
            <a:r>
              <a:rPr lang="fr-FR" dirty="0" smtClean="0"/>
              <a:t>comment </a:t>
            </a:r>
            <a:r>
              <a:rPr lang="fr-FR" b="1" dirty="0" smtClean="0"/>
              <a:t>un phénomène</a:t>
            </a:r>
            <a:r>
              <a:rPr lang="fr-FR" dirty="0" smtClean="0"/>
              <a:t> se produit. La </a:t>
            </a:r>
            <a:r>
              <a:rPr lang="fr-FR" b="1" dirty="0" smtClean="0"/>
              <a:t>recherche expérimentale</a:t>
            </a:r>
            <a:r>
              <a:rPr lang="fr-FR" dirty="0" smtClean="0"/>
              <a:t> peut être menée à l'aide </a:t>
            </a:r>
            <a:r>
              <a:rPr lang="fr-FR" b="1" dirty="0" smtClean="0"/>
              <a:t>de méthodes</a:t>
            </a:r>
            <a:r>
              <a:rPr lang="fr-FR" dirty="0" smtClean="0"/>
              <a:t> </a:t>
            </a:r>
            <a:r>
              <a:rPr lang="fr-FR" b="1" dirty="0" smtClean="0"/>
              <a:t>qualitatives</a:t>
            </a:r>
            <a:r>
              <a:rPr lang="fr-FR" dirty="0" smtClean="0"/>
              <a:t> ou </a:t>
            </a:r>
            <a:r>
              <a:rPr lang="fr-FR" b="1" dirty="0" smtClean="0"/>
              <a:t>quantitatives</a:t>
            </a:r>
            <a:r>
              <a:rPr lang="fr-FR" dirty="0" smtClean="0"/>
              <a:t>. </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6074494"/>
          </a:xfrm>
        </p:spPr>
        <p:txBody>
          <a:bodyPr>
            <a:normAutofit/>
          </a:bodyPr>
          <a:lstStyle/>
          <a:p>
            <a:pPr lvl="0" algn="just">
              <a:buFont typeface="Wingdings" pitchFamily="2" charset="2"/>
              <a:buChar char="Ø"/>
            </a:pPr>
            <a:r>
              <a:rPr lang="fr-FR" sz="1600" dirty="0" smtClean="0">
                <a:solidFill>
                  <a:schemeClr val="accent3">
                    <a:lumMod val="75000"/>
                  </a:schemeClr>
                </a:solidFill>
              </a:rPr>
              <a:t>La </a:t>
            </a:r>
            <a:r>
              <a:rPr lang="fr-FR" sz="1600" b="1" dirty="0" smtClean="0">
                <a:solidFill>
                  <a:schemeClr val="accent3">
                    <a:lumMod val="75000"/>
                  </a:schemeClr>
                </a:solidFill>
              </a:rPr>
              <a:t>recherche qualitative</a:t>
            </a:r>
            <a:r>
              <a:rPr lang="fr-FR" sz="1600" dirty="0" smtClean="0">
                <a:solidFill>
                  <a:schemeClr val="accent3">
                    <a:lumMod val="75000"/>
                  </a:schemeClr>
                </a:solidFill>
              </a:rPr>
              <a:t> </a:t>
            </a:r>
            <a:r>
              <a:rPr lang="fr-FR" sz="1600" dirty="0" smtClean="0"/>
              <a:t>est un type de recherche qui vise à </a:t>
            </a:r>
            <a:r>
              <a:rPr lang="fr-FR" sz="1600" b="1" dirty="0" smtClean="0"/>
              <a:t>comprendre les expériences</a:t>
            </a:r>
            <a:r>
              <a:rPr lang="fr-FR" sz="1600" dirty="0" smtClean="0"/>
              <a:t> et </a:t>
            </a:r>
            <a:r>
              <a:rPr lang="fr-FR" sz="1600" b="1" dirty="0" smtClean="0"/>
              <a:t>les points de vue</a:t>
            </a:r>
            <a:r>
              <a:rPr lang="fr-FR" sz="1600" dirty="0" smtClean="0"/>
              <a:t> des </a:t>
            </a:r>
            <a:r>
              <a:rPr lang="fr-FR" sz="1600" b="1" dirty="0" smtClean="0"/>
              <a:t>individus</a:t>
            </a:r>
            <a:r>
              <a:rPr lang="fr-FR" sz="1600" dirty="0" smtClean="0"/>
              <a:t>. Il peut être utilisé pour </a:t>
            </a:r>
            <a:r>
              <a:rPr lang="fr-FR" sz="1600" b="1" dirty="0" smtClean="0"/>
              <a:t>comprendre les motivations</a:t>
            </a:r>
            <a:r>
              <a:rPr lang="fr-FR" sz="1600" dirty="0" smtClean="0"/>
              <a:t>, </a:t>
            </a:r>
            <a:r>
              <a:rPr lang="fr-FR" sz="1600" b="1" dirty="0" smtClean="0"/>
              <a:t>les croyances</a:t>
            </a:r>
            <a:r>
              <a:rPr lang="fr-FR" sz="1600" dirty="0" smtClean="0"/>
              <a:t> et les </a:t>
            </a:r>
            <a:r>
              <a:rPr lang="fr-FR" sz="1600" b="1" dirty="0" smtClean="0"/>
              <a:t>attitudes </a:t>
            </a:r>
            <a:r>
              <a:rPr lang="fr-FR" sz="1600" dirty="0" smtClean="0"/>
              <a:t>des </a:t>
            </a:r>
            <a:r>
              <a:rPr lang="fr-FR" sz="1600" b="1" dirty="0" smtClean="0"/>
              <a:t>individus</a:t>
            </a:r>
            <a:r>
              <a:rPr lang="fr-FR" sz="1600" dirty="0" smtClean="0"/>
              <a:t>. La </a:t>
            </a:r>
            <a:r>
              <a:rPr lang="fr-FR" sz="1600" b="1" dirty="0" smtClean="0"/>
              <a:t>recherche qualitative</a:t>
            </a:r>
            <a:r>
              <a:rPr lang="fr-FR" sz="1600" dirty="0" smtClean="0"/>
              <a:t> peut être menée à l'aide de </a:t>
            </a:r>
            <a:r>
              <a:rPr lang="fr-FR" sz="1600" b="1" dirty="0" smtClean="0"/>
              <a:t>méthodes qualitatives</a:t>
            </a:r>
            <a:r>
              <a:rPr lang="fr-FR" sz="1600" dirty="0" smtClean="0"/>
              <a:t> telles que </a:t>
            </a:r>
            <a:r>
              <a:rPr lang="fr-FR" sz="1600" b="1" dirty="0" smtClean="0"/>
              <a:t>les entretiens</a:t>
            </a:r>
            <a:r>
              <a:rPr lang="fr-FR" sz="1600" dirty="0" smtClean="0"/>
              <a:t>, les </a:t>
            </a:r>
            <a:r>
              <a:rPr lang="fr-FR" sz="1600" b="1" dirty="0" smtClean="0"/>
              <a:t>observations</a:t>
            </a:r>
            <a:r>
              <a:rPr lang="fr-FR" sz="1600" dirty="0" smtClean="0"/>
              <a:t> et les </a:t>
            </a:r>
            <a:r>
              <a:rPr lang="fr-FR" sz="1600" b="1" dirty="0" smtClean="0"/>
              <a:t>groupes de discussion</a:t>
            </a:r>
            <a:r>
              <a:rPr lang="fr-FR" sz="1600" dirty="0" smtClean="0"/>
              <a:t>. La </a:t>
            </a:r>
            <a:r>
              <a:rPr lang="fr-FR" sz="1600" b="1" dirty="0" smtClean="0"/>
              <a:t>recherche quantitative</a:t>
            </a:r>
            <a:r>
              <a:rPr lang="fr-FR" sz="1600" dirty="0" smtClean="0"/>
              <a:t> est une méthode qui </a:t>
            </a:r>
            <a:r>
              <a:rPr lang="fr-FR" sz="1600" b="1" dirty="0" smtClean="0"/>
              <a:t>utilise des données numériques</a:t>
            </a:r>
            <a:r>
              <a:rPr lang="fr-FR" sz="1600" dirty="0" smtClean="0"/>
              <a:t> pour </a:t>
            </a:r>
            <a:r>
              <a:rPr lang="fr-FR" sz="1600" b="1" dirty="0" smtClean="0"/>
              <a:t>obtenir des informations</a:t>
            </a:r>
            <a:r>
              <a:rPr lang="fr-FR" sz="1600" dirty="0" smtClean="0"/>
              <a:t> et </a:t>
            </a:r>
            <a:r>
              <a:rPr lang="fr-FR" sz="1600" b="1" dirty="0" smtClean="0"/>
              <a:t>des résultats.</a:t>
            </a:r>
            <a:endParaRPr lang="fr-FR" sz="1600" dirty="0" smtClean="0"/>
          </a:p>
          <a:p>
            <a:pPr lvl="0" algn="just">
              <a:buFont typeface="Wingdings" pitchFamily="2" charset="2"/>
              <a:buChar char="Ø"/>
            </a:pPr>
            <a:r>
              <a:rPr lang="fr-FR" sz="1600" dirty="0" smtClean="0">
                <a:solidFill>
                  <a:schemeClr val="accent3">
                    <a:lumMod val="75000"/>
                  </a:schemeClr>
                </a:solidFill>
              </a:rPr>
              <a:t>La </a:t>
            </a:r>
            <a:r>
              <a:rPr lang="fr-FR" sz="1600" b="1" dirty="0" smtClean="0">
                <a:solidFill>
                  <a:schemeClr val="accent3">
                    <a:lumMod val="75000"/>
                  </a:schemeClr>
                </a:solidFill>
              </a:rPr>
              <a:t>recherche quantitative</a:t>
            </a:r>
            <a:r>
              <a:rPr lang="fr-FR" sz="1600" dirty="0" smtClean="0">
                <a:solidFill>
                  <a:schemeClr val="accent3">
                    <a:lumMod val="75000"/>
                  </a:schemeClr>
                </a:solidFill>
              </a:rPr>
              <a:t> </a:t>
            </a:r>
            <a:r>
              <a:rPr lang="fr-FR" sz="1600" dirty="0" smtClean="0"/>
              <a:t>est un type de recherche qui vise </a:t>
            </a:r>
            <a:r>
              <a:rPr lang="fr-FR" sz="1600" b="1" dirty="0" smtClean="0"/>
              <a:t>à mesurer</a:t>
            </a:r>
            <a:r>
              <a:rPr lang="fr-FR" sz="1600" dirty="0" smtClean="0"/>
              <a:t> et </a:t>
            </a:r>
            <a:r>
              <a:rPr lang="fr-FR" sz="1600" b="1" dirty="0" smtClean="0"/>
              <a:t>à analyser</a:t>
            </a:r>
            <a:r>
              <a:rPr lang="fr-FR" sz="1600" dirty="0" smtClean="0"/>
              <a:t> des </a:t>
            </a:r>
            <a:r>
              <a:rPr lang="fr-FR" sz="1600" b="1" dirty="0" smtClean="0"/>
              <a:t>données</a:t>
            </a:r>
            <a:r>
              <a:rPr lang="fr-FR" sz="1600" dirty="0" smtClean="0"/>
              <a:t>. Il peut être utilisé pour </a:t>
            </a:r>
            <a:r>
              <a:rPr lang="fr-FR" sz="1600" b="1" dirty="0" smtClean="0"/>
              <a:t>comprendre les tendances</a:t>
            </a:r>
            <a:r>
              <a:rPr lang="fr-FR" sz="1600" dirty="0" smtClean="0"/>
              <a:t> et les </a:t>
            </a:r>
            <a:r>
              <a:rPr lang="fr-FR" sz="1600" b="1" dirty="0" smtClean="0"/>
              <a:t>relations entre les variables</a:t>
            </a:r>
            <a:r>
              <a:rPr lang="fr-FR" sz="1600" dirty="0" smtClean="0"/>
              <a:t>. La recherche quantitative peut être menée à l'aide de </a:t>
            </a:r>
            <a:r>
              <a:rPr lang="fr-FR" sz="1600" b="1" dirty="0" smtClean="0"/>
              <a:t>méthodes quantitatives</a:t>
            </a:r>
            <a:r>
              <a:rPr lang="fr-FR" sz="1600" dirty="0" smtClean="0"/>
              <a:t> telles que </a:t>
            </a:r>
            <a:r>
              <a:rPr lang="fr-FR" sz="1600" b="1" dirty="0" smtClean="0"/>
              <a:t>les sondages</a:t>
            </a:r>
            <a:r>
              <a:rPr lang="fr-FR" sz="1600" dirty="0" smtClean="0"/>
              <a:t>, les </a:t>
            </a:r>
            <a:r>
              <a:rPr lang="fr-FR" sz="1600" b="1" dirty="0" smtClean="0"/>
              <a:t>tests</a:t>
            </a:r>
            <a:r>
              <a:rPr lang="fr-FR" sz="1600" dirty="0" smtClean="0"/>
              <a:t> et les </a:t>
            </a:r>
            <a:r>
              <a:rPr lang="fr-FR" sz="1600" b="1" dirty="0" smtClean="0"/>
              <a:t>analyses statistiques</a:t>
            </a:r>
            <a:r>
              <a:rPr lang="fr-FR" sz="1600" dirty="0" smtClean="0"/>
              <a:t>.</a:t>
            </a:r>
          </a:p>
          <a:p>
            <a:pPr lvl="0" algn="just">
              <a:buFont typeface="Wingdings" pitchFamily="2" charset="2"/>
              <a:buChar char="Ø"/>
            </a:pPr>
            <a:r>
              <a:rPr lang="fr-FR" sz="1600" dirty="0" smtClean="0">
                <a:solidFill>
                  <a:schemeClr val="accent3">
                    <a:lumMod val="75000"/>
                  </a:schemeClr>
                </a:solidFill>
              </a:rPr>
              <a:t>la </a:t>
            </a:r>
            <a:r>
              <a:rPr lang="fr-FR" sz="1600" b="1" dirty="0" smtClean="0">
                <a:solidFill>
                  <a:schemeClr val="accent3">
                    <a:lumMod val="75000"/>
                  </a:schemeClr>
                </a:solidFill>
              </a:rPr>
              <a:t>recherche méthodologique</a:t>
            </a:r>
            <a:r>
              <a:rPr lang="fr-FR" sz="1600" dirty="0" smtClean="0">
                <a:solidFill>
                  <a:schemeClr val="accent3">
                    <a:lumMod val="75000"/>
                  </a:schemeClr>
                </a:solidFill>
              </a:rPr>
              <a:t> </a:t>
            </a:r>
            <a:r>
              <a:rPr lang="fr-FR" sz="1600" dirty="0" smtClean="0"/>
              <a:t>est un type de recherche qui se concentre </a:t>
            </a:r>
            <a:r>
              <a:rPr lang="fr-FR" sz="1600" b="1" dirty="0" smtClean="0"/>
              <a:t>sur l'évaluation</a:t>
            </a:r>
            <a:r>
              <a:rPr lang="fr-FR" sz="1600" dirty="0" smtClean="0"/>
              <a:t> et </a:t>
            </a:r>
            <a:r>
              <a:rPr lang="fr-FR" sz="1600" b="1" dirty="0" smtClean="0"/>
              <a:t>l'amélioration des méthodes</a:t>
            </a:r>
            <a:r>
              <a:rPr lang="fr-FR" sz="1600" dirty="0" smtClean="0"/>
              <a:t> et </a:t>
            </a:r>
            <a:r>
              <a:rPr lang="fr-FR" sz="1600" b="1" dirty="0" smtClean="0"/>
              <a:t>des techniques de recherche</a:t>
            </a:r>
            <a:r>
              <a:rPr lang="fr-FR" sz="1600" dirty="0" smtClean="0"/>
              <a:t>. Cela peut inclure l'évaluation des méthodes et des techniques utilisées pour recueillir et analyser des données. La </a:t>
            </a:r>
            <a:r>
              <a:rPr lang="fr-FR" sz="1600" b="1" dirty="0" smtClean="0"/>
              <a:t>recherche méthodologique</a:t>
            </a:r>
            <a:r>
              <a:rPr lang="fr-FR" sz="1600" dirty="0" smtClean="0"/>
              <a:t> est utile pour </a:t>
            </a:r>
            <a:r>
              <a:rPr lang="fr-FR" sz="1600" b="1" dirty="0" smtClean="0"/>
              <a:t>améliorer les méthodes</a:t>
            </a:r>
            <a:r>
              <a:rPr lang="fr-FR" sz="1600" dirty="0" smtClean="0"/>
              <a:t> et les </a:t>
            </a:r>
            <a:r>
              <a:rPr lang="fr-FR" sz="1600" b="1" dirty="0" smtClean="0"/>
              <a:t>techniques de recherche</a:t>
            </a:r>
            <a:r>
              <a:rPr lang="fr-FR" sz="1600" dirty="0" smtClean="0"/>
              <a:t>. Cependant, elle peut être limitée par le temps et les ressources disponibles. </a:t>
            </a:r>
          </a:p>
          <a:p>
            <a:pPr lvl="0" algn="just">
              <a:buFont typeface="Wingdings" pitchFamily="2" charset="2"/>
              <a:buChar char="Ø"/>
            </a:pPr>
            <a:r>
              <a:rPr lang="fr-FR" sz="1600" b="1" dirty="0" smtClean="0">
                <a:solidFill>
                  <a:schemeClr val="accent3">
                    <a:lumMod val="75000"/>
                  </a:schemeClr>
                </a:solidFill>
              </a:rPr>
              <a:t>La recherche empirique</a:t>
            </a:r>
            <a:r>
              <a:rPr lang="fr-FR" sz="1600" dirty="0" smtClean="0">
                <a:solidFill>
                  <a:schemeClr val="accent3">
                    <a:lumMod val="75000"/>
                  </a:schemeClr>
                </a:solidFill>
              </a:rPr>
              <a:t> </a:t>
            </a:r>
            <a:r>
              <a:rPr lang="fr-FR" sz="1600" dirty="0" smtClean="0"/>
              <a:t>est un type de recherche qui consiste </a:t>
            </a:r>
            <a:r>
              <a:rPr lang="fr-FR" sz="1600" b="1" dirty="0" smtClean="0"/>
              <a:t>à recueillir des données</a:t>
            </a:r>
            <a:r>
              <a:rPr lang="fr-FR" sz="1600" dirty="0" smtClean="0"/>
              <a:t> à </a:t>
            </a:r>
            <a:r>
              <a:rPr lang="fr-FR" sz="1600" b="1" dirty="0" smtClean="0"/>
              <a:t>partir d'observations</a:t>
            </a:r>
            <a:r>
              <a:rPr lang="fr-FR" sz="1600" dirty="0" smtClean="0"/>
              <a:t> et </a:t>
            </a:r>
            <a:r>
              <a:rPr lang="fr-FR" sz="1600" b="1" dirty="0" smtClean="0"/>
              <a:t>d'expériences</a:t>
            </a:r>
            <a:r>
              <a:rPr lang="fr-FR" sz="1600" dirty="0" smtClean="0"/>
              <a:t>. Cela peut inclure des </a:t>
            </a:r>
            <a:r>
              <a:rPr lang="fr-FR" sz="1600" b="1" dirty="0" smtClean="0"/>
              <a:t>études de terrain</a:t>
            </a:r>
            <a:r>
              <a:rPr lang="fr-FR" sz="1600" dirty="0" smtClean="0"/>
              <a:t>, </a:t>
            </a:r>
            <a:r>
              <a:rPr lang="fr-FR" sz="1600" b="1" dirty="0" smtClean="0"/>
              <a:t>des enquêtes</a:t>
            </a:r>
            <a:r>
              <a:rPr lang="fr-FR" sz="1600" dirty="0" smtClean="0"/>
              <a:t>, des </a:t>
            </a:r>
            <a:r>
              <a:rPr lang="fr-FR" sz="1600" b="1" dirty="0" smtClean="0"/>
              <a:t>expériences</a:t>
            </a:r>
            <a:r>
              <a:rPr lang="fr-FR" sz="1600" dirty="0" smtClean="0"/>
              <a:t> et des </a:t>
            </a:r>
            <a:r>
              <a:rPr lang="fr-FR" sz="1600" b="1" dirty="0" smtClean="0"/>
              <a:t>tests</a:t>
            </a:r>
            <a:r>
              <a:rPr lang="fr-FR" sz="1600" dirty="0" smtClean="0"/>
              <a:t>. La </a:t>
            </a:r>
            <a:r>
              <a:rPr lang="fr-FR" sz="1600" b="1" dirty="0" smtClean="0"/>
              <a:t>recherche empirique</a:t>
            </a:r>
            <a:r>
              <a:rPr lang="fr-FR" sz="1600" dirty="0" smtClean="0"/>
              <a:t> est utile pour </a:t>
            </a:r>
            <a:r>
              <a:rPr lang="fr-FR" sz="1600" b="1" dirty="0" smtClean="0"/>
              <a:t>obtenir des informations</a:t>
            </a:r>
            <a:r>
              <a:rPr lang="fr-FR" sz="1600" dirty="0" smtClean="0"/>
              <a:t> sur des </a:t>
            </a:r>
            <a:r>
              <a:rPr lang="fr-FR" sz="1600" b="1" dirty="0" smtClean="0"/>
              <a:t>sujets spécifiques</a:t>
            </a:r>
            <a:r>
              <a:rPr lang="fr-FR" sz="1600" dirty="0" smtClean="0"/>
              <a:t> et pour </a:t>
            </a:r>
            <a:r>
              <a:rPr lang="fr-FR" sz="1600" b="1" dirty="0" smtClean="0"/>
              <a:t>tester des hypothèses</a:t>
            </a:r>
            <a:r>
              <a:rPr lang="fr-FR" sz="1600" dirty="0" smtClean="0"/>
              <a:t>. Cependant, elle peut être limitée par le temps et les ressources disponibles.</a:t>
            </a:r>
          </a:p>
          <a:p>
            <a:endParaRPr lang="fr-FR" sz="1600" dirty="0"/>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4944"/>
            <a:ext cx="8229600" cy="6003056"/>
          </a:xfrm>
        </p:spPr>
        <p:txBody>
          <a:bodyPr>
            <a:normAutofit fontScale="62500" lnSpcReduction="20000"/>
          </a:bodyPr>
          <a:lstStyle/>
          <a:p>
            <a:pPr lvl="0" algn="just">
              <a:buFont typeface="Wingdings" pitchFamily="2" charset="2"/>
              <a:buChar char="Ø"/>
            </a:pPr>
            <a:r>
              <a:rPr lang="fr-FR" dirty="0" smtClean="0">
                <a:solidFill>
                  <a:schemeClr val="accent3">
                    <a:lumMod val="75000"/>
                  </a:schemeClr>
                </a:solidFill>
              </a:rPr>
              <a:t>La </a:t>
            </a:r>
            <a:r>
              <a:rPr lang="fr-FR" b="1" dirty="0" smtClean="0">
                <a:solidFill>
                  <a:schemeClr val="accent3">
                    <a:lumMod val="75000"/>
                  </a:schemeClr>
                </a:solidFill>
              </a:rPr>
              <a:t>recherche documentaire</a:t>
            </a:r>
            <a:r>
              <a:rPr lang="fr-FR" dirty="0" smtClean="0">
                <a:solidFill>
                  <a:schemeClr val="accent3">
                    <a:lumMod val="75000"/>
                  </a:schemeClr>
                </a:solidFill>
              </a:rPr>
              <a:t> </a:t>
            </a:r>
            <a:r>
              <a:rPr lang="fr-FR" dirty="0" smtClean="0"/>
              <a:t>est un type de recherche qui consiste à </a:t>
            </a:r>
            <a:r>
              <a:rPr lang="fr-FR" b="1" dirty="0" smtClean="0"/>
              <a:t>recueillir des informations</a:t>
            </a:r>
            <a:r>
              <a:rPr lang="fr-FR" dirty="0" smtClean="0"/>
              <a:t> à partir </a:t>
            </a:r>
            <a:r>
              <a:rPr lang="fr-FR" b="1" dirty="0" smtClean="0"/>
              <a:t>de documents existants</a:t>
            </a:r>
            <a:r>
              <a:rPr lang="fr-FR" dirty="0" smtClean="0"/>
              <a:t>, tels que </a:t>
            </a:r>
            <a:r>
              <a:rPr lang="fr-FR" b="1" dirty="0" smtClean="0"/>
              <a:t>des livres</a:t>
            </a:r>
            <a:r>
              <a:rPr lang="fr-FR" dirty="0" smtClean="0"/>
              <a:t>, </a:t>
            </a:r>
            <a:r>
              <a:rPr lang="fr-FR" b="1" dirty="0" smtClean="0"/>
              <a:t>des articles</a:t>
            </a:r>
            <a:r>
              <a:rPr lang="fr-FR" dirty="0" smtClean="0"/>
              <a:t>, </a:t>
            </a:r>
            <a:r>
              <a:rPr lang="fr-FR" b="1" dirty="0" smtClean="0"/>
              <a:t>des rapports</a:t>
            </a:r>
            <a:r>
              <a:rPr lang="fr-FR" dirty="0" smtClean="0"/>
              <a:t>, des </a:t>
            </a:r>
            <a:r>
              <a:rPr lang="fr-FR" b="1" dirty="0" smtClean="0"/>
              <a:t>sites Web</a:t>
            </a:r>
            <a:r>
              <a:rPr lang="fr-FR" dirty="0" smtClean="0"/>
              <a:t> et des </a:t>
            </a:r>
            <a:r>
              <a:rPr lang="fr-FR" b="1" dirty="0" smtClean="0"/>
              <a:t>bases de données</a:t>
            </a:r>
            <a:r>
              <a:rPr lang="fr-FR" dirty="0" smtClean="0"/>
              <a:t>. La </a:t>
            </a:r>
            <a:r>
              <a:rPr lang="fr-FR" b="1" dirty="0" smtClean="0"/>
              <a:t>recherche documentaire</a:t>
            </a:r>
            <a:r>
              <a:rPr lang="fr-FR" dirty="0" smtClean="0"/>
              <a:t> est utile pour obtenir des informations sur des </a:t>
            </a:r>
            <a:r>
              <a:rPr lang="fr-FR" b="1" dirty="0" smtClean="0"/>
              <a:t>sujets spécifiques</a:t>
            </a:r>
            <a:r>
              <a:rPr lang="fr-FR" dirty="0" smtClean="0"/>
              <a:t> et pour </a:t>
            </a:r>
            <a:r>
              <a:rPr lang="fr-FR" b="1" dirty="0" smtClean="0"/>
              <a:t>recueillir des données historiques</a:t>
            </a:r>
            <a:r>
              <a:rPr lang="fr-FR" dirty="0" smtClean="0"/>
              <a:t>. Cependant, elle peut être limitée par le nombre de documents disponibles et par leur qualité. </a:t>
            </a:r>
          </a:p>
          <a:p>
            <a:pPr lvl="0" algn="just">
              <a:buNone/>
            </a:pPr>
            <a:endParaRPr lang="fr-FR" dirty="0" smtClean="0"/>
          </a:p>
          <a:p>
            <a:pPr lvl="0" algn="just">
              <a:buFont typeface="Wingdings" pitchFamily="2" charset="2"/>
              <a:buChar char="Ø"/>
            </a:pPr>
            <a:r>
              <a:rPr lang="fr-FR" dirty="0" smtClean="0">
                <a:solidFill>
                  <a:schemeClr val="accent3">
                    <a:lumMod val="75000"/>
                  </a:schemeClr>
                </a:solidFill>
              </a:rPr>
              <a:t>La </a:t>
            </a:r>
            <a:r>
              <a:rPr lang="fr-FR" b="1" dirty="0" smtClean="0">
                <a:solidFill>
                  <a:schemeClr val="accent3">
                    <a:lumMod val="75000"/>
                  </a:schemeClr>
                </a:solidFill>
              </a:rPr>
              <a:t>recherche observationnelle</a:t>
            </a:r>
            <a:r>
              <a:rPr lang="fr-FR" dirty="0" smtClean="0">
                <a:solidFill>
                  <a:schemeClr val="accent3">
                    <a:lumMod val="75000"/>
                  </a:schemeClr>
                </a:solidFill>
              </a:rPr>
              <a:t> </a:t>
            </a:r>
            <a:r>
              <a:rPr lang="fr-FR" dirty="0" smtClean="0"/>
              <a:t>est une autre méthode qui consiste </a:t>
            </a:r>
            <a:r>
              <a:rPr lang="fr-FR" b="1" dirty="0" smtClean="0"/>
              <a:t>à observer</a:t>
            </a:r>
            <a:r>
              <a:rPr lang="fr-FR" dirty="0" smtClean="0"/>
              <a:t> et </a:t>
            </a:r>
            <a:r>
              <a:rPr lang="fr-FR" b="1" dirty="0" smtClean="0"/>
              <a:t>à documenter des comportements</a:t>
            </a:r>
            <a:r>
              <a:rPr lang="fr-FR" dirty="0" smtClean="0"/>
              <a:t> et </a:t>
            </a:r>
            <a:r>
              <a:rPr lang="fr-FR" b="1" dirty="0" smtClean="0"/>
              <a:t>des événements</a:t>
            </a:r>
            <a:r>
              <a:rPr lang="fr-FR" dirty="0" smtClean="0"/>
              <a:t>.</a:t>
            </a:r>
          </a:p>
          <a:p>
            <a:pPr lvl="0" algn="just">
              <a:buNone/>
            </a:pPr>
            <a:endParaRPr lang="fr-FR" dirty="0" smtClean="0"/>
          </a:p>
          <a:p>
            <a:pPr lvl="0" algn="just">
              <a:buFont typeface="Wingdings" pitchFamily="2" charset="2"/>
              <a:buChar char="Ø"/>
            </a:pPr>
            <a:r>
              <a:rPr lang="fr-FR" dirty="0" smtClean="0">
                <a:solidFill>
                  <a:schemeClr val="accent3">
                    <a:lumMod val="75000"/>
                  </a:schemeClr>
                </a:solidFill>
              </a:rPr>
              <a:t>La </a:t>
            </a:r>
            <a:r>
              <a:rPr lang="fr-FR" b="1" dirty="0" smtClean="0">
                <a:solidFill>
                  <a:schemeClr val="accent3">
                    <a:lumMod val="75000"/>
                  </a:schemeClr>
                </a:solidFill>
              </a:rPr>
              <a:t>recherche participative</a:t>
            </a:r>
            <a:r>
              <a:rPr lang="fr-FR" b="1" dirty="0" smtClean="0"/>
              <a:t> </a:t>
            </a:r>
            <a:r>
              <a:rPr lang="fr-FR" dirty="0" smtClean="0"/>
              <a:t>est une méthode qui implique </a:t>
            </a:r>
            <a:r>
              <a:rPr lang="fr-FR" b="1" dirty="0" smtClean="0"/>
              <a:t>l'implication des participants</a:t>
            </a:r>
            <a:r>
              <a:rPr lang="fr-FR" dirty="0" smtClean="0"/>
              <a:t> dans le </a:t>
            </a:r>
            <a:r>
              <a:rPr lang="fr-FR" b="1" dirty="0" smtClean="0"/>
              <a:t>processus de recherche</a:t>
            </a:r>
          </a:p>
          <a:p>
            <a:pPr lvl="0" algn="just">
              <a:buNone/>
            </a:pPr>
            <a:endParaRPr lang="fr-FR" dirty="0" smtClean="0"/>
          </a:p>
          <a:p>
            <a:pPr lvl="0" algn="just">
              <a:buFont typeface="Wingdings" pitchFamily="2" charset="2"/>
              <a:buChar char="Ø"/>
            </a:pPr>
            <a:r>
              <a:rPr lang="en-US" dirty="0" smtClean="0">
                <a:solidFill>
                  <a:schemeClr val="accent3">
                    <a:lumMod val="75000"/>
                  </a:schemeClr>
                </a:solidFill>
              </a:rPr>
              <a:t>la </a:t>
            </a:r>
            <a:r>
              <a:rPr lang="en-US" b="1" dirty="0" err="1" smtClean="0">
                <a:solidFill>
                  <a:schemeClr val="accent3">
                    <a:lumMod val="75000"/>
                  </a:schemeClr>
                </a:solidFill>
              </a:rPr>
              <a:t>recherche</a:t>
            </a:r>
            <a:r>
              <a:rPr lang="en-US" b="1" dirty="0" smtClean="0">
                <a:solidFill>
                  <a:schemeClr val="accent3">
                    <a:lumMod val="75000"/>
                  </a:schemeClr>
                </a:solidFill>
              </a:rPr>
              <a:t> en </a:t>
            </a:r>
            <a:r>
              <a:rPr lang="en-US" b="1" dirty="0" err="1" smtClean="0">
                <a:solidFill>
                  <a:schemeClr val="accent3">
                    <a:lumMod val="75000"/>
                  </a:schemeClr>
                </a:solidFill>
              </a:rPr>
              <a:t>ligne</a:t>
            </a:r>
            <a:r>
              <a:rPr lang="en-US" dirty="0" smtClean="0">
                <a:solidFill>
                  <a:schemeClr val="accent3">
                    <a:lumMod val="75000"/>
                  </a:schemeClr>
                </a:solidFill>
              </a:rPr>
              <a:t> </a:t>
            </a:r>
            <a:r>
              <a:rPr lang="en-US" dirty="0" err="1" smtClean="0"/>
              <a:t>est</a:t>
            </a:r>
            <a:r>
              <a:rPr lang="en-US" dirty="0" smtClean="0"/>
              <a:t> </a:t>
            </a:r>
            <a:r>
              <a:rPr lang="en-US" dirty="0" err="1" smtClean="0"/>
              <a:t>une</a:t>
            </a:r>
            <a:r>
              <a:rPr lang="en-US" dirty="0" smtClean="0"/>
              <a:t> </a:t>
            </a:r>
            <a:r>
              <a:rPr lang="en-US" dirty="0" err="1" smtClean="0"/>
              <a:t>méthode</a:t>
            </a:r>
            <a:r>
              <a:rPr lang="en-US" dirty="0" smtClean="0"/>
              <a:t> qui </a:t>
            </a:r>
            <a:r>
              <a:rPr lang="en-US" dirty="0" err="1" smtClean="0"/>
              <a:t>utilise</a:t>
            </a:r>
            <a:r>
              <a:rPr lang="en-US" dirty="0" smtClean="0"/>
              <a:t> </a:t>
            </a:r>
            <a:r>
              <a:rPr lang="en-US" b="1" dirty="0" smtClean="0"/>
              <a:t>des </a:t>
            </a:r>
            <a:r>
              <a:rPr lang="en-US" b="1" dirty="0" err="1" smtClean="0"/>
              <a:t>outils</a:t>
            </a:r>
            <a:r>
              <a:rPr lang="en-US" b="1" dirty="0" smtClean="0"/>
              <a:t> </a:t>
            </a:r>
            <a:r>
              <a:rPr lang="en-US" b="1" dirty="0" err="1" smtClean="0"/>
              <a:t>numériques</a:t>
            </a:r>
            <a:r>
              <a:rPr lang="en-US" dirty="0" smtClean="0"/>
              <a:t> pour </a:t>
            </a:r>
            <a:r>
              <a:rPr lang="en-US" b="1" dirty="0" err="1" smtClean="0"/>
              <a:t>recueillir</a:t>
            </a:r>
            <a:r>
              <a:rPr lang="en-US" b="1" dirty="0" smtClean="0"/>
              <a:t> des </a:t>
            </a:r>
            <a:r>
              <a:rPr lang="en-US" b="1" dirty="0" err="1" smtClean="0"/>
              <a:t>informations</a:t>
            </a:r>
            <a:r>
              <a:rPr lang="en-US" b="1" dirty="0" smtClean="0"/>
              <a:t> </a:t>
            </a:r>
            <a:r>
              <a:rPr lang="en-US" dirty="0" smtClean="0"/>
              <a:t>et</a:t>
            </a:r>
            <a:r>
              <a:rPr lang="en-US" b="1" dirty="0" smtClean="0"/>
              <a:t> des </a:t>
            </a:r>
            <a:r>
              <a:rPr lang="en-US" b="1" dirty="0" err="1" smtClean="0"/>
              <a:t>données</a:t>
            </a:r>
            <a:r>
              <a:rPr lang="en-US" dirty="0" smtClean="0"/>
              <a:t>. </a:t>
            </a:r>
            <a:r>
              <a:rPr lang="en-US" dirty="0" err="1" smtClean="0"/>
              <a:t>Cela</a:t>
            </a:r>
            <a:r>
              <a:rPr lang="en-US" dirty="0" smtClean="0"/>
              <a:t> </a:t>
            </a:r>
            <a:r>
              <a:rPr lang="en-US" dirty="0" err="1" smtClean="0"/>
              <a:t>peut</a:t>
            </a:r>
            <a:r>
              <a:rPr lang="en-US" dirty="0" smtClean="0"/>
              <a:t> </a:t>
            </a:r>
            <a:r>
              <a:rPr lang="en-US" dirty="0" err="1" smtClean="0"/>
              <a:t>inclure</a:t>
            </a:r>
            <a:r>
              <a:rPr lang="en-US" dirty="0" smtClean="0"/>
              <a:t> des </a:t>
            </a:r>
            <a:r>
              <a:rPr lang="en-US" b="1" dirty="0" err="1" smtClean="0"/>
              <a:t>sondages</a:t>
            </a:r>
            <a:r>
              <a:rPr lang="en-US" b="1" dirty="0" smtClean="0"/>
              <a:t> en </a:t>
            </a:r>
            <a:r>
              <a:rPr lang="en-US" b="1" dirty="0" err="1" smtClean="0"/>
              <a:t>ligne</a:t>
            </a:r>
            <a:r>
              <a:rPr lang="en-US" dirty="0" smtClean="0"/>
              <a:t>, des </a:t>
            </a:r>
            <a:r>
              <a:rPr lang="en-US" b="1" dirty="0" err="1" smtClean="0"/>
              <a:t>enquêtes</a:t>
            </a:r>
            <a:r>
              <a:rPr lang="en-US" b="1" dirty="0" smtClean="0"/>
              <a:t> </a:t>
            </a:r>
            <a:r>
              <a:rPr lang="en-US" dirty="0" smtClean="0"/>
              <a:t>et</a:t>
            </a:r>
            <a:r>
              <a:rPr lang="en-US" b="1" dirty="0" smtClean="0"/>
              <a:t> des </a:t>
            </a:r>
            <a:r>
              <a:rPr lang="fr-FR" b="1" dirty="0" smtClean="0"/>
              <a:t>entretiens en ligne</a:t>
            </a:r>
            <a:r>
              <a:rPr lang="fr-FR" dirty="0" smtClean="0"/>
              <a:t>. La </a:t>
            </a:r>
            <a:r>
              <a:rPr lang="fr-FR" b="1" dirty="0" smtClean="0"/>
              <a:t>recherche en ligne</a:t>
            </a:r>
            <a:r>
              <a:rPr lang="fr-FR" dirty="0" smtClean="0"/>
              <a:t> est de plus en </a:t>
            </a:r>
            <a:r>
              <a:rPr lang="fr-FR" b="1" dirty="0" smtClean="0"/>
              <a:t>plus populaire</a:t>
            </a:r>
            <a:r>
              <a:rPr lang="fr-FR" dirty="0" smtClean="0"/>
              <a:t> car </a:t>
            </a:r>
            <a:r>
              <a:rPr lang="fr-FR" b="1" dirty="0" smtClean="0"/>
              <a:t>elle est rapide</a:t>
            </a:r>
            <a:r>
              <a:rPr lang="fr-FR" dirty="0" smtClean="0"/>
              <a:t>, </a:t>
            </a:r>
            <a:r>
              <a:rPr lang="fr-FR" b="1" dirty="0" smtClean="0"/>
              <a:t>facile </a:t>
            </a:r>
            <a:r>
              <a:rPr lang="fr-FR" dirty="0" smtClean="0"/>
              <a:t>et </a:t>
            </a:r>
            <a:r>
              <a:rPr lang="fr-FR" b="1" dirty="0" smtClean="0"/>
              <a:t>peu coûteux</a:t>
            </a:r>
            <a:r>
              <a:rPr lang="fr-FR" dirty="0" smtClean="0"/>
              <a:t>.</a:t>
            </a:r>
          </a:p>
          <a:p>
            <a:pPr algn="just"/>
            <a:endParaRPr lang="fr-FR" dirty="0" smtClean="0"/>
          </a:p>
          <a:p>
            <a:pPr algn="just">
              <a:buNone/>
            </a:pPr>
            <a:r>
              <a:rPr lang="en-US" b="1" dirty="0" smtClean="0"/>
              <a:t> </a:t>
            </a:r>
            <a:endParaRPr lang="fr-FR" dirty="0"/>
          </a:p>
        </p:txBody>
      </p:sp>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1214422"/>
            <a:ext cx="8229600" cy="714380"/>
          </a:xfrm>
        </p:spPr>
        <p:txBody>
          <a:bodyPr>
            <a:normAutofit fontScale="90000"/>
          </a:bodyPr>
          <a:lstStyle/>
          <a:p>
            <a:pPr marL="857250" indent="-857250">
              <a:buFont typeface="+mj-lt"/>
              <a:buAutoNum type="romanUcPeriod"/>
            </a:pPr>
            <a:r>
              <a:rPr lang="fr-FR" b="1" dirty="0" smtClean="0"/>
              <a:t>1.  Les types de recherches par domaine :</a:t>
            </a:r>
            <a:r>
              <a:rPr lang="fr-FR" dirty="0" smtClean="0"/>
              <a:t/>
            </a:r>
            <a:br>
              <a:rPr lang="fr-FR" dirty="0" smtClean="0"/>
            </a:br>
            <a:r>
              <a:rPr lang="fr-FR" dirty="0" smtClean="0"/>
              <a:t> </a:t>
            </a:r>
            <a:br>
              <a:rPr lang="fr-FR" dirty="0" smtClean="0"/>
            </a:br>
            <a:endParaRPr lang="fr-FR" dirty="0"/>
          </a:p>
        </p:txBody>
      </p:sp>
      <p:sp>
        <p:nvSpPr>
          <p:cNvPr id="3" name="Espace réservé du contenu 2"/>
          <p:cNvSpPr>
            <a:spLocks noGrp="1"/>
          </p:cNvSpPr>
          <p:nvPr>
            <p:ph idx="1"/>
          </p:nvPr>
        </p:nvSpPr>
        <p:spPr>
          <a:xfrm>
            <a:off x="428596" y="1571612"/>
            <a:ext cx="8229600" cy="4682302"/>
          </a:xfrm>
        </p:spPr>
        <p:txBody>
          <a:bodyPr>
            <a:normAutofit fontScale="40000" lnSpcReduction="20000"/>
          </a:bodyPr>
          <a:lstStyle/>
          <a:p>
            <a:pPr rtl="1">
              <a:buNone/>
            </a:pPr>
            <a:r>
              <a:rPr lang="fr-FR" dirty="0" smtClean="0"/>
              <a:t> </a:t>
            </a:r>
          </a:p>
          <a:p>
            <a:pPr algn="just">
              <a:buNone/>
            </a:pPr>
            <a:r>
              <a:rPr lang="fr-FR" sz="3500" dirty="0" smtClean="0"/>
              <a:t>Les types de recherches peuvent varier considérablement selon le domaine. </a:t>
            </a:r>
          </a:p>
          <a:p>
            <a:pPr algn="just">
              <a:buNone/>
            </a:pPr>
            <a:r>
              <a:rPr lang="fr-FR" dirty="0" smtClean="0"/>
              <a:t> </a:t>
            </a:r>
          </a:p>
          <a:p>
            <a:pPr lvl="0" algn="just"/>
            <a:r>
              <a:rPr lang="fr-FR" sz="3400" dirty="0" smtClean="0"/>
              <a:t>Dans le </a:t>
            </a:r>
            <a:r>
              <a:rPr lang="fr-FR" sz="3400" b="1" dirty="0" smtClean="0">
                <a:solidFill>
                  <a:schemeClr val="accent3">
                    <a:lumMod val="75000"/>
                  </a:schemeClr>
                </a:solidFill>
              </a:rPr>
              <a:t>domaine des sciences sociales</a:t>
            </a:r>
            <a:r>
              <a:rPr lang="fr-FR" sz="3400" dirty="0" smtClean="0"/>
              <a:t>, par exemple, les chercheurs peuvent effectuer des recherches qualitatives ou quantitatives. Les recherches qualitatives sont généralement axées sur l'exploration et l'interprétation des données, et peuvent inclure des entretiens, des observations et des études de cas. Les recherches quantitatives, en revanche, sont axées sur la collecte et l'analyse de données numériques, et peuvent inclure des enquêtes, des tests et des expériences.</a:t>
            </a:r>
          </a:p>
          <a:p>
            <a:pPr algn="just">
              <a:buNone/>
            </a:pPr>
            <a:r>
              <a:rPr lang="fr-FR" sz="3400" dirty="0" smtClean="0"/>
              <a:t> </a:t>
            </a:r>
          </a:p>
          <a:p>
            <a:pPr lvl="0" algn="just"/>
            <a:r>
              <a:rPr lang="fr-FR" sz="3400" dirty="0" smtClean="0"/>
              <a:t>Dans le </a:t>
            </a:r>
            <a:r>
              <a:rPr lang="fr-FR" sz="3400" b="1" dirty="0" smtClean="0">
                <a:solidFill>
                  <a:schemeClr val="accent3">
                    <a:lumMod val="75000"/>
                  </a:schemeClr>
                </a:solidFill>
              </a:rPr>
              <a:t>domaine de l'ingénierie</a:t>
            </a:r>
            <a:r>
              <a:rPr lang="fr-FR" sz="3400" dirty="0" smtClean="0"/>
              <a:t>, les chercheurs peuvent effectuer des recherches expérimentales, qui sont des études qui examinent comment les systèmes et les matériaux réagissent à différentes conditions. Les recherches expérimentales peuvent inclure des tests de laboratoire, des tests de terrain et des simulations numériques. </a:t>
            </a:r>
          </a:p>
          <a:p>
            <a:pPr algn="just">
              <a:buNone/>
            </a:pPr>
            <a:r>
              <a:rPr lang="fr-FR" sz="3400" dirty="0" smtClean="0"/>
              <a:t> </a:t>
            </a:r>
          </a:p>
          <a:p>
            <a:pPr lvl="0" algn="just"/>
            <a:r>
              <a:rPr lang="fr-FR" sz="3400" dirty="0" smtClean="0"/>
              <a:t>Dans le </a:t>
            </a:r>
            <a:r>
              <a:rPr lang="fr-FR" sz="3400" b="1" dirty="0" smtClean="0">
                <a:solidFill>
                  <a:schemeClr val="accent3">
                    <a:lumMod val="75000"/>
                  </a:schemeClr>
                </a:solidFill>
              </a:rPr>
              <a:t>domaine de l'économie</a:t>
            </a:r>
            <a:r>
              <a:rPr lang="fr-FR" sz="3400" dirty="0" smtClean="0"/>
              <a:t>, les chercheurs peuvent effectuer des recherches analytiques, qui sont des études qui examinent les tendances et les relations entre les variables économiques. Les recherches analytiques peuvent inclure des modèles mathématiques, des analyses statistiques et des études de marché.</a:t>
            </a:r>
          </a:p>
          <a:p>
            <a:pPr algn="just"/>
            <a:endParaRPr lang="fr-FR" sz="3400" dirty="0" smtClean="0"/>
          </a:p>
          <a:p>
            <a:pPr lvl="0" algn="just"/>
            <a:r>
              <a:rPr lang="fr-FR" sz="3400" dirty="0" smtClean="0"/>
              <a:t>Dans le </a:t>
            </a:r>
            <a:r>
              <a:rPr lang="fr-FR" sz="3400" b="1" dirty="0" smtClean="0">
                <a:solidFill>
                  <a:schemeClr val="accent3">
                    <a:lumMod val="75000"/>
                  </a:schemeClr>
                </a:solidFill>
              </a:rPr>
              <a:t>domaine de l'informatique</a:t>
            </a:r>
            <a:r>
              <a:rPr lang="fr-FR" sz="3400" dirty="0" smtClean="0"/>
              <a:t>, les chercheurs peuvent effectuer des recherches algorithmiques, qui sont des études qui examinent comment les algorithmes peuvent être utilisés pour résoudre des problèmes. Les recherches algorithmiques peuvent inclure des tests de performances, des tests de robustesse et des tests de sécurité.</a:t>
            </a:r>
          </a:p>
          <a:p>
            <a:pPr algn="just"/>
            <a:endParaRPr lang="fr-FR" sz="3400" b="1" dirty="0" smtClean="0"/>
          </a:p>
          <a:p>
            <a:pPr>
              <a:buNone/>
            </a:pPr>
            <a:endParaRPr lang="fr-FR"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ox(i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1066800"/>
          </a:xfrm>
        </p:spPr>
        <p:txBody>
          <a:bodyPr>
            <a:noAutofit/>
          </a:bodyPr>
          <a:lstStyle/>
          <a:p>
            <a:pPr marL="342900" lvl="1" indent="-342900" algn="l" rtl="0">
              <a:spcBef>
                <a:spcPct val="0"/>
              </a:spcBef>
              <a:buFont typeface="+mj-lt"/>
              <a:buAutoNum type="romanUcPeriod"/>
            </a:pPr>
            <a:r>
              <a:rPr lang="fr-FR" sz="2800" b="1" dirty="0" smtClean="0">
                <a:solidFill>
                  <a:schemeClr val="tx2">
                    <a:lumMod val="60000"/>
                    <a:lumOff val="40000"/>
                  </a:schemeClr>
                </a:solidFill>
              </a:rPr>
              <a:t>2.  </a:t>
            </a:r>
            <a:r>
              <a:rPr lang="fr-FR" sz="2800" b="1" dirty="0">
                <a:solidFill>
                  <a:schemeClr val="tx2">
                    <a:lumMod val="60000"/>
                    <a:lumOff val="40000"/>
                  </a:schemeClr>
                </a:solidFill>
              </a:rPr>
              <a:t>Initiation  pratique  à  la    méthodologie approche didacticiel </a:t>
            </a:r>
            <a:r>
              <a:rPr lang="fr-FR" sz="2400" dirty="0">
                <a:solidFill>
                  <a:schemeClr val="tx2">
                    <a:lumMod val="60000"/>
                    <a:lumOff val="40000"/>
                  </a:schemeClr>
                </a:solidFill>
              </a:rPr>
              <a:t/>
            </a:r>
            <a:br>
              <a:rPr lang="fr-FR" sz="2400" dirty="0">
                <a:solidFill>
                  <a:schemeClr val="tx2">
                    <a:lumMod val="60000"/>
                    <a:lumOff val="40000"/>
                  </a:schemeClr>
                </a:solidFill>
              </a:rPr>
            </a:br>
            <a:endParaRPr lang="fr-FR" sz="2800" dirty="0">
              <a:solidFill>
                <a:schemeClr val="tx2">
                  <a:lumMod val="60000"/>
                  <a:lumOff val="40000"/>
                </a:schemeClr>
              </a:solidFill>
            </a:endParaRPr>
          </a:p>
        </p:txBody>
      </p:sp>
      <p:sp>
        <p:nvSpPr>
          <p:cNvPr id="3" name="Espace réservé du contenu 2"/>
          <p:cNvSpPr>
            <a:spLocks noGrp="1"/>
          </p:cNvSpPr>
          <p:nvPr>
            <p:ph idx="1"/>
          </p:nvPr>
        </p:nvSpPr>
        <p:spPr>
          <a:xfrm>
            <a:off x="428596" y="1571612"/>
            <a:ext cx="8229600" cy="5000660"/>
          </a:xfrm>
        </p:spPr>
        <p:txBody>
          <a:bodyPr>
            <a:normAutofit fontScale="62500" lnSpcReduction="20000"/>
          </a:bodyPr>
          <a:lstStyle/>
          <a:p>
            <a:pPr algn="just">
              <a:buNone/>
            </a:pPr>
            <a:r>
              <a:rPr lang="fr-FR" b="1" dirty="0" smtClean="0"/>
              <a:t>But(s)</a:t>
            </a:r>
            <a:endParaRPr lang="fr-FR" dirty="0" smtClean="0"/>
          </a:p>
          <a:p>
            <a:pPr algn="just">
              <a:buNone/>
            </a:pPr>
            <a:r>
              <a:rPr lang="fr-FR" dirty="0" smtClean="0"/>
              <a:t>Ces cours obligatoires de concentration visent le développement de la rigueur de pensée et de l'esprit scientifique chez l’étudiant. Il recherche ce but au moyen d'apprentissages théoriques de base associés à des exercices pratiques</a:t>
            </a:r>
          </a:p>
          <a:p>
            <a:pPr algn="just">
              <a:buNone/>
            </a:pPr>
            <a:r>
              <a:rPr lang="fr-FR" dirty="0" smtClean="0"/>
              <a:t> </a:t>
            </a:r>
          </a:p>
          <a:p>
            <a:pPr algn="just">
              <a:buNone/>
            </a:pPr>
            <a:r>
              <a:rPr lang="fr-FR" b="1" dirty="0" smtClean="0"/>
              <a:t>Objectif(s)</a:t>
            </a:r>
            <a:endParaRPr lang="fr-FR" dirty="0" smtClean="0"/>
          </a:p>
          <a:p>
            <a:pPr algn="just">
              <a:buNone/>
            </a:pPr>
            <a:r>
              <a:rPr lang="fr-FR" dirty="0" smtClean="0"/>
              <a:t>Au terme de ces cours de méthodologie des Sciences Humaines, l'étudiant sera capable : </a:t>
            </a:r>
          </a:p>
          <a:p>
            <a:pPr lvl="0" algn="just"/>
            <a:r>
              <a:rPr lang="fr-FR" dirty="0" smtClean="0"/>
              <a:t>D'expliquer les différentes étapes et les concepts fondamentaux de la méthode scientifique dans les termes appropriés. </a:t>
            </a:r>
          </a:p>
          <a:p>
            <a:pPr lvl="0" algn="just"/>
            <a:r>
              <a:rPr lang="fr-FR" dirty="0" smtClean="0"/>
              <a:t>D'identifier les principales méthodes de recherche scientifique des Sciences et les techniques de base associées à ces différentes méthodes. </a:t>
            </a:r>
          </a:p>
          <a:p>
            <a:pPr lvl="0" algn="just"/>
            <a:r>
              <a:rPr lang="fr-FR" dirty="0" smtClean="0"/>
              <a:t>D'expliquer la procédure logique et les pratiques particulières mises en œuvre à l'intérieur de l'une des méthodes des Sciences Humaines. </a:t>
            </a:r>
          </a:p>
          <a:p>
            <a:pPr lvl="0" algn="just"/>
            <a:r>
              <a:rPr lang="fr-FR" dirty="0" smtClean="0"/>
              <a:t>D'interpréter des résultats de recherches scientifiques en Sciences humaines. </a:t>
            </a:r>
          </a:p>
          <a:p>
            <a:pPr lvl="0" algn="just"/>
            <a:r>
              <a:rPr lang="fr-FR" dirty="0" smtClean="0"/>
              <a:t>De réaliser une recherche scientifique rigoureuse suivant les procédés de base propres à l'une des méthodes </a:t>
            </a:r>
          </a:p>
          <a:p>
            <a:pPr lvl="0"/>
            <a:r>
              <a:rPr lang="fr-FR" dirty="0" smtClean="0"/>
              <a:t>De rédiger un rapport de recherche selon les règles du genre.</a:t>
            </a:r>
          </a:p>
          <a:p>
            <a:endParaRPr lang="fr-FR" dirty="0" smtClean="0"/>
          </a:p>
          <a:p>
            <a:pPr lvl="0" algn="just">
              <a:buNone/>
            </a:pPr>
            <a:endParaRPr lang="fr-FR" dirty="0" smtClean="0"/>
          </a:p>
          <a:p>
            <a:pPr algn="just">
              <a:buNone/>
            </a:pPr>
            <a:endParaRPr lang="fr-FR" dirty="0"/>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 calcmode="lin" valueType="num">
                                      <p:cBhvr>
                                        <p:cTn id="5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16" fill="hold" grpId="0"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 calcmode="lin" valueType="num">
                                      <p:cBhvr>
                                        <p:cTn id="6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0"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16"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6"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502990"/>
          </a:xfrm>
        </p:spPr>
        <p:txBody>
          <a:bodyPr>
            <a:normAutofit fontScale="70000" lnSpcReduction="20000"/>
          </a:bodyPr>
          <a:lstStyle/>
          <a:p>
            <a:pPr>
              <a:buNone/>
            </a:pPr>
            <a:r>
              <a:rPr lang="fr-FR" b="1" dirty="0" smtClean="0"/>
              <a:t>Contenu </a:t>
            </a:r>
            <a:endParaRPr lang="fr-FR" dirty="0" smtClean="0"/>
          </a:p>
          <a:p>
            <a:pPr>
              <a:buNone/>
            </a:pPr>
            <a:r>
              <a:rPr lang="fr-FR" b="1" dirty="0" smtClean="0"/>
              <a:t>   Le modèle de base</a:t>
            </a:r>
            <a:r>
              <a:rPr lang="fr-FR" dirty="0" smtClean="0"/>
              <a:t> :</a:t>
            </a:r>
          </a:p>
          <a:p>
            <a:pPr lvl="0"/>
            <a:r>
              <a:rPr lang="fr-FR" dirty="0" smtClean="0"/>
              <a:t>observation, </a:t>
            </a:r>
          </a:p>
          <a:p>
            <a:pPr lvl="0"/>
            <a:r>
              <a:rPr lang="fr-FR" dirty="0" smtClean="0"/>
              <a:t>hypothèses, </a:t>
            </a:r>
          </a:p>
          <a:p>
            <a:pPr lvl="0"/>
            <a:r>
              <a:rPr lang="fr-FR" dirty="0" smtClean="0"/>
              <a:t>expérimentation, </a:t>
            </a:r>
          </a:p>
          <a:p>
            <a:pPr lvl="0"/>
            <a:r>
              <a:rPr lang="fr-FR" dirty="0" smtClean="0"/>
              <a:t>analyse. </a:t>
            </a:r>
          </a:p>
          <a:p>
            <a:pPr>
              <a:buNone/>
            </a:pPr>
            <a:endParaRPr lang="fr-FR" dirty="0" smtClean="0"/>
          </a:p>
          <a:p>
            <a:pPr>
              <a:buNone/>
            </a:pPr>
            <a:r>
              <a:rPr lang="en-US" b="1" dirty="0" err="1" smtClean="0"/>
              <a:t>Particularités</a:t>
            </a:r>
            <a:r>
              <a:rPr lang="en-US" b="1" dirty="0" smtClean="0"/>
              <a:t> des Sciences </a:t>
            </a:r>
            <a:r>
              <a:rPr lang="en-US" b="1" dirty="0" err="1" smtClean="0"/>
              <a:t>humaines</a:t>
            </a:r>
            <a:r>
              <a:rPr lang="en-US" dirty="0" smtClean="0"/>
              <a:t> : </a:t>
            </a:r>
            <a:endParaRPr lang="fr-FR" dirty="0" smtClean="0"/>
          </a:p>
          <a:p>
            <a:pPr lvl="0"/>
            <a:r>
              <a:rPr lang="fr-FR" dirty="0" smtClean="0"/>
              <a:t>sujet/objet, </a:t>
            </a:r>
          </a:p>
          <a:p>
            <a:pPr lvl="0"/>
            <a:r>
              <a:rPr lang="fr-FR" dirty="0" smtClean="0"/>
              <a:t>contrôle expérimental, </a:t>
            </a:r>
          </a:p>
          <a:p>
            <a:pPr lvl="0"/>
            <a:r>
              <a:rPr lang="fr-FR" dirty="0" smtClean="0"/>
              <a:t>complexité des phénomènes. </a:t>
            </a:r>
          </a:p>
          <a:p>
            <a:endParaRPr lang="fr-FR" dirty="0" smtClean="0"/>
          </a:p>
          <a:p>
            <a:pPr>
              <a:buNone/>
            </a:pPr>
            <a:r>
              <a:rPr lang="fr-FR" b="1" dirty="0" smtClean="0"/>
              <a:t>Méthodes types en Sciences humaines</a:t>
            </a:r>
            <a:r>
              <a:rPr lang="fr-FR" dirty="0" smtClean="0"/>
              <a:t> : </a:t>
            </a:r>
          </a:p>
          <a:p>
            <a:pPr lvl="0"/>
            <a:r>
              <a:rPr lang="fr-FR" dirty="0" smtClean="0"/>
              <a:t>expérimentale, </a:t>
            </a:r>
          </a:p>
          <a:p>
            <a:pPr lvl="0"/>
            <a:r>
              <a:rPr lang="fr-FR" dirty="0" smtClean="0"/>
              <a:t>par enquête, </a:t>
            </a:r>
          </a:p>
          <a:p>
            <a:pPr lvl="0"/>
            <a:r>
              <a:rPr lang="fr-FR" dirty="0" smtClean="0"/>
              <a:t>historique, </a:t>
            </a:r>
          </a:p>
          <a:p>
            <a:pPr lvl="0"/>
            <a:r>
              <a:rPr lang="fr-FR" dirty="0" smtClean="0"/>
              <a:t>règle, </a:t>
            </a:r>
          </a:p>
          <a:p>
            <a:pPr lvl="0"/>
            <a:r>
              <a:rPr lang="fr-FR" dirty="0" smtClean="0"/>
              <a:t>étapes et processus rationnel de la méthode, activités d'observation, techniques de recherche et d'analyse, portée des résultats.</a:t>
            </a:r>
          </a:p>
          <a:p>
            <a:pPr>
              <a:buNone/>
            </a:pPr>
            <a:endParaRPr lang="fr-F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Effect transition="in" filter="fade">
                                      <p:cBhvr>
                                        <p:cTn id="77" dur="1000"/>
                                        <p:tgtEl>
                                          <p:spTgt spid="3">
                                            <p:txEl>
                                              <p:pRg st="12" end="12"/>
                                            </p:txEl>
                                          </p:spTgt>
                                        </p:tgtEl>
                                      </p:cBhvr>
                                    </p:animEffect>
                                    <p:anim calcmode="lin" valueType="num">
                                      <p:cBhvr>
                                        <p:cTn id="7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3" end="13"/>
                                            </p:txEl>
                                          </p:spTgt>
                                        </p:tgtEl>
                                        <p:attrNameLst>
                                          <p:attrName>style.visibility</p:attrName>
                                        </p:attrNameLst>
                                      </p:cBhvr>
                                      <p:to>
                                        <p:strVal val="visible"/>
                                      </p:to>
                                    </p:set>
                                    <p:animEffect transition="in" filter="fade">
                                      <p:cBhvr>
                                        <p:cTn id="84" dur="1000"/>
                                        <p:tgtEl>
                                          <p:spTgt spid="3">
                                            <p:txEl>
                                              <p:pRg st="13" end="13"/>
                                            </p:txEl>
                                          </p:spTgt>
                                        </p:tgtEl>
                                      </p:cBhvr>
                                    </p:animEffect>
                                    <p:anim calcmode="lin" valueType="num">
                                      <p:cBhvr>
                                        <p:cTn id="85"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5" end="15"/>
                                            </p:txEl>
                                          </p:spTgt>
                                        </p:tgtEl>
                                        <p:attrNameLst>
                                          <p:attrName>style.visibility</p:attrName>
                                        </p:attrNameLst>
                                      </p:cBhvr>
                                      <p:to>
                                        <p:strVal val="visible"/>
                                      </p:to>
                                    </p:set>
                                    <p:animEffect transition="in" filter="fade">
                                      <p:cBhvr>
                                        <p:cTn id="98" dur="1000"/>
                                        <p:tgtEl>
                                          <p:spTgt spid="3">
                                            <p:txEl>
                                              <p:pRg st="15" end="15"/>
                                            </p:txEl>
                                          </p:spTgt>
                                        </p:tgtEl>
                                      </p:cBhvr>
                                    </p:animEffect>
                                    <p:anim calcmode="lin" valueType="num">
                                      <p:cBhvr>
                                        <p:cTn id="99"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
                                            <p:txEl>
                                              <p:pRg st="16" end="16"/>
                                            </p:txEl>
                                          </p:spTgt>
                                        </p:tgtEl>
                                        <p:attrNameLst>
                                          <p:attrName>style.visibility</p:attrName>
                                        </p:attrNameLst>
                                      </p:cBhvr>
                                      <p:to>
                                        <p:strVal val="visible"/>
                                      </p:to>
                                    </p:set>
                                    <p:animEffect transition="in" filter="fade">
                                      <p:cBhvr>
                                        <p:cTn id="105" dur="1000"/>
                                        <p:tgtEl>
                                          <p:spTgt spid="3">
                                            <p:txEl>
                                              <p:pRg st="16" end="16"/>
                                            </p:txEl>
                                          </p:spTgt>
                                        </p:tgtEl>
                                      </p:cBhvr>
                                    </p:animEffect>
                                    <p:anim calcmode="lin" valueType="num">
                                      <p:cBhvr>
                                        <p:cTn id="106"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
                                            <p:txEl>
                                              <p:pRg st="17" end="17"/>
                                            </p:txEl>
                                          </p:spTgt>
                                        </p:tgtEl>
                                        <p:attrNameLst>
                                          <p:attrName>style.visibility</p:attrName>
                                        </p:attrNameLst>
                                      </p:cBhvr>
                                      <p:to>
                                        <p:strVal val="visible"/>
                                      </p:to>
                                    </p:set>
                                    <p:animEffect transition="in" filter="fade">
                                      <p:cBhvr>
                                        <p:cTn id="112" dur="1000"/>
                                        <p:tgtEl>
                                          <p:spTgt spid="3">
                                            <p:txEl>
                                              <p:pRg st="17" end="17"/>
                                            </p:txEl>
                                          </p:spTgt>
                                        </p:tgtEl>
                                      </p:cBhvr>
                                    </p:animEffect>
                                    <p:anim calcmode="lin" valueType="num">
                                      <p:cBhvr>
                                        <p:cTn id="113"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113</TotalTime>
  <Words>3086</Words>
  <Application>Microsoft Office PowerPoint</Application>
  <PresentationFormat>Affichage à l'écran (4:3)</PresentationFormat>
  <Paragraphs>342</Paragraphs>
  <Slides>36</Slides>
  <Notes>0</Notes>
  <HiddenSlides>0</HiddenSlides>
  <MMClips>0</MMClip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Urbain</vt:lpstr>
      <vt:lpstr>LES TYPES DE RECHERCHES </vt:lpstr>
      <vt:lpstr>Objectifs du cours </vt:lpstr>
      <vt:lpstr>Introduction: </vt:lpstr>
      <vt:lpstr>Distinguer les différents types de recherches</vt:lpstr>
      <vt:lpstr>Diapositive 5</vt:lpstr>
      <vt:lpstr>Diapositive 6</vt:lpstr>
      <vt:lpstr>1.  Les types de recherches par domaine :   </vt:lpstr>
      <vt:lpstr>2.  Initiation  pratique  à  la    méthodologie approche didacticiel  </vt:lpstr>
      <vt:lpstr>Diapositive 9</vt:lpstr>
      <vt:lpstr>Diapositive 10</vt:lpstr>
      <vt:lpstr>3.  Les étapes d’un travail scientifique :</vt:lpstr>
      <vt:lpstr>Diapositive 12</vt:lpstr>
      <vt:lpstr>1.3.2  La recension des écrits  : </vt:lpstr>
      <vt:lpstr>1.3.3  La problématique : </vt:lpstr>
      <vt:lpstr>1.3.4  Hypothèse : </vt:lpstr>
      <vt:lpstr>1.3.5  La clarification des concepts  : </vt:lpstr>
      <vt:lpstr>1.3.6  L’opérationnalisation : </vt:lpstr>
      <vt:lpstr>Diapositive 18</vt:lpstr>
      <vt:lpstr>4.  Le modèle de base dans la méthodologie par domaine: </vt:lpstr>
      <vt:lpstr>Diapositive 20</vt:lpstr>
      <vt:lpstr>5.  La méthodologie en sciences et sciences technologiques: </vt:lpstr>
      <vt:lpstr>Diapositive 22</vt:lpstr>
      <vt:lpstr>Diapositive 23</vt:lpstr>
      <vt:lpstr>II .Inscrire sa recherche dans ces types de recherche </vt:lpstr>
      <vt:lpstr>II.1. Choisir la méthode de recherche adéquate à sa recherche est une étape extrêmement importante pour un doctorant en sciences et sciences technologiques   </vt:lpstr>
      <vt:lpstr>Diapositive 26</vt:lpstr>
      <vt:lpstr>Diapositive 27</vt:lpstr>
      <vt:lpstr>Diapositive 28</vt:lpstr>
      <vt:lpstr>Diapositive 29</vt:lpstr>
      <vt:lpstr>III. Différencier les méthodologies, les approches en sciences exactes, en sciences expérimentales et en sciences humaines </vt:lpstr>
      <vt:lpstr>Diapositive 31</vt:lpstr>
      <vt:lpstr>III.1.  Les approches méthodologiques spécifiques pour chaque domaine : </vt:lpstr>
      <vt:lpstr>Diapositive 33</vt:lpstr>
      <vt:lpstr>Conclusion : </vt:lpstr>
      <vt:lpstr>Références </vt:lpstr>
      <vt:lpstr>MERCI.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TYPES DE RECHERCHES</dc:title>
  <dc:creator>univ</dc:creator>
  <cp:lastModifiedBy>VRP</cp:lastModifiedBy>
  <cp:revision>29</cp:revision>
  <dcterms:created xsi:type="dcterms:W3CDTF">2023-03-31T18:16:07Z</dcterms:created>
  <dcterms:modified xsi:type="dcterms:W3CDTF">2023-04-09T12:08:35Z</dcterms:modified>
</cp:coreProperties>
</file>