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82" r:id="rId2"/>
    <p:sldId id="307" r:id="rId3"/>
    <p:sldId id="286" r:id="rId4"/>
    <p:sldId id="287" r:id="rId5"/>
    <p:sldId id="288" r:id="rId6"/>
    <p:sldId id="308" r:id="rId7"/>
    <p:sldId id="285" r:id="rId8"/>
    <p:sldId id="293" r:id="rId9"/>
    <p:sldId id="290" r:id="rId10"/>
    <p:sldId id="292" r:id="rId11"/>
    <p:sldId id="289" r:id="rId12"/>
    <p:sldId id="294" r:id="rId13"/>
    <p:sldId id="295" r:id="rId14"/>
    <p:sldId id="303" r:id="rId15"/>
    <p:sldId id="304" r:id="rId16"/>
    <p:sldId id="302" r:id="rId17"/>
    <p:sldId id="291" r:id="rId18"/>
    <p:sldId id="300" r:id="rId19"/>
    <p:sldId id="281" r:id="rId20"/>
    <p:sldId id="298" r:id="rId21"/>
    <p:sldId id="299" r:id="rId22"/>
    <p:sldId id="305" r:id="rId23"/>
    <p:sldId id="279" r:id="rId24"/>
    <p:sldId id="309" r:id="rId25"/>
    <p:sldId id="30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936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505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9925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867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918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346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671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19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0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80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780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520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639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77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44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882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9CA5A-002D-4BB5-807F-FEB3AAE299B4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D177AE4-4D59-47EF-95FB-5D28FD6E9F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77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489166"/>
          </a:xfrm>
        </p:spPr>
        <p:txBody>
          <a:bodyPr>
            <a:normAutofit/>
          </a:bodyPr>
          <a:lstStyle/>
          <a:p>
            <a:pPr algn="ctr"/>
            <a:r>
              <a:rPr lang="fr-FR" altLang="fr-FR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FORMATION </a:t>
            </a:r>
            <a:r>
              <a:rPr lang="fr-FR" altLang="fr-FR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DOCTORALE</a:t>
            </a:r>
            <a:r>
              <a:rPr lang="fr-FR" altLang="fr-FR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altLang="fr-FR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altLang="fr-FR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Didactique</a:t>
            </a:r>
            <a:endParaRPr lang="fr-FR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489167"/>
            <a:ext cx="12192000" cy="5368833"/>
          </a:xfrm>
        </p:spPr>
        <p:txBody>
          <a:bodyPr/>
          <a:lstStyle/>
          <a:p>
            <a:pPr algn="just"/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4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CONFÉRENCE 1</a:t>
            </a:r>
          </a:p>
          <a:p>
            <a:pPr algn="ctr"/>
            <a:r>
              <a:rPr lang="fr-FR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Qu’est-ce que la didactique?</a:t>
            </a:r>
          </a:p>
          <a:p>
            <a:pPr algn="ctr"/>
            <a:endParaRPr lang="fr-FR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Présentée par BENHOUHOU Nabila</a:t>
            </a:r>
          </a:p>
          <a:p>
            <a:pPr algn="ctr"/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Présidente du CPNM Didactique</a:t>
            </a:r>
            <a:endParaRPr lang="fr-FR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92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62149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Exemples de savoirs savants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62149"/>
            <a:ext cx="12192000" cy="5995851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Organigramme : Données 3"/>
          <p:cNvSpPr/>
          <p:nvPr/>
        </p:nvSpPr>
        <p:spPr>
          <a:xfrm>
            <a:off x="-1" y="1097279"/>
            <a:ext cx="4781006" cy="2181497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himie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Isomérie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Tectonique moléculaire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Mimes peptidiques</a:t>
            </a:r>
          </a:p>
          <a:p>
            <a:pPr marL="285750" indent="-285750">
              <a:buFontTx/>
              <a:buChar char="-"/>
            </a:pPr>
            <a:r>
              <a:rPr lang="fr-FR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Helicènes</a:t>
            </a:r>
            <a:endParaRPr lang="fr-FR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20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rganigramme : Données 4"/>
          <p:cNvSpPr/>
          <p:nvPr/>
        </p:nvSpPr>
        <p:spPr>
          <a:xfrm>
            <a:off x="4545874" y="1123406"/>
            <a:ext cx="4624251" cy="2155369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Électronique</a:t>
            </a:r>
            <a:endParaRPr lang="fr-FR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constante de Boltzmann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Système embarqué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Loi d’Ohm</a:t>
            </a:r>
          </a:p>
          <a:p>
            <a:endParaRPr lang="fr-FR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rganigramme : Données 5"/>
          <p:cNvSpPr/>
          <p:nvPr/>
        </p:nvSpPr>
        <p:spPr>
          <a:xfrm>
            <a:off x="-1" y="3540034"/>
            <a:ext cx="4545875" cy="2730137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Sciences politiques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droit constitutionnel (pouvoir, État,…)</a:t>
            </a: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mposition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Règlement pacifique des différents (Relations internationales)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rganigramme : Données 6"/>
          <p:cNvSpPr/>
          <p:nvPr/>
        </p:nvSpPr>
        <p:spPr>
          <a:xfrm>
            <a:off x="4219302" y="3540034"/>
            <a:ext cx="4715691" cy="273013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000" b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Sciences de la gestion</a:t>
            </a:r>
          </a:p>
          <a:p>
            <a:pPr marL="342900" indent="-34290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Théorie des organisations</a:t>
            </a:r>
          </a:p>
          <a:p>
            <a:pPr marL="342900" indent="-34290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Capital, investissement, revenu,…</a:t>
            </a:r>
          </a:p>
          <a:p>
            <a:pPr marL="342900" indent="-34290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Capture des valeurs</a:t>
            </a:r>
          </a:p>
          <a:p>
            <a:pPr marL="342900" indent="-342900">
              <a:buFontTx/>
              <a:buChar char="-"/>
            </a:pPr>
            <a:endParaRPr lang="fr-FR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fr-FR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47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58091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QUELQUES ÉLÉMENTS DE DÉFINITIONS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8091"/>
            <a:ext cx="12192000" cy="579990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fr-FR" sz="3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Discipline d’intervention</a:t>
            </a:r>
          </a:p>
          <a:p>
            <a:pPr marL="0" indent="0" algn="just">
              <a:buNone/>
            </a:pPr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-comprendre et développer la recherche scientifique</a:t>
            </a:r>
          </a:p>
          <a:p>
            <a:pPr marL="0" indent="0" algn="just">
              <a:buNone/>
            </a:pPr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-explorer et valider les approches théoriques et méthodologiques utilisées dans la recherche</a:t>
            </a:r>
          </a:p>
          <a:p>
            <a:pPr marL="0" indent="0" algn="just">
              <a:buNone/>
            </a:pPr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-diffuser le savoir savant et les résultats de la recherche</a:t>
            </a:r>
            <a:endParaRPr lang="fr-FR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Fonctions de la didactique</a:t>
            </a:r>
          </a:p>
          <a:p>
            <a:pPr marL="0" indent="0" algn="just">
              <a:buNone/>
            </a:pPr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* </a:t>
            </a:r>
            <a:r>
              <a:rPr lang="fr-FR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Enrôler, comprendre, expliquer = Accompagner le chercheur –apprenti vers</a:t>
            </a:r>
          </a:p>
          <a:p>
            <a:pPr marL="0" indent="0" algn="just">
              <a:buNone/>
            </a:pPr>
            <a:r>
              <a:rPr lang="fr-FR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l’objectif d’un apprentissage défini.</a:t>
            </a:r>
            <a:endParaRPr lang="fr-FR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fr-FR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Enrôler</a:t>
            </a:r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engager dans…par des actions                 aspect </a:t>
            </a:r>
            <a:r>
              <a:rPr lang="fr-FR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intégrateur</a:t>
            </a:r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fr-FR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systémique</a:t>
            </a:r>
          </a:p>
          <a:p>
            <a:pPr marL="0" indent="0" algn="just">
              <a:buNone/>
            </a:pPr>
            <a:r>
              <a:rPr lang="fr-FR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fr-FR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comprendre un phénomène/un fait</a:t>
            </a:r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en saisir les mécanismes, construire des liens </a:t>
            </a:r>
          </a:p>
          <a:p>
            <a:pPr marL="0" indent="0" algn="just"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entre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 éléments.</a:t>
            </a:r>
          </a:p>
          <a:p>
            <a:pPr marL="0" indent="0" algn="just"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fr-FR" sz="24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expliquer ce phénomène/ce fait</a:t>
            </a: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diffusion</a:t>
            </a:r>
            <a:endParaRPr lang="fr-FR" sz="24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5786846" y="4389121"/>
            <a:ext cx="1005840" cy="365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 flipV="1">
            <a:off x="4650377" y="5721531"/>
            <a:ext cx="1698172" cy="4833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0144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71154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Fonctions de la didactique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71154"/>
            <a:ext cx="12192000" cy="57868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‘</a:t>
            </a: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’La démarche didactique s’intéresse aux conditions de </a:t>
            </a:r>
            <a:r>
              <a:rPr lang="fr-F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médiation</a:t>
            </a: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 savoirs </a:t>
            </a:r>
            <a:endParaRPr lang="fr-FR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en </a:t>
            </a:r>
            <a:r>
              <a:rPr lang="fr-FR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contextes variés </a:t>
            </a: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à l’adresse de </a:t>
            </a:r>
            <a:r>
              <a:rPr lang="fr-FR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publics pluriels</a:t>
            </a:r>
            <a:r>
              <a:rPr 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’’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Genevois, </a:t>
            </a:r>
            <a:r>
              <a:rPr lang="fr-F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Wallian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2020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elle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questionne le rapport du sujet au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savoir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aux 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contextes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/>
          </a:p>
          <a:p>
            <a:pPr marL="0" indent="0" algn="just">
              <a:buNone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savoir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(objet de votre recherche)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chercheur-apprenti                                             le contexte</a:t>
            </a:r>
          </a:p>
          <a:p>
            <a:pPr marL="0" indent="0" algn="just">
              <a:buNone/>
            </a:pPr>
            <a:r>
              <a:rPr lang="fr-F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le doctorant</a:t>
            </a:r>
            <a:endParaRPr lang="fr-FR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2429691" y="4258491"/>
            <a:ext cx="2063932" cy="1541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4493623" y="4258491"/>
            <a:ext cx="2704011" cy="1541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429691" y="5799909"/>
            <a:ext cx="48593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353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1337"/>
          </a:xfrm>
        </p:spPr>
        <p:txBody>
          <a:bodyPr/>
          <a:lstStyle/>
          <a:p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QUELQUES </a:t>
            </a:r>
            <a:r>
              <a:rPr 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ÉLÉMENTS DE DÉFINITIONS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01337"/>
            <a:ext cx="12192000" cy="6048103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didactique consiste en 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l’ensemble des procédures 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retenues pour 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sélectionner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analyser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organiser 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 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savoirs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qui  feront  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l’objet  d’actions 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visant  à  leur  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appropriation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par  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  public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 fonction d’informations  diverses  relatives  à  ce  public </a:t>
            </a:r>
            <a:endParaRPr lang="fr-FR" altLang="fr-F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altLang="fr-F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Actions à mener</a:t>
            </a:r>
          </a:p>
          <a:p>
            <a:pPr marL="0" indent="0" algn="just">
              <a:buNone/>
            </a:pPr>
            <a:r>
              <a:rPr lang="fr-FR" alt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sélectionner,</a:t>
            </a:r>
          </a:p>
          <a:p>
            <a:pPr algn="just">
              <a:buFontTx/>
              <a:buChar char="-"/>
            </a:pPr>
            <a:r>
              <a:rPr lang="fr-FR" alt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analyser,</a:t>
            </a:r>
          </a:p>
          <a:p>
            <a:pPr algn="just">
              <a:buFontTx/>
              <a:buChar char="-"/>
            </a:pPr>
            <a:r>
              <a:rPr lang="fr-FR" alt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organiser</a:t>
            </a:r>
          </a:p>
          <a:p>
            <a:pPr algn="just">
              <a:buFontTx/>
              <a:buChar char="-"/>
            </a:pPr>
            <a:r>
              <a:rPr lang="fr-FR" alt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appropriation </a:t>
            </a:r>
          </a:p>
          <a:p>
            <a:pPr marL="0" indent="0" algn="just">
              <a:buNone/>
            </a:pPr>
            <a:r>
              <a:rPr lang="fr-FR" alt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fr-FR" altLang="fr-F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altLang="fr-FR" sz="2800" b="1" u="sng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ère</a:t>
            </a:r>
            <a:r>
              <a:rPr lang="fr-FR" altLang="fr-F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transposition</a:t>
            </a:r>
            <a:endParaRPr lang="fr-FR" altLang="fr-FR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800" dirty="0"/>
          </a:p>
        </p:txBody>
      </p:sp>
      <p:sp>
        <p:nvSpPr>
          <p:cNvPr id="4" name="Flèche droite 3"/>
          <p:cNvSpPr/>
          <p:nvPr/>
        </p:nvSpPr>
        <p:spPr>
          <a:xfrm>
            <a:off x="574766" y="5447211"/>
            <a:ext cx="1985554" cy="4963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845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79714"/>
          </a:xfrm>
        </p:spPr>
        <p:txBody>
          <a:bodyPr/>
          <a:lstStyle/>
          <a:p>
            <a:r>
              <a:rPr lang="fr-FR" alt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Notions </a:t>
            </a:r>
            <a:r>
              <a:rPr lang="fr-FR" alt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fondamentales en didactique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79714"/>
            <a:ext cx="12192000" cy="5878285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  <a:defRPr/>
            </a:pPr>
            <a:r>
              <a:rPr lang="fr-FR" alt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</a:t>
            </a:r>
            <a:r>
              <a:rPr lang="fr-FR" altLang="fr-FR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altLang="fr-F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notion de </a:t>
            </a:r>
            <a:r>
              <a:rPr lang="fr-FR" altLang="fr-FR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Transposition didactique</a:t>
            </a:r>
            <a:r>
              <a:rPr lang="fr-FR" alt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(Y. </a:t>
            </a:r>
            <a:r>
              <a:rPr lang="fr-FR" altLang="fr-F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Chevallard</a:t>
            </a:r>
            <a:r>
              <a:rPr lang="fr-FR" alt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1985/1991)</a:t>
            </a:r>
            <a:r>
              <a:rPr lang="fr-FR" altLang="fr-F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  <a:defRPr/>
            </a:pPr>
            <a:r>
              <a:rPr lang="fr-FR" alt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- Processus </a:t>
            </a:r>
            <a:r>
              <a:rPr lang="fr-FR" alt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fondateur </a:t>
            </a:r>
            <a:r>
              <a:rPr lang="fr-FR" altLang="fr-F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 s’oppose</a:t>
            </a:r>
            <a:r>
              <a:rPr lang="fr-FR" alt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à la vulgarisation scientifique </a:t>
            </a:r>
          </a:p>
          <a:p>
            <a:pPr marL="0" indent="0" algn="just">
              <a:buNone/>
              <a:defRPr/>
            </a:pPr>
            <a:r>
              <a:rPr lang="fr-FR" alt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marL="0" indent="0" algn="just">
              <a:buNone/>
              <a:defRPr/>
            </a:pPr>
            <a:r>
              <a:rPr lang="fr-FR" alt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- Définition :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 </a:t>
            </a:r>
            <a:r>
              <a:rPr lang="fr-F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contenu de savoir ayant été désigné comme savoir à enseigner</a:t>
            </a:r>
          </a:p>
          <a:p>
            <a:pPr marL="0" indent="0" algn="just">
              <a:buNone/>
              <a:defRPr/>
            </a:pPr>
            <a:r>
              <a:rPr lang="fr-FR" alt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fr-FR" altLang="fr-F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subit </a:t>
            </a: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[…] </a:t>
            </a:r>
            <a:r>
              <a:rPr lang="fr-FR" altLang="fr-F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ensemble de transformations adaptatives qui vont le rendre apte à</a:t>
            </a:r>
          </a:p>
          <a:p>
            <a:pPr marL="0" indent="0" algn="just">
              <a:buNone/>
              <a:defRPr/>
            </a:pPr>
            <a:r>
              <a:rPr lang="fr-FR" alt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prendre place parmi les objets d’enseignement. Le ‘’travail’’  qui d’un objet de</a:t>
            </a:r>
          </a:p>
          <a:p>
            <a:pPr marL="0" indent="0" algn="just">
              <a:buNone/>
              <a:defRPr/>
            </a:pPr>
            <a:r>
              <a:rPr lang="fr-FR" alt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savoir à enseigner fait un objet d’enseignement est appelé la transposition</a:t>
            </a:r>
          </a:p>
          <a:p>
            <a:pPr marL="0" indent="0" algn="just">
              <a:buNone/>
              <a:defRPr/>
            </a:pPr>
            <a:r>
              <a:rPr lang="fr-FR" alt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didactique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 </a:t>
            </a:r>
            <a:r>
              <a:rPr 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Chevallard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1985/1991 : 39)</a:t>
            </a:r>
            <a:endParaRPr lang="fr-FR" alt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fr-FR" alt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</a:p>
          <a:p>
            <a:pPr marL="0" indent="0" algn="just">
              <a:buNone/>
              <a:defRPr/>
            </a:pPr>
            <a:endParaRPr lang="fr-FR" altLang="fr-F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910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45029"/>
          </a:xfrm>
        </p:spPr>
        <p:txBody>
          <a:bodyPr/>
          <a:lstStyle/>
          <a:p>
            <a:r>
              <a:rPr lang="fr-FR" alt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Notions </a:t>
            </a:r>
            <a:r>
              <a:rPr lang="fr-FR" alt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fondamentales en didactique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45029"/>
            <a:ext cx="12192000" cy="5812971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  <a:defRPr/>
            </a:pPr>
            <a:r>
              <a:rPr lang="fr-FR" alt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fr-FR" altLang="fr-F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Opérations et actions à mener par le doctorant dans son travail de thèse 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buNone/>
              <a:defRPr/>
            </a:pP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1. analyser, sélectionner le savoir savant, l’organiser 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fonction de</a:t>
            </a:r>
          </a:p>
          <a:p>
            <a:pPr marL="0" indent="0" algn="just">
              <a:buNone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fr-FR" alt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votre 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 de recherche                            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altLang="fr-FR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ère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transposition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 algn="just">
              <a:buNone/>
              <a:defRPr/>
            </a:pPr>
            <a:r>
              <a:rPr lang="fr-FR" alt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fr-FR" altLang="fr-FR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doctorant acquiert de nouvelles connaissances</a:t>
            </a:r>
            <a:endParaRPr lang="fr-FR" altLang="fr-FR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2.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diffuser le savoir élaboré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le faire ‘’apprendre’’ à</a:t>
            </a:r>
            <a:r>
              <a:rPr lang="fr-FR" altLang="fr-F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d’autres </a:t>
            </a:r>
          </a:p>
          <a:p>
            <a:pPr marL="0" indent="0" algn="just">
              <a:buNone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(par le biais de la thèse, article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scientifiques, …) </a:t>
            </a:r>
          </a:p>
          <a:p>
            <a:pPr marL="0" indent="0" algn="just">
              <a:buNone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altLang="fr-FR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transposition</a:t>
            </a:r>
          </a:p>
          <a:p>
            <a:pPr marL="0" indent="0" algn="just">
              <a:buNone/>
              <a:defRPr/>
            </a:pP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fr-FR" altLang="fr-FR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doctorant met à profit ses connaissances</a:t>
            </a:r>
            <a:endParaRPr lang="fr-FR" altLang="fr-FR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4724400" y="2684417"/>
            <a:ext cx="1894114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 flipV="1">
            <a:off x="953589" y="4924697"/>
            <a:ext cx="2050868" cy="5355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568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27463"/>
          </a:xfrm>
        </p:spPr>
        <p:txBody>
          <a:bodyPr/>
          <a:lstStyle/>
          <a:p>
            <a:r>
              <a:rPr lang="fr-FR" alt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Notions </a:t>
            </a:r>
            <a:r>
              <a:rPr lang="fr-FR" alt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fondamentales en didactique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27463"/>
            <a:ext cx="12192000" cy="5930537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  <a:defRPr/>
            </a:pPr>
            <a:r>
              <a:rPr lang="fr-FR" alt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altLang="fr-FR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fr-FR" altLang="fr-F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Double transposition</a:t>
            </a:r>
          </a:p>
          <a:p>
            <a:pPr marL="0" indent="0" algn="just">
              <a:buNone/>
              <a:defRPr/>
            </a:pPr>
            <a:endParaRPr lang="fr-FR" altLang="fr-F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  <a:defRPr/>
            </a:pPr>
            <a:r>
              <a:rPr lang="fr-FR" alt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s’approprier </a:t>
            </a:r>
            <a:r>
              <a:rPr lang="fr-FR" alt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savoir savant </a:t>
            </a: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Processus </a:t>
            </a:r>
            <a:r>
              <a:rPr lang="fr-FR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compréhension, interprétation, </a:t>
            </a:r>
            <a:endParaRPr lang="fr-FR" alt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fr-FR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réélaboration </a:t>
            </a:r>
            <a:r>
              <a:rPr lang="fr-FR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 savoir </a:t>
            </a: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scientifique (réécriture scientifique)</a:t>
            </a:r>
            <a:endParaRPr lang="fr-FR" alt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fr-FR" alt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fr-FR" alt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  <a:defRPr/>
            </a:pPr>
            <a:r>
              <a:rPr lang="fr-FR" alt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rendre possible l’appropriation du savoir disciplinaire </a:t>
            </a:r>
            <a:r>
              <a:rPr lang="fr-FR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</a:t>
            </a:r>
          </a:p>
          <a:p>
            <a:pPr marL="0" indent="0" algn="just">
              <a:buNone/>
              <a:defRPr/>
            </a:pPr>
            <a:r>
              <a:rPr lang="fr-FR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d’autres</a:t>
            </a:r>
            <a:r>
              <a:rPr lang="fr-FR" alt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selon différents modes de transmission (écrit et oral</a:t>
            </a:r>
            <a:r>
              <a:rPr lang="fr-FR" alt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  <a:defRPr/>
            </a:pPr>
            <a:r>
              <a:rPr lang="fr-FR" alt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fr-FR" alt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756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31966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DÉMARCHE SCIENTIFIQUE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31966"/>
            <a:ext cx="12192000" cy="582603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fr-FR" altLang="fr-FR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 herméneutiques</a:t>
            </a:r>
          </a:p>
          <a:p>
            <a:pPr marL="0" indent="0">
              <a:buNone/>
              <a:defRPr/>
            </a:pPr>
            <a:r>
              <a:rPr lang="fr-FR" alt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Analyser, expliquer, décrire, démontrer, interpréter les </a:t>
            </a:r>
          </a:p>
          <a:p>
            <a:pPr marL="0" indent="0">
              <a:buNone/>
              <a:defRPr/>
            </a:pPr>
            <a:r>
              <a:rPr lang="fr-FR" alt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faits et phénomènes observés ou les données</a:t>
            </a:r>
          </a:p>
          <a:p>
            <a:pPr marL="0" indent="0">
              <a:buNone/>
              <a:defRPr/>
            </a:pPr>
            <a:r>
              <a:rPr lang="fr-FR" alt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recueillies</a:t>
            </a:r>
          </a:p>
          <a:p>
            <a:pPr marL="0" indent="0" algn="just">
              <a:buNone/>
            </a:pPr>
            <a:r>
              <a:rPr lang="fr-F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OHÉRIC</a:t>
            </a:r>
            <a:endParaRPr lang="fr-F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marL="0" indent="0" algn="just">
              <a:buNone/>
            </a:pPr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fr-F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endParaRPr lang="fr-FR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 Hypothèse Expérience </a:t>
            </a:r>
            <a:r>
              <a:rPr lang="fr-F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 Interprétation Conclusion</a:t>
            </a:r>
          </a:p>
          <a:p>
            <a:pPr marL="0" indent="0" algn="just">
              <a:buNone/>
            </a:pPr>
            <a:r>
              <a:rPr lang="fr-F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Analyse</a:t>
            </a:r>
            <a:endParaRPr lang="fr-FR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813163" y="3167743"/>
            <a:ext cx="4356055" cy="24623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H="1">
            <a:off x="2957648" y="3167743"/>
            <a:ext cx="2560185" cy="2370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>
            <a:off x="4327072" y="3213463"/>
            <a:ext cx="1472020" cy="24623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6006738" y="3213463"/>
            <a:ext cx="29934" cy="2521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6185261" y="3213463"/>
            <a:ext cx="2044611" cy="2534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6433729" y="3213463"/>
            <a:ext cx="4126230" cy="2534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ccolade ouvrante 3"/>
          <p:cNvSpPr/>
          <p:nvPr/>
        </p:nvSpPr>
        <p:spPr>
          <a:xfrm>
            <a:off x="3788229" y="5538652"/>
            <a:ext cx="169817" cy="11495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ccolade fermante 5"/>
          <p:cNvSpPr/>
          <p:nvPr/>
        </p:nvSpPr>
        <p:spPr>
          <a:xfrm>
            <a:off x="5450477" y="5538652"/>
            <a:ext cx="254726" cy="11495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3631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66651"/>
          </a:xfrm>
        </p:spPr>
        <p:txBody>
          <a:bodyPr/>
          <a:lstStyle/>
          <a:p>
            <a:pPr algn="just"/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DÉMARCHE SCIENTIFIQUE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58091"/>
            <a:ext cx="12192001" cy="5891349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 smtClean="0"/>
              <a:t>                                                  </a:t>
            </a:r>
            <a:r>
              <a:rPr lang="fr-FR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Terrain/fait/phénomène</a:t>
            </a:r>
          </a:p>
          <a:p>
            <a:pPr marL="0" indent="0" algn="just">
              <a:buNone/>
            </a:pPr>
            <a:r>
              <a:rPr lang="fr-F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clairement défini/identifié</a:t>
            </a:r>
          </a:p>
          <a:p>
            <a:pPr marL="0" indent="0" algn="just">
              <a:buNone/>
            </a:pPr>
            <a:endParaRPr lang="fr-FR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Questionner                 sélectionner              observer</a:t>
            </a:r>
          </a:p>
          <a:p>
            <a:pPr marL="0" indent="0" algn="just">
              <a:buNone/>
            </a:pPr>
            <a:r>
              <a:rPr lang="fr-F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</a:p>
          <a:p>
            <a:pPr marL="0" indent="0" algn="just">
              <a:buNone/>
            </a:pPr>
            <a:endParaRPr lang="fr-FR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résultats              expérimenter                      analyser</a:t>
            </a:r>
          </a:p>
          <a:p>
            <a:pPr marL="0" indent="0" algn="just">
              <a:buNone/>
            </a:pPr>
            <a:r>
              <a:rPr lang="fr-F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1985554" y="4101737"/>
            <a:ext cx="1136469" cy="4963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 flipV="1">
            <a:off x="5159829" y="4101736"/>
            <a:ext cx="1058091" cy="4963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courbée vers la gauche 6"/>
          <p:cNvSpPr/>
          <p:nvPr/>
        </p:nvSpPr>
        <p:spPr>
          <a:xfrm>
            <a:off x="7772400" y="4428309"/>
            <a:ext cx="901337" cy="18288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Flèche gauche 7"/>
          <p:cNvSpPr/>
          <p:nvPr/>
        </p:nvSpPr>
        <p:spPr>
          <a:xfrm>
            <a:off x="4715691" y="5760720"/>
            <a:ext cx="1658983" cy="49638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gauche 8"/>
          <p:cNvSpPr/>
          <p:nvPr/>
        </p:nvSpPr>
        <p:spPr>
          <a:xfrm>
            <a:off x="1619794" y="5760720"/>
            <a:ext cx="979715" cy="49638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841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65914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Objectif de la didactique de la recherche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65915"/>
            <a:ext cx="12192000" cy="5892085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altLang="fr-F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fr-FR" alt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déboucher sur des propositions après expérimentation</a:t>
            </a:r>
            <a:endParaRPr lang="fr-FR" altLang="fr-F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fr-FR" sz="2400" dirty="0"/>
              <a:t>    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validation : 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décideurs se basent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 des travaux</a:t>
            </a:r>
          </a:p>
          <a:p>
            <a:pPr marL="0" indent="0">
              <a:buNone/>
              <a:defRPr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de recherche  pour prendre des décisions </a:t>
            </a:r>
          </a:p>
          <a:p>
            <a:pPr marL="0" indent="0">
              <a:buNone/>
              <a:defRPr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Exemples : en énergie nucléaire, en droit privé/droit</a:t>
            </a:r>
          </a:p>
          <a:p>
            <a:pPr marL="0" indent="0">
              <a:buNone/>
              <a:defRPr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public, en 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agroalimentaire,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écosystèmes</a:t>
            </a:r>
          </a:p>
          <a:p>
            <a:pPr marL="0" indent="0">
              <a:buNone/>
              <a:defRPr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marins, 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sociologie, en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pharmacologie,…</a:t>
            </a:r>
          </a:p>
          <a:p>
            <a:pPr marL="0" indent="0" algn="just">
              <a:buNone/>
            </a:pPr>
            <a:endParaRPr lang="fr-FR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40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6754" y="0"/>
            <a:ext cx="12192000" cy="101890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18903"/>
            <a:ext cx="12192000" cy="5839097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Pourquoi la didactique dans la recherche doctorale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>
              <a:buFontTx/>
              <a:buChar char="-"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Quel est l’objet de la didactique?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Qu’apporte-t-elle aux doctorants toutes filières confondues?</a:t>
            </a:r>
          </a:p>
          <a:p>
            <a:pPr algn="just">
              <a:buFontTx/>
              <a:buChar char="-"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 rôle joue-t-elle dans la recherche doctorale?</a:t>
            </a:r>
          </a:p>
          <a:p>
            <a:pPr marL="0" indent="0">
              <a:buNone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97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27463"/>
          </a:xfrm>
        </p:spPr>
        <p:txBody>
          <a:bodyPr/>
          <a:lstStyle/>
          <a:p>
            <a:r>
              <a:rPr lang="fr-FR" alt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Notions </a:t>
            </a:r>
            <a:r>
              <a:rPr lang="fr-FR" alt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fondamentales en didactique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88721"/>
            <a:ext cx="12192000" cy="5669280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  <a:defRPr/>
            </a:pPr>
            <a:r>
              <a:rPr lang="fr-FR" alt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2.3. </a:t>
            </a:r>
            <a:r>
              <a:rPr lang="fr-FR" altLang="fr-F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Positionnement </a:t>
            </a:r>
            <a:r>
              <a:rPr lang="fr-FR" altLang="fr-F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épistémologique</a:t>
            </a:r>
          </a:p>
          <a:p>
            <a:pPr>
              <a:buFontTx/>
              <a:buChar char="-"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Réfléchir d’un point de vue didactique : </a:t>
            </a:r>
            <a:r>
              <a:rPr lang="fr-FR" alt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double activité</a:t>
            </a:r>
            <a:endParaRPr lang="fr-FR" alt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*</a:t>
            </a:r>
            <a:r>
              <a:rPr lang="fr-FR" altLang="fr-FR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activité </a:t>
            </a:r>
            <a:r>
              <a:rPr lang="fr-FR" altLang="fr-F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constructive</a:t>
            </a:r>
            <a:r>
              <a:rPr lang="fr-FR" altLang="fr-FR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lire/sélectionner/analyser/se poser des</a:t>
            </a:r>
          </a:p>
          <a:p>
            <a:pPr marL="0" indent="0" algn="just">
              <a:buNone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questions/questionner le terrain, les faits,</a:t>
            </a:r>
          </a:p>
          <a:p>
            <a:pPr marL="0" indent="0" algn="just">
              <a:buNone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les objets, les situations, les phénomènes</a:t>
            </a:r>
          </a:p>
          <a:p>
            <a:pPr marL="0" indent="0" algn="just">
              <a:buNone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à observer/observés</a:t>
            </a:r>
          </a:p>
          <a:p>
            <a:pPr marL="0" indent="0">
              <a:buNone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*</a:t>
            </a:r>
            <a:r>
              <a:rPr lang="fr-FR" altLang="fr-FR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activité </a:t>
            </a:r>
            <a:r>
              <a:rPr lang="fr-FR" altLang="fr-F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productive</a:t>
            </a:r>
            <a:r>
              <a:rPr lang="fr-FR" altLang="fr-FR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-Transposer les champs conceptuels dans sa recherche</a:t>
            </a:r>
          </a:p>
          <a:p>
            <a:pPr marL="0" indent="0" algn="just">
              <a:buNone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Confronter les théories, les synthétiser.</a:t>
            </a:r>
          </a:p>
          <a:p>
            <a:pPr marL="0" indent="0" algn="just">
              <a:buNone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- S’inscrire dans un champ disciplinaire</a:t>
            </a:r>
          </a:p>
          <a:p>
            <a:pPr marL="0" indent="0" algn="just">
              <a:buNone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- Produire des argumentations solidement étayées</a:t>
            </a:r>
          </a:p>
          <a:p>
            <a:pPr marL="0" indent="0">
              <a:buNone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396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10343"/>
          </a:xfrm>
        </p:spPr>
        <p:txBody>
          <a:bodyPr/>
          <a:lstStyle/>
          <a:p>
            <a:pPr algn="just"/>
            <a:r>
              <a:rPr lang="fr-FR" alt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Notions </a:t>
            </a:r>
            <a:r>
              <a:rPr lang="fr-FR" alt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fondamentales en didactique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10343"/>
            <a:ext cx="12192000" cy="574765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2.3. </a:t>
            </a:r>
            <a:r>
              <a:rPr lang="fr-F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Positionnement épistémologique</a:t>
            </a:r>
          </a:p>
          <a:p>
            <a:pPr marL="0" indent="0" algn="just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* Implication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 chercheur avec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objectivation</a:t>
            </a:r>
          </a:p>
          <a:p>
            <a:pPr marL="0" indent="0" algn="just"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proximité/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Posture </a:t>
            </a:r>
            <a:r>
              <a:rPr lang="fr-FR" alt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constructiviste </a:t>
            </a:r>
            <a:endParaRPr lang="fr-F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Intelligence de la tâche : problèmes à étudier, confrontation des données,</a:t>
            </a:r>
          </a:p>
          <a:p>
            <a:pPr marL="0" indent="0" algn="just">
              <a:buNone/>
            </a:pP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croisement des approches quantitatives et qualitatives,… </a:t>
            </a:r>
          </a:p>
          <a:p>
            <a:pPr marL="0" indent="0" algn="just">
              <a:buNone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le </a:t>
            </a:r>
            <a:r>
              <a:rPr lang="fr-F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geste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 chercheur-apprenti (construction, élaboration)</a:t>
            </a:r>
          </a:p>
          <a:p>
            <a:pPr marL="0" indent="0">
              <a:buNone/>
              <a:defRPr/>
            </a:pPr>
            <a:r>
              <a:rPr lang="fr-FR" alt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* </a:t>
            </a:r>
            <a:r>
              <a:rPr lang="fr-FR" alt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Prise de </a:t>
            </a:r>
            <a:r>
              <a:rPr lang="fr-FR" alt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distance 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rapport aux disciplines et aux théories de référence </a:t>
            </a:r>
            <a:endParaRPr lang="fr-FR" altLang="fr-F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FR" alt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avoriser l’autonomisation  </a:t>
            </a:r>
          </a:p>
          <a:p>
            <a:pPr marL="0" indent="0">
              <a:buNone/>
              <a:defRPr/>
            </a:pPr>
            <a:r>
              <a:rPr lang="fr-FR" alt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fr-FR" alt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fr-FR" alt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* </a:t>
            </a:r>
            <a:r>
              <a:rPr lang="fr-FR" alt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Opération de réflexivité : </a:t>
            </a:r>
            <a:r>
              <a:rPr lang="fr-FR" alt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questionnement et démarche de la recherche</a:t>
            </a:r>
          </a:p>
          <a:p>
            <a:pPr marL="0" indent="0">
              <a:buNone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en lien avec le terrain/faits/phénomènes et le contexte</a:t>
            </a:r>
          </a:p>
          <a:p>
            <a:pPr marL="0" indent="0">
              <a:buNone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posture dynamique dans la pratique de la recherche</a:t>
            </a:r>
          </a:p>
          <a:p>
            <a:pPr marL="0" indent="0">
              <a:buNone/>
              <a:defRPr/>
            </a:pPr>
            <a:r>
              <a:rPr lang="fr-FR" alt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457197" y="4232365"/>
            <a:ext cx="2586446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>
            <a:off x="182878" y="5995851"/>
            <a:ext cx="2272939" cy="5094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 flipV="1">
            <a:off x="561703" y="3304902"/>
            <a:ext cx="2481940" cy="3657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2957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18903"/>
          </a:xfrm>
        </p:spPr>
        <p:txBody>
          <a:bodyPr/>
          <a:lstStyle/>
          <a:p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Positionnement épistémologique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18903"/>
            <a:ext cx="12192000" cy="5839097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algn="just">
              <a:defRPr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Acquérir la démarche scientifique (raisonner, argumenter, étayer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defRPr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Acquérir la démarche réflexive pour interroger l’élaboration et la</a:t>
            </a:r>
          </a:p>
          <a:p>
            <a:pPr marL="0" indent="0" algn="just">
              <a:buNone/>
              <a:defRPr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production du savoir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S’approprier les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littéracies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universitaires (se conformer au discours universitaire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  <a:defRPr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conformer à l’intégrité scientifique dans les écrits, dans les résultats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  <a:defRPr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thèse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articles scientifiques, communications aux colloques/congrès)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89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75656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DIDACTIQUE  // PEDAGOGIE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260989"/>
              </p:ext>
            </p:extLst>
          </p:nvPr>
        </p:nvGraphicFramePr>
        <p:xfrm>
          <a:off x="0" y="1345474"/>
          <a:ext cx="12192000" cy="6593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5443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         Discipline</a:t>
                      </a:r>
                      <a:r>
                        <a:rPr lang="fr-FR" baseline="0" dirty="0" smtClean="0">
                          <a:solidFill>
                            <a:srgbClr val="002060"/>
                          </a:solidFill>
                        </a:rPr>
                        <a:t> de recherche (met en place des théories)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002060"/>
                          </a:solidFill>
                        </a:rPr>
                        <a:t>          Discipline appliquée (appliquer des théories)</a:t>
                      </a:r>
                      <a:endParaRPr lang="fr-F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8171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 smtClean="0"/>
                        <a:t>Activité de </a:t>
                      </a:r>
                      <a:r>
                        <a:rPr lang="fr-FR" b="1" dirty="0" smtClean="0"/>
                        <a:t>théorisation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r-FR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 smtClean="0"/>
                        <a:t>Discipline de </a:t>
                      </a:r>
                      <a:r>
                        <a:rPr lang="fr-FR" sz="1800" dirty="0" smtClean="0"/>
                        <a:t>référence</a:t>
                      </a:r>
                      <a:r>
                        <a:rPr lang="fr-FR" dirty="0" smtClean="0"/>
                        <a:t> des pratiques d’enseignement centrée sur </a:t>
                      </a:r>
                      <a:r>
                        <a:rPr lang="fr-FR" b="1" dirty="0" smtClean="0"/>
                        <a:t>les </a:t>
                      </a:r>
                      <a:r>
                        <a:rPr lang="fr-FR" b="1" u="sng" dirty="0" smtClean="0"/>
                        <a:t>contenus/sur les savoirs savants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r-FR" b="1" u="sng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u="sng" baseline="0" dirty="0" smtClean="0"/>
                        <a:t>TACHE</a:t>
                      </a:r>
                      <a:endParaRPr lang="fr-FR" sz="2400" b="1" u="sng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fr-FR" b="1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 smtClean="0"/>
                        <a:t>sélectionner, analyser, organiser les savoirs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baseline="0" dirty="0" smtClean="0"/>
                        <a:t>S’interroger sur les notions et les concepts à transformer en  contenus et les modalités de leur appropriation (théories, concepts, méthodologie…)   :</a:t>
                      </a:r>
                      <a:endParaRPr lang="fr-FR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baseline="0" dirty="0" smtClean="0"/>
                        <a:t>Accent mis sur les contenus à enseigner/les savoirs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baseline="0" dirty="0" smtClean="0"/>
                        <a:t>     à diffuser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r-FR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l’objectif est de produire des </a:t>
                      </a:r>
                      <a:r>
                        <a:rPr lang="fr-F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argumentations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solidement </a:t>
                      </a:r>
                      <a:r>
                        <a:rPr lang="fr-F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étayées et cohérentes 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susceptibles d’orienter efficacement les pratiques d’enseignement.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r-FR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 smtClean="0"/>
                        <a:t>Activité d’</a:t>
                      </a:r>
                      <a:r>
                        <a:rPr lang="fr-FR" b="1" dirty="0" smtClean="0"/>
                        <a:t>application des théories (psychologie,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b="1" baseline="0" dirty="0" smtClean="0"/>
                        <a:t>     pédagogie, ….)</a:t>
                      </a:r>
                      <a:endParaRPr lang="fr-FR" b="1" dirty="0" smtClean="0"/>
                    </a:p>
                    <a:p>
                      <a:pPr marL="0" indent="0">
                        <a:buFontTx/>
                        <a:buNone/>
                      </a:pPr>
                      <a:endParaRPr lang="fr-FR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 smtClean="0"/>
                        <a:t>Discipline qui ne s’occupe que de la relation 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fr-FR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dirty="0" smtClean="0"/>
                        <a:t>        enseignant</a:t>
                      </a:r>
                      <a:r>
                        <a:rPr lang="fr-FR" baseline="0" dirty="0" smtClean="0"/>
                        <a:t>                    apprenants    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baseline="0" dirty="0" smtClean="0"/>
                        <a:t>                                                                       </a:t>
                      </a:r>
                      <a:endParaRPr lang="fr-FR" b="1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baseline="0" dirty="0" smtClean="0"/>
                        <a:t>        apprenants                         </a:t>
                      </a:r>
                      <a:r>
                        <a:rPr lang="fr-FR" baseline="0" dirty="0" err="1" smtClean="0"/>
                        <a:t>apprenants</a:t>
                      </a:r>
                      <a:r>
                        <a:rPr lang="fr-FR" baseline="0" dirty="0" smtClean="0"/>
                        <a:t>            </a:t>
                      </a:r>
                      <a:endParaRPr lang="fr-FR" b="1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b="1" baseline="0" dirty="0" smtClean="0"/>
                        <a:t>                                                                       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fr-FR" sz="2000" b="1" u="sng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Interactions et communication </a:t>
                      </a:r>
                      <a:endParaRPr lang="fr-FR" sz="2000" u="sng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fr-FR" baseline="0" dirty="0" smtClean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baseline="0" dirty="0" smtClean="0"/>
                        <a:t>Centrée sur </a:t>
                      </a:r>
                      <a:r>
                        <a:rPr lang="fr-FR" b="1" baseline="0" dirty="0" smtClean="0"/>
                        <a:t>les </a:t>
                      </a:r>
                      <a:r>
                        <a:rPr lang="fr-FR" b="1" u="sng" baseline="0" dirty="0" smtClean="0"/>
                        <a:t>moyens humains </a:t>
                      </a:r>
                      <a:r>
                        <a:rPr lang="fr-FR" b="0" baseline="0" dirty="0" smtClean="0"/>
                        <a:t>pour transmettre les contenus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b="0" baseline="0" dirty="0" smtClean="0"/>
                        <a:t>(l’univers de </a:t>
                      </a:r>
                      <a:r>
                        <a:rPr lang="fr-FR" b="1" baseline="0" dirty="0" smtClean="0"/>
                        <a:t>la gestion </a:t>
                      </a:r>
                      <a:r>
                        <a:rPr lang="fr-FR" b="0" baseline="0" dirty="0" smtClean="0"/>
                        <a:t>des groupes d’apprenants)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r-FR" b="0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b="1" baseline="0" dirty="0" smtClean="0"/>
                        <a:t>Activité </a:t>
                      </a:r>
                      <a:r>
                        <a:rPr lang="fr-FR" b="0" baseline="0" dirty="0" smtClean="0"/>
                        <a:t>déployée par une personne pour développer des apprentissages précis : </a:t>
                      </a:r>
                      <a:r>
                        <a:rPr lang="fr-FR" b="1" baseline="0" dirty="0" smtClean="0"/>
                        <a:t>Apprentissage  et qualité de l’acquisition</a:t>
                      </a:r>
                      <a:endParaRPr lang="fr-FR" b="0" baseline="0" dirty="0" smtClean="0"/>
                    </a:p>
                    <a:p>
                      <a:pPr marL="0" indent="0">
                        <a:buFontTx/>
                        <a:buNone/>
                      </a:pPr>
                      <a:endParaRPr lang="fr-FR" b="0" baseline="0" dirty="0" smtClean="0"/>
                    </a:p>
                    <a:p>
                      <a:pPr marL="0" indent="0">
                        <a:buFontTx/>
                        <a:buNone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Double flèche horizontale 6"/>
          <p:cNvSpPr/>
          <p:nvPr/>
        </p:nvSpPr>
        <p:spPr>
          <a:xfrm flipV="1">
            <a:off x="8063550" y="3415883"/>
            <a:ext cx="927279" cy="22602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Double flèche horizontale 7"/>
          <p:cNvSpPr/>
          <p:nvPr/>
        </p:nvSpPr>
        <p:spPr>
          <a:xfrm>
            <a:off x="8037695" y="3931901"/>
            <a:ext cx="1403797" cy="35352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670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31966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résumer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31966"/>
            <a:ext cx="12192000" cy="5826033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didactique :</a:t>
            </a:r>
          </a:p>
          <a:p>
            <a:pPr algn="just">
              <a:buFontTx/>
              <a:buChar char="-"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Discipline de recherche</a:t>
            </a:r>
          </a:p>
          <a:p>
            <a:pPr algn="just">
              <a:buFontTx/>
              <a:buChar char="-"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Discipline d’intervention</a:t>
            </a:r>
          </a:p>
          <a:p>
            <a:pPr algn="just">
              <a:buFontTx/>
              <a:buChar char="-"/>
            </a:pP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Démarche scientifique</a:t>
            </a: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806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40526"/>
          </a:xfrm>
        </p:spPr>
        <p:txBody>
          <a:bodyPr/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Pour répondre à vos questions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40526"/>
            <a:ext cx="12192000" cy="5917473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</a:p>
          <a:p>
            <a:pPr>
              <a:buFontTx/>
              <a:buChar char="-"/>
            </a:pP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rapprocher de </a:t>
            </a:r>
          </a:p>
          <a:p>
            <a:pPr marL="0" indent="0">
              <a:buNone/>
            </a:pP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enseignants de didactique de la cellule de suivi doctoral</a:t>
            </a:r>
          </a:p>
          <a:p>
            <a:pPr marL="0" indent="0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2. membres experts du CPNM Didactique </a:t>
            </a:r>
          </a:p>
          <a:p>
            <a:pPr marL="0" indent="0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(Cf. Référentiel de didactique)</a:t>
            </a:r>
          </a:p>
          <a:p>
            <a:pPr marL="0" indent="0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 benhouhou.nabila@ensb.dz</a:t>
            </a:r>
            <a:endParaRPr lang="fr-F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41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10342"/>
          </a:xfrm>
        </p:spPr>
        <p:txBody>
          <a:bodyPr/>
          <a:lstStyle/>
          <a:p>
            <a:pPr algn="ctr"/>
            <a:r>
              <a:rPr lang="fr-FR" dirty="0" smtClean="0"/>
              <a:t> </a:t>
            </a:r>
            <a:r>
              <a:rPr lang="fr-FR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10342"/>
            <a:ext cx="12192000" cy="5747657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rganigramme : Préparation 3"/>
          <p:cNvSpPr/>
          <p:nvPr/>
        </p:nvSpPr>
        <p:spPr>
          <a:xfrm>
            <a:off x="130629" y="1345474"/>
            <a:ext cx="3670662" cy="1097280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Didactique</a:t>
            </a:r>
            <a:endParaRPr lang="fr-FR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rganigramme : Préparation 4"/>
          <p:cNvSpPr/>
          <p:nvPr/>
        </p:nvSpPr>
        <p:spPr>
          <a:xfrm>
            <a:off x="5159829" y="1345474"/>
            <a:ext cx="4297680" cy="1097280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endParaRPr lang="fr-FR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rganigramme : Bande perforée 5"/>
          <p:cNvSpPr/>
          <p:nvPr/>
        </p:nvSpPr>
        <p:spPr>
          <a:xfrm>
            <a:off x="222069" y="3984170"/>
            <a:ext cx="3579222" cy="186799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d’accompagnement </a:t>
            </a:r>
          </a:p>
          <a:p>
            <a:pPr algn="just"/>
            <a:r>
              <a:rPr lang="fr-FR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dans la recherche doctorale </a:t>
            </a:r>
            <a:endParaRPr lang="fr-FR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rganigramme : Bande perforée 6"/>
          <p:cNvSpPr/>
          <p:nvPr/>
        </p:nvSpPr>
        <p:spPr>
          <a:xfrm>
            <a:off x="4807131" y="3801291"/>
            <a:ext cx="4976949" cy="2050869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Conférences + Séminaires + Ateliers</a:t>
            </a:r>
            <a:endParaRPr lang="fr-FR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lèche courbée vers la droite 7"/>
          <p:cNvSpPr/>
          <p:nvPr/>
        </p:nvSpPr>
        <p:spPr>
          <a:xfrm>
            <a:off x="1110343" y="2651760"/>
            <a:ext cx="888274" cy="133241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Flèche courbée vers la gauche 8"/>
          <p:cNvSpPr/>
          <p:nvPr/>
        </p:nvSpPr>
        <p:spPr>
          <a:xfrm>
            <a:off x="7080069" y="2651760"/>
            <a:ext cx="705394" cy="114953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31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31966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CONFÉRENCES + SÉMINAIRES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0" y="1162595"/>
            <a:ext cx="5682343" cy="1319346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algn="just"/>
            <a:endParaRPr lang="fr-F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sz="45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Conférence 1</a:t>
            </a:r>
          </a:p>
          <a:p>
            <a:r>
              <a:rPr lang="fr-FR" sz="3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Qu’est-ce que la didactique?</a:t>
            </a:r>
          </a:p>
          <a:p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rganigramme : Données stockées 4"/>
          <p:cNvSpPr/>
          <p:nvPr/>
        </p:nvSpPr>
        <p:spPr>
          <a:xfrm>
            <a:off x="0" y="2728496"/>
            <a:ext cx="5682342" cy="1103811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fr-FR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Conférence 2</a:t>
            </a:r>
          </a:p>
          <a:p>
            <a:pPr algn="just"/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Les </a:t>
            </a:r>
            <a:r>
              <a:rPr lang="fr-F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de recherche</a:t>
            </a:r>
          </a:p>
          <a:p>
            <a:pPr algn="just"/>
            <a:endParaRPr lang="fr-F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rganigramme : Données stockées 5"/>
          <p:cNvSpPr/>
          <p:nvPr/>
        </p:nvSpPr>
        <p:spPr>
          <a:xfrm>
            <a:off x="1" y="3922117"/>
            <a:ext cx="5682342" cy="114953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r-FR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Conférence 3</a:t>
            </a:r>
          </a:p>
          <a:p>
            <a:pPr algn="just"/>
            <a:r>
              <a:rPr lang="fr-FR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Les écrits scientifiques</a:t>
            </a:r>
            <a:endParaRPr lang="fr-FR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rganigramme : Données stockées 6"/>
          <p:cNvSpPr/>
          <p:nvPr/>
        </p:nvSpPr>
        <p:spPr>
          <a:xfrm>
            <a:off x="0" y="5251266"/>
            <a:ext cx="5682343" cy="1208315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fr-FR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Conférence 4</a:t>
            </a:r>
          </a:p>
          <a:p>
            <a:pPr algn="just"/>
            <a:r>
              <a:rPr lang="fr-F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Pédagogie universitaire et didactique professionnelle</a:t>
            </a:r>
            <a:endParaRPr lang="fr-FR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Hexagone 2"/>
          <p:cNvSpPr/>
          <p:nvPr/>
        </p:nvSpPr>
        <p:spPr>
          <a:xfrm>
            <a:off x="7001692" y="1391193"/>
            <a:ext cx="2821578" cy="1685109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fr-FR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Séminaire 1</a:t>
            </a:r>
          </a:p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Posture</a:t>
            </a:r>
          </a:p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épistémologique</a:t>
            </a:r>
            <a:endParaRPr lang="fr-FR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exagone 8"/>
          <p:cNvSpPr/>
          <p:nvPr/>
        </p:nvSpPr>
        <p:spPr>
          <a:xfrm>
            <a:off x="7053944" y="3435530"/>
            <a:ext cx="2717074" cy="1750423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Séminaire 2</a:t>
            </a:r>
          </a:p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Intégrité scientifique et</a:t>
            </a:r>
          </a:p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évaluation</a:t>
            </a:r>
            <a:endParaRPr lang="fr-FR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07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88274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ATELIERS</a:t>
            </a:r>
            <a:endParaRPr lang="fr-FR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rganigramme : Bande perforée 5"/>
          <p:cNvSpPr/>
          <p:nvPr/>
        </p:nvSpPr>
        <p:spPr>
          <a:xfrm>
            <a:off x="783771" y="1214846"/>
            <a:ext cx="3435532" cy="1632857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Atelier 1</a:t>
            </a:r>
          </a:p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L’apport de la didactique à la thèse de doctorat</a:t>
            </a:r>
            <a:endParaRPr lang="fr-FR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rganigramme : Bande perforée 6"/>
          <p:cNvSpPr/>
          <p:nvPr/>
        </p:nvSpPr>
        <p:spPr>
          <a:xfrm>
            <a:off x="6096000" y="1045030"/>
            <a:ext cx="3553097" cy="180267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Atelier 2</a:t>
            </a:r>
          </a:p>
          <a:p>
            <a:pPr algn="ctr"/>
            <a:r>
              <a:rPr lang="fr-FR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obstacles didactiques dans la recherche</a:t>
            </a:r>
            <a:endParaRPr lang="fr-FR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rganigramme : Bande perforée 7"/>
          <p:cNvSpPr/>
          <p:nvPr/>
        </p:nvSpPr>
        <p:spPr>
          <a:xfrm>
            <a:off x="862149" y="4532811"/>
            <a:ext cx="3788228" cy="1972492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Atelier 4</a:t>
            </a:r>
          </a:p>
          <a:p>
            <a:r>
              <a:rPr lang="fr-F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Présentation d’un travail scientifique devant un public</a:t>
            </a:r>
          </a:p>
          <a:p>
            <a:r>
              <a:rPr lang="fr-FR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9" name="Organigramme : Bande perforée 8"/>
          <p:cNvSpPr/>
          <p:nvPr/>
        </p:nvSpPr>
        <p:spPr>
          <a:xfrm>
            <a:off x="6095999" y="4480560"/>
            <a:ext cx="3461657" cy="192024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u="sng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Atelier 3</a:t>
            </a:r>
          </a:p>
          <a:p>
            <a:pPr algn="ctr"/>
            <a:r>
              <a:rPr lang="fr-FR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L’écriture scientifique</a:t>
            </a:r>
            <a:endParaRPr lang="fr-FR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lèche courbée vers la gauche 9"/>
          <p:cNvSpPr/>
          <p:nvPr/>
        </p:nvSpPr>
        <p:spPr>
          <a:xfrm>
            <a:off x="7667897" y="3030583"/>
            <a:ext cx="770709" cy="122790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4519749" y="1423852"/>
            <a:ext cx="1384662" cy="8229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gauche 11"/>
          <p:cNvSpPr/>
          <p:nvPr/>
        </p:nvSpPr>
        <p:spPr>
          <a:xfrm>
            <a:off x="4794069" y="5146766"/>
            <a:ext cx="1110342" cy="6923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space réservé du contenu 12"/>
          <p:cNvSpPr>
            <a:spLocks noGrp="1"/>
          </p:cNvSpPr>
          <p:nvPr>
            <p:ph idx="1"/>
          </p:nvPr>
        </p:nvSpPr>
        <p:spPr>
          <a:xfrm>
            <a:off x="0" y="1045031"/>
            <a:ext cx="12192000" cy="5812970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592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2340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Conférence n° 1 : Qu’est-ce </a:t>
            </a:r>
            <a:r>
              <a:rPr 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la didactique ?</a:t>
            </a:r>
            <a:endParaRPr lang="fr-FR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23406"/>
            <a:ext cx="12192000" cy="5734593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0" indent="0">
              <a:buNone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Quelques éléments de définitions</a:t>
            </a:r>
          </a:p>
          <a:p>
            <a:pPr marL="0" indent="0">
              <a:buNone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Notions fondamentales</a:t>
            </a:r>
          </a:p>
          <a:p>
            <a:pPr marL="0" indent="0">
              <a:buNone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</a:t>
            </a:r>
            <a:r>
              <a:rPr lang="fr-FR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Transposition didactique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Opérations/Actions à mener au cours de la recherche</a:t>
            </a:r>
          </a:p>
          <a:p>
            <a:pPr marL="0" indent="0">
              <a:buNone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Positionnement du chercheur</a:t>
            </a:r>
          </a:p>
          <a:p>
            <a:pPr marL="0" indent="0">
              <a:buNone/>
            </a:pP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655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18902"/>
          </a:xfrm>
        </p:spPr>
        <p:txBody>
          <a:bodyPr/>
          <a:lstStyle/>
          <a:p>
            <a:pPr algn="ctr"/>
            <a:r>
              <a:rPr lang="fr-FR" dirty="0" smtClean="0"/>
              <a:t> </a:t>
            </a: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QUELQUES ÉLÉMENTS DE DÉFINITIONS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18902"/>
            <a:ext cx="12191999" cy="583909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fr-F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fr-F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Discipline de recherche</a:t>
            </a:r>
          </a:p>
          <a:p>
            <a:pPr marL="0" indent="0" algn="just">
              <a:buNone/>
            </a:pPr>
            <a:r>
              <a:rPr lang="fr-F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Elle </a:t>
            </a:r>
            <a:r>
              <a:rPr lang="fr-FR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analyse</a:t>
            </a:r>
            <a:r>
              <a:rPr lang="fr-F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contenus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tant que 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savoirs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savants/savoirs 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théoriques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just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*pour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</a:t>
            </a:r>
            <a:r>
              <a:rPr lang="fr-F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transposer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savoirs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enseigner </a:t>
            </a:r>
            <a:endParaRPr lang="fr-F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(exemples : </a:t>
            </a:r>
            <a:r>
              <a:rPr lang="fr-F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à la sociologie, Introduction à la microbiologie, </a:t>
            </a:r>
          </a:p>
          <a:p>
            <a:pPr marL="0" indent="0" algn="just">
              <a:buNone/>
            </a:pP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mathématiques en économie-gestion, </a:t>
            </a:r>
            <a:r>
              <a:rPr lang="fr-FR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r>
              <a:rPr lang="fr-FR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fr-FR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droit constitutionnel,…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endParaRPr 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à leur tour sont 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transposés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tant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qu’objets d’enseignement et d’apprentissage. </a:t>
            </a:r>
            <a:endParaRPr lang="fr-F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pPr marL="0" indent="0" algn="just">
              <a:buNone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Double transposition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 spécifie la didactique c’est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focalisation sur les </a:t>
            </a:r>
            <a:r>
              <a:rPr lang="fr-F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savoirs savants</a:t>
            </a:r>
            <a:endParaRPr lang="fr-F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transposés en </a:t>
            </a:r>
            <a:r>
              <a:rPr lang="fr-F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savoirs à enseigner</a:t>
            </a:r>
          </a:p>
          <a:p>
            <a:pPr marL="0" indent="0" algn="just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leurs relations à l’</a:t>
            </a:r>
            <a:r>
              <a:rPr lang="fr-F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enseignement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aux </a:t>
            </a:r>
            <a:r>
              <a:rPr lang="fr-F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apprentissages</a:t>
            </a:r>
            <a:r>
              <a:rPr 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fr-F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287383" y="4402183"/>
            <a:ext cx="1737360" cy="4702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615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40526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DISCIPLINE DE RECHERCHE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40527"/>
            <a:ext cx="12192000" cy="59174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</a:t>
            </a:r>
            <a:r>
              <a:rPr lang="fr-F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elle s’intéresse aux </a:t>
            </a:r>
            <a:r>
              <a:rPr lang="fr-F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savoirs savants</a:t>
            </a: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</a:p>
          <a:p>
            <a:pPr marL="0" indent="0" algn="just">
              <a:buNone/>
            </a:pPr>
            <a:r>
              <a:rPr lang="fr-F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</a:p>
          <a:p>
            <a:pPr marL="0" indent="0" algn="just">
              <a:buNone/>
            </a:pPr>
            <a:endParaRPr lang="fr-FR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savoir des spécialistes d’un domaine </a:t>
            </a:r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donné</a:t>
            </a:r>
          </a:p>
          <a:p>
            <a:pPr marL="0" indent="0" algn="just">
              <a:buNone/>
            </a:pPr>
            <a:r>
              <a:rPr lang="fr-F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savoir issu des domaines de spécialité, de référence </a:t>
            </a:r>
            <a:endParaRPr lang="fr-FR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savoir reconnu, validé et partagé par les pairs</a:t>
            </a:r>
            <a:r>
              <a:rPr lang="fr-F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(communauté des chercheurs = experts)</a:t>
            </a:r>
          </a:p>
          <a:p>
            <a:pPr marL="0" indent="0" algn="just">
              <a:buNone/>
            </a:pPr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savoir de spécialité utilisé </a:t>
            </a:r>
            <a:r>
              <a:rPr lang="fr-FR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dans et pour la recherche</a:t>
            </a:r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fr-F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et dans le domaine </a:t>
            </a:r>
            <a:r>
              <a:rPr lang="fr-FR" sz="28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 travail</a:t>
            </a:r>
          </a:p>
          <a:p>
            <a:pPr marL="0" indent="0" algn="just">
              <a:buNone/>
            </a:pPr>
            <a:endParaRPr lang="fr-FR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Bulle ronde 4"/>
          <p:cNvSpPr/>
          <p:nvPr/>
        </p:nvSpPr>
        <p:spPr>
          <a:xfrm>
            <a:off x="2220686" y="1867990"/>
            <a:ext cx="7014754" cy="118872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Qu’est-ce </a:t>
            </a:r>
            <a:r>
              <a:rPr lang="fr-F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qu’un savoir </a:t>
            </a:r>
            <a:r>
              <a:rPr lang="fr-FR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savant?</a:t>
            </a:r>
            <a:endParaRPr lang="fr-FR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343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01337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Exemples de savoirs savants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01337"/>
            <a:ext cx="12192000" cy="5956663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12" name="Organigramme : Données 11"/>
          <p:cNvSpPr/>
          <p:nvPr/>
        </p:nvSpPr>
        <p:spPr>
          <a:xfrm>
            <a:off x="182880" y="1247503"/>
            <a:ext cx="5003074" cy="2129245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athématiques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 équations de Navier-Stokes</a:t>
            </a: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théorème de </a:t>
            </a: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Noether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paradoxe de Russell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fr-FR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rganigramme : Données 12"/>
          <p:cNvSpPr/>
          <p:nvPr/>
        </p:nvSpPr>
        <p:spPr>
          <a:xfrm>
            <a:off x="4859382" y="1214848"/>
            <a:ext cx="4728755" cy="19724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Physique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boson de </a:t>
            </a:r>
            <a:r>
              <a:rPr lang="fr-FR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Higgs</a:t>
            </a:r>
            <a:endParaRPr lang="fr-FR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diagramme de Feynman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L’équation de Schrödinger</a:t>
            </a: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rganigramme : Données 13"/>
          <p:cNvSpPr/>
          <p:nvPr/>
        </p:nvSpPr>
        <p:spPr>
          <a:xfrm>
            <a:off x="1" y="3827417"/>
            <a:ext cx="4402182" cy="228600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Sciences économiques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capital, circuit économique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PIB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Indice de </a:t>
            </a:r>
            <a:r>
              <a:rPr lang="fr-FR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Herfindhal-Hirschman</a:t>
            </a:r>
            <a:endParaRPr lang="fr-FR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transaction, marché, valeur, coût,…</a:t>
            </a:r>
          </a:p>
        </p:txBody>
      </p:sp>
      <p:sp>
        <p:nvSpPr>
          <p:cNvPr id="15" name="Organigramme : Données 14"/>
          <p:cNvSpPr/>
          <p:nvPr/>
        </p:nvSpPr>
        <p:spPr>
          <a:xfrm>
            <a:off x="4859382" y="3827417"/>
            <a:ext cx="4728755" cy="228600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Sciences juridiques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Constitution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Responsabilité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Contrat, propriété</a:t>
            </a:r>
          </a:p>
          <a:p>
            <a:pPr marL="285750" indent="-285750">
              <a:buFontTx/>
              <a:buChar char="-"/>
            </a:pPr>
            <a:r>
              <a:rPr lang="fr-F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Contentieux</a:t>
            </a: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Exéquatur </a:t>
            </a:r>
            <a:endParaRPr lang="fr-FR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fr-FR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12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4301</TotalTime>
  <Words>1500</Words>
  <Application>Microsoft Office PowerPoint</Application>
  <PresentationFormat>Grand écran</PresentationFormat>
  <Paragraphs>310</Paragraphs>
  <Slides>25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0" baseType="lpstr">
      <vt:lpstr>Arial</vt:lpstr>
      <vt:lpstr>Times New Roman</vt:lpstr>
      <vt:lpstr>Trebuchet MS</vt:lpstr>
      <vt:lpstr>Wingdings 3</vt:lpstr>
      <vt:lpstr>Facette</vt:lpstr>
      <vt:lpstr>FORMATION DOCTORALE Didactique</vt:lpstr>
      <vt:lpstr>INTRODUCTION</vt:lpstr>
      <vt:lpstr> INTRODUCTION</vt:lpstr>
      <vt:lpstr>CONFÉRENCES + SÉMINAIRES</vt:lpstr>
      <vt:lpstr>ATELIERS</vt:lpstr>
      <vt:lpstr> Conférence n° 1 : Qu’est-ce que la didactique ?</vt:lpstr>
      <vt:lpstr> QUELQUES ÉLÉMENTS DE DÉFINITIONS</vt:lpstr>
      <vt:lpstr>DISCIPLINE DE RECHERCHE</vt:lpstr>
      <vt:lpstr>Exemples de savoirs savants</vt:lpstr>
      <vt:lpstr>Exemples de savoirs savants</vt:lpstr>
      <vt:lpstr>QUELQUES ÉLÉMENTS DE DÉFINITIONS</vt:lpstr>
      <vt:lpstr>Fonctions de la didactique</vt:lpstr>
      <vt:lpstr>    QUELQUES ÉLÉMENTS DE DÉFINITIONS</vt:lpstr>
      <vt:lpstr>             Notions fondamentales en didactique</vt:lpstr>
      <vt:lpstr>         Notions fondamentales en didactique</vt:lpstr>
      <vt:lpstr>         Notions fondamentales en didactique</vt:lpstr>
      <vt:lpstr>DÉMARCHE SCIENTIFIQUE</vt:lpstr>
      <vt:lpstr>                  DÉMARCHE SCIENTIFIQUE</vt:lpstr>
      <vt:lpstr>Objectif de la didactique de la recherche</vt:lpstr>
      <vt:lpstr>              Notions fondamentales en didactique</vt:lpstr>
      <vt:lpstr>           Notions fondamentales en didactique</vt:lpstr>
      <vt:lpstr>  Positionnement épistémologique</vt:lpstr>
      <vt:lpstr>             DIDACTIQUE  // PEDAGOGIE</vt:lpstr>
      <vt:lpstr>Pour résumer</vt:lpstr>
      <vt:lpstr>  Pour répondre à vos 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DIDACTIQUE</dc:title>
  <dc:creator>sol</dc:creator>
  <cp:lastModifiedBy>Nabila</cp:lastModifiedBy>
  <cp:revision>218</cp:revision>
  <cp:lastPrinted>2023-03-25T10:28:20Z</cp:lastPrinted>
  <dcterms:created xsi:type="dcterms:W3CDTF">2015-11-10T04:09:46Z</dcterms:created>
  <dcterms:modified xsi:type="dcterms:W3CDTF">2023-04-03T07:16:18Z</dcterms:modified>
</cp:coreProperties>
</file>